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6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C00"/>
    <a:srgbClr val="FFFF99"/>
    <a:srgbClr val="003399"/>
    <a:srgbClr val="5200A4"/>
    <a:srgbClr val="810FFF"/>
    <a:srgbClr val="820AAC"/>
    <a:srgbClr val="E7E8EF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8277" autoAdjust="0"/>
    <p:restoredTop sz="86359" autoAdjust="0"/>
  </p:normalViewPr>
  <p:slideViewPr>
    <p:cSldViewPr snapToGrid="0">
      <p:cViewPr varScale="1">
        <p:scale>
          <a:sx n="102" d="100"/>
          <a:sy n="102" d="100"/>
        </p:scale>
        <p:origin x="-344" y="-112"/>
      </p:cViewPr>
      <p:guideLst>
        <p:guide orient="horz" pos="566"/>
        <p:guide orient="horz" pos="3165"/>
        <p:guide orient="horz" pos="3728"/>
        <p:guide pos="2880"/>
        <p:guide pos="28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21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F0C29A-4A8A-4609-96B8-ECD15DA346FB}" type="datetime1">
              <a:rPr lang="en-US"/>
              <a:pPr>
                <a:defRPr/>
              </a:pPr>
              <a:t>7/27/12</a:t>
            </a:fld>
            <a:endParaRPr lang="en-US"/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4/09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D9AF747-421F-4753-9B0B-3502F380F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5699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99B96BA-5AEE-4C87-9A3B-A308ACF97BCD}" type="datetime1">
              <a:rPr lang="en-US"/>
              <a:pPr>
                <a:defRPr/>
              </a:pPr>
              <a:t>7/27/12</a:t>
            </a:fld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4/09</a:t>
            </a:r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636D0D-793C-4A30-AB46-A557C92F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9072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1306B-0BFA-447B-9A3D-0DF88BC86D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Tied to Eric Green’s talk</a:t>
            </a:r>
            <a:r>
              <a:rPr lang="en-US" baseline="0" dirty="0" smtClean="0">
                <a:latin typeface="Arial" pitchFamily="34" charset="0"/>
              </a:rPr>
              <a:t> about NIHGS </a:t>
            </a:r>
            <a:r>
              <a:rPr lang="en-US" dirty="0" smtClean="0">
                <a:latin typeface="Arial" pitchFamily="34" charset="0"/>
              </a:rPr>
              <a:t>mission of “Helix to Healthcare”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r>
              <a:rPr lang="en-US" baseline="0" dirty="0" smtClean="0"/>
              <a:t> proxy slows downloads.  Problems running “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” and other version control software.  Mercurial (“hg”) works but had to install via sneaker-net.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7D0E-FE5F-4855-8A69-63E6BD3172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 can preview</a:t>
            </a:r>
            <a:r>
              <a:rPr lang="en-US" baseline="0" dirty="0" smtClean="0"/>
              <a:t> (“eye” icon) </a:t>
            </a:r>
            <a:r>
              <a:rPr lang="en-US" baseline="0" dirty="0" err="1" smtClean="0"/>
              <a:t>SeattleSeq</a:t>
            </a:r>
            <a:r>
              <a:rPr lang="en-US" baseline="0" dirty="0" smtClean="0"/>
              <a:t> results in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7D0E-FE5F-4855-8A69-63E6BD3172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08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7D0E-FE5F-4855-8A69-63E6BD3172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88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/</a:t>
            </a:r>
            <a:r>
              <a:rPr lang="en-US" dirty="0" err="1" smtClean="0"/>
              <a:t>tmp</a:t>
            </a:r>
            <a:r>
              <a:rPr lang="en-US" dirty="0" smtClean="0"/>
              <a:t> to /research/galaxy/</a:t>
            </a:r>
            <a:r>
              <a:rPr lang="en-US" dirty="0" err="1" smtClean="0"/>
              <a:t>tmp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7D0E-FE5F-4855-8A69-63E6BD3172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46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</a:t>
            </a:r>
            <a:r>
              <a:rPr lang="en-US" dirty="0" err="1" smtClean="0"/>
              <a:t>SeattleSeq</a:t>
            </a:r>
            <a:r>
              <a:rPr lang="en-US" dirty="0" smtClean="0"/>
              <a:t> but decided to</a:t>
            </a:r>
            <a:r>
              <a:rPr lang="en-US" baseline="0" dirty="0" smtClean="0"/>
              <a:t> go with </a:t>
            </a:r>
            <a:r>
              <a:rPr lang="en-US" baseline="0" dirty="0" err="1" smtClean="0"/>
              <a:t>Annovar</a:t>
            </a:r>
            <a:r>
              <a:rPr lang="en-US" baseline="0" dirty="0" smtClean="0"/>
              <a:t> to keep everything 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7D0E-FE5F-4855-8A69-63E6BD3172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Integration to EMS system, possibly using </a:t>
            </a:r>
            <a:r>
              <a:rPr lang="en-US" sz="2000" dirty="0" err="1" smtClean="0"/>
              <a:t>Illumina</a:t>
            </a:r>
            <a:r>
              <a:rPr lang="en-US" sz="2000" dirty="0" smtClean="0"/>
              <a:t>-like visualization (</a:t>
            </a:r>
            <a:r>
              <a:rPr lang="en-US" sz="2000" dirty="0" err="1" smtClean="0"/>
              <a:t>cf</a:t>
            </a:r>
            <a:r>
              <a:rPr lang="en-US" sz="2000" dirty="0" smtClean="0"/>
              <a:t>- “</a:t>
            </a:r>
            <a:r>
              <a:rPr lang="en-US" sz="2000" dirty="0" err="1" smtClean="0"/>
              <a:t>MyGenome</a:t>
            </a:r>
            <a:r>
              <a:rPr lang="en-US" sz="2000" dirty="0" smtClean="0"/>
              <a:t>” </a:t>
            </a:r>
            <a:r>
              <a:rPr lang="en-US" sz="2000" dirty="0" err="1" smtClean="0"/>
              <a:t>iPad</a:t>
            </a:r>
            <a:r>
              <a:rPr lang="en-US" sz="2000" dirty="0" smtClean="0"/>
              <a:t> app)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7D0E-FE5F-4855-8A69-63E6BD3172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807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took ~30 minutes to FTP download a 2.7 GB hg19 bowtie index</a:t>
            </a:r>
            <a:r>
              <a:rPr lang="en-US" baseline="0" dirty="0" smtClean="0"/>
              <a:t> from umd.edu to reslin1 so FTP is preferable whenever possible!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36D0D-793C-4A30-AB46-A557C92F2E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6154738"/>
            <a:ext cx="91408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ew NS Logo on WHIT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463" y="6384925"/>
            <a:ext cx="1473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383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940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24025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24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240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576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24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4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24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4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5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ave3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5315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240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6" descr="New NS Logo on WHITE SMA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3463" y="6384925"/>
            <a:ext cx="1473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bioinformatics.org/annovar/annovar_accessary.html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350324" y="1682625"/>
            <a:ext cx="7772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ヒラギノ角ゴ Pro W3"/>
              </a:rPr>
              <a:t>Customizing Galaxy for</a:t>
            </a:r>
            <a:b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ヒラギノ角ゴ Pro W3"/>
              </a:rPr>
            </a:b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ヒラギノ角ゴ Pro W3"/>
              </a:rPr>
              <a:t> a Hospital Environment</a:t>
            </a:r>
            <a:endParaRPr kumimoji="0" lang="en-US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71595" y="3364067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GCC2012 Lightening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Talks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Larry Helseth, PhD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Bioinformatician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Center for Molecular Medicine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NorthShore University </a:t>
            </a:r>
            <a:r>
              <a:rPr lang="en-US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HealthSystem</a:t>
            </a: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/>
            </a:r>
            <a:b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</a:b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Clinical Researcher, University of Chicago</a:t>
            </a:r>
            <a:b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</a:b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Evanston, Illinois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/>
            </a:r>
            <a:b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 July 2012</a:t>
            </a:r>
          </a:p>
        </p:txBody>
      </p:sp>
      <p:pic>
        <p:nvPicPr>
          <p:cNvPr id="5" name="Picture 4" descr="Drmanac_Science060112_F1.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90174" y="0"/>
            <a:ext cx="2753825" cy="375638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480629" y="3750233"/>
            <a:ext cx="2953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from- </a:t>
            </a:r>
            <a:r>
              <a:rPr lang="en-US" sz="1400" i="1" dirty="0" err="1" smtClean="0">
                <a:solidFill>
                  <a:schemeClr val="tx1"/>
                </a:solidFill>
              </a:rPr>
              <a:t>Drmanac</a:t>
            </a:r>
            <a:r>
              <a:rPr lang="en-US" sz="1400" i="1" dirty="0" smtClean="0">
                <a:solidFill>
                  <a:schemeClr val="tx1"/>
                </a:solidFill>
              </a:rPr>
              <a:t> Science 6/1/12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8292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How’d You Do That?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Hacked </a:t>
            </a:r>
            <a:r>
              <a:rPr lang="en-US" dirty="0" err="1" smtClean="0"/>
              <a:t>tool_conf.xml</a:t>
            </a:r>
            <a:endParaRPr lang="en-US" dirty="0"/>
          </a:p>
          <a:p>
            <a:pPr lvl="1"/>
            <a:r>
              <a:rPr lang="en-US" dirty="0" smtClean="0"/>
              <a:t>Convert &lt;section…. to &lt;label 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tool_conf hack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4356" y="1285985"/>
            <a:ext cx="5871090" cy="5605251"/>
          </a:xfrm>
          <a:prstGeom prst="rect">
            <a:avLst/>
          </a:prstGeom>
        </p:spPr>
      </p:pic>
      <p:pic>
        <p:nvPicPr>
          <p:cNvPr id="6" name="Picture 5" descr="tool_conf_samp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331401"/>
            <a:ext cx="4642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304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Illumina’s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MyGenome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iPad</a:t>
            </a:r>
            <a:r>
              <a:rPr lang="en-US" dirty="0" smtClean="0">
                <a:solidFill>
                  <a:srgbClr val="FFFF00"/>
                </a:solidFill>
              </a:rPr>
              <a:t> App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photo 1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hoto 5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hoto 5 copy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562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BWA Hack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~/galaxy-dist/tools/</a:t>
            </a:r>
            <a:r>
              <a:rPr lang="en-US" sz="2400" b="1" dirty="0" err="1" smtClean="0"/>
              <a:t>sr_mapping</a:t>
            </a:r>
            <a:r>
              <a:rPr lang="en-US" sz="2400" b="1" dirty="0" smtClean="0"/>
              <a:t>/bwa_wrapper.xml</a:t>
            </a:r>
          </a:p>
          <a:p>
            <a:pPr>
              <a:buNone/>
            </a:pPr>
            <a:r>
              <a:rPr lang="en-US" sz="2000" dirty="0" smtClean="0"/>
              <a:t>&lt;tool id="</a:t>
            </a:r>
            <a:r>
              <a:rPr lang="en-US" sz="2000" dirty="0" err="1" smtClean="0"/>
              <a:t>bwa_wrapper</a:t>
            </a:r>
            <a:r>
              <a:rPr lang="en-US" sz="2000" dirty="0" smtClean="0"/>
              <a:t>" name="Map with BWA for </a:t>
            </a:r>
            <a:r>
              <a:rPr lang="en-US" sz="2000" dirty="0" err="1" smtClean="0"/>
              <a:t>Illumina</a:t>
            </a:r>
            <a:r>
              <a:rPr lang="en-US" sz="2000" dirty="0" smtClean="0"/>
              <a:t>" version="1.2.3"&gt;  </a:t>
            </a:r>
            <a:br>
              <a:rPr lang="en-US" sz="2000" dirty="0" smtClean="0"/>
            </a:br>
            <a:r>
              <a:rPr lang="en-US" sz="2000" dirty="0" smtClean="0"/>
              <a:t>&lt;description&gt;&lt;/description&gt;  </a:t>
            </a:r>
            <a:br>
              <a:rPr lang="en-US" sz="2000" dirty="0" smtClean="0"/>
            </a:br>
            <a:r>
              <a:rPr lang="en-US" sz="2000" dirty="0" smtClean="0"/>
              <a:t>&lt;parallelism method="basic"&gt;&lt;/parallelism&gt;  </a:t>
            </a:r>
            <a:br>
              <a:rPr lang="en-US" sz="2000" dirty="0" smtClean="0"/>
            </a:br>
            <a:r>
              <a:rPr lang="en-US" sz="2000" dirty="0" smtClean="0"/>
              <a:t>&lt;command interpreter="python"&gt;    bwa_wrapper.py       </a:t>
            </a:r>
            <a:r>
              <a:rPr lang="en-US" sz="2000" b="1" dirty="0" smtClean="0">
                <a:solidFill>
                  <a:srgbClr val="FF0000"/>
                </a:solidFill>
              </a:rPr>
              <a:t>--threads="20" </a:t>
            </a:r>
            <a:r>
              <a:rPr lang="en-US" sz="2000" dirty="0" smtClean="0"/>
              <a:t>## </a:t>
            </a:r>
            <a:r>
              <a:rPr lang="en-US" sz="2000" dirty="0" smtClean="0">
                <a:solidFill>
                  <a:srgbClr val="FFFF00"/>
                </a:solidFill>
              </a:rPr>
              <a:t>DLH hacked from 4 to 20 on 12 June to improve throughput</a:t>
            </a:r>
            <a:r>
              <a:rPr lang="en-US" sz="2000" dirty="0" smtClean="0"/>
              <a:t>      </a:t>
            </a:r>
            <a:br>
              <a:rPr lang="en-US" sz="2000" dirty="0" smtClean="0"/>
            </a:br>
            <a:r>
              <a:rPr lang="en-US" sz="2000" dirty="0" smtClean="0"/>
              <a:t>#if $input1.ext == "</a:t>
            </a:r>
            <a:r>
              <a:rPr lang="en-US" sz="2000" dirty="0" err="1" smtClean="0"/>
              <a:t>fastqillumina</a:t>
            </a:r>
            <a:r>
              <a:rPr lang="en-US" sz="2000" dirty="0" smtClean="0"/>
              <a:t>":            --illumina1.3      #end if </a:t>
            </a:r>
            <a:br>
              <a:rPr lang="en-US" sz="2000" dirty="0" smtClean="0"/>
            </a:b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Bad Can It Be?!?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took 2 hours to download hg19.2bit from UCSF (~778 MB) through our firewall to my server using HTTP</a:t>
            </a:r>
          </a:p>
          <a:p>
            <a:r>
              <a:rPr lang="en-US" dirty="0" smtClean="0"/>
              <a:t>It took 20 minutes to download the same file to my laptop on my kitchen </a:t>
            </a:r>
            <a:r>
              <a:rPr lang="en-US" dirty="0" err="1" smtClean="0"/>
              <a:t>WiFi</a:t>
            </a:r>
            <a:r>
              <a:rPr lang="en-US" smtClean="0"/>
              <a:t>  using HTTP</a:t>
            </a:r>
            <a:endParaRPr lang="en-US" dirty="0" smtClean="0"/>
          </a:p>
          <a:p>
            <a:r>
              <a:rPr lang="en-US" dirty="0" smtClean="0"/>
              <a:t>It took 70 seconds to transfer hg19.2bit from my server to my desktop via HTTP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_great_firewall_of_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607" y="1495094"/>
            <a:ext cx="5715000" cy="375285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Installation challenges: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7448" y="5573777"/>
            <a:ext cx="6832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Everything is locked down for HIPAA</a:t>
            </a:r>
            <a:endParaRPr lang="en-US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897" y="5230380"/>
            <a:ext cx="321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http://</a:t>
            </a:r>
            <a:r>
              <a:rPr lang="en-US" sz="1600" i="1" dirty="0" err="1">
                <a:solidFill>
                  <a:schemeClr val="tx1"/>
                </a:solidFill>
              </a:rPr>
              <a:t>gorancson.wordpress.com</a:t>
            </a:r>
            <a:r>
              <a:rPr lang="en-US" sz="1600" i="1" dirty="0">
                <a:solidFill>
                  <a:schemeClr val="tx1"/>
                </a:solidFill>
              </a:rPr>
              <a:t>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Challenges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9733"/>
            <a:ext cx="7772400" cy="4114800"/>
          </a:xfrm>
        </p:spPr>
        <p:txBody>
          <a:bodyPr/>
          <a:lstStyle/>
          <a:p>
            <a:r>
              <a:rPr lang="en-US" dirty="0" smtClean="0"/>
              <a:t>Corporate browser standard = IE8</a:t>
            </a:r>
          </a:p>
          <a:p>
            <a:pPr lvl="1"/>
            <a:r>
              <a:rPr lang="en-US" dirty="0" smtClean="0"/>
              <a:t>Galaxy status won’t auto refresh and can’t download result files</a:t>
            </a:r>
          </a:p>
          <a:p>
            <a:pPr lvl="1"/>
            <a:r>
              <a:rPr lang="en-US" dirty="0" smtClean="0"/>
              <a:t>Can’t visualize alignment using </a:t>
            </a:r>
            <a:r>
              <a:rPr lang="en-US" dirty="0" err="1" smtClean="0"/>
              <a:t>Trackster</a:t>
            </a:r>
            <a:endParaRPr lang="en-US" dirty="0" smtClean="0"/>
          </a:p>
          <a:p>
            <a:pPr lvl="2">
              <a:buClr>
                <a:srgbClr val="FF0000"/>
              </a:buClr>
              <a:buFont typeface="Wingdings" charset="2"/>
              <a:buChar char="Ø"/>
            </a:pPr>
            <a:r>
              <a:rPr lang="en-US" dirty="0" smtClean="0"/>
              <a:t>Visualize using IGV/IGB </a:t>
            </a:r>
          </a:p>
          <a:p>
            <a:r>
              <a:rPr lang="en-US" dirty="0" smtClean="0"/>
              <a:t>Intranet access only</a:t>
            </a:r>
          </a:p>
          <a:p>
            <a:r>
              <a:rPr lang="en-US" dirty="0" smtClean="0"/>
              <a:t>Built </a:t>
            </a:r>
            <a:r>
              <a:rPr lang="en-US" dirty="0"/>
              <a:t>Galaxy without root </a:t>
            </a:r>
            <a:r>
              <a:rPr lang="en-US" dirty="0" smtClean="0"/>
              <a:t>access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1977"/>
            <a:ext cx="7772400" cy="4114800"/>
          </a:xfrm>
        </p:spPr>
        <p:txBody>
          <a:bodyPr/>
          <a:lstStyle/>
          <a:p>
            <a:r>
              <a:rPr lang="en-US" dirty="0" smtClean="0"/>
              <a:t>Human </a:t>
            </a:r>
            <a:r>
              <a:rPr lang="en-US" dirty="0"/>
              <a:t>only (+/- mm10)</a:t>
            </a:r>
          </a:p>
          <a:p>
            <a:r>
              <a:rPr lang="en-US" dirty="0"/>
              <a:t>No storage or backup </a:t>
            </a:r>
            <a:r>
              <a:rPr lang="en-US" dirty="0" smtClean="0"/>
              <a:t>concerns (co-located with EMR system which has existing </a:t>
            </a:r>
            <a:r>
              <a:rPr lang="en-US" b="1" dirty="0" smtClean="0"/>
              <a:t>petabyte</a:t>
            </a:r>
            <a:r>
              <a:rPr lang="en-US" dirty="0" smtClean="0"/>
              <a:t> storage &amp; off-site backup)</a:t>
            </a:r>
            <a:endParaRPr lang="en-US" dirty="0"/>
          </a:p>
          <a:p>
            <a:r>
              <a:rPr lang="en-US" dirty="0" smtClean="0"/>
              <a:t>Corporate IT </a:t>
            </a:r>
            <a:r>
              <a:rPr lang="en-US" dirty="0"/>
              <a:t>already provides 7 X 24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Fast intranet (no need for sneaker-net)</a:t>
            </a:r>
            <a:endParaRPr lang="en-US" dirty="0"/>
          </a:p>
          <a:p>
            <a:r>
              <a:rPr lang="en-US" dirty="0" smtClean="0"/>
              <a:t>One of the best EMR installs </a:t>
            </a:r>
            <a:r>
              <a:rPr lang="en-US" dirty="0"/>
              <a:t>in US w/ several dozen EPIC workflow </a:t>
            </a:r>
            <a:r>
              <a:rPr lang="en-US" dirty="0" smtClean="0"/>
              <a:t>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596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411"/>
            <a:ext cx="7772400" cy="8985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Current Environment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3473"/>
            <a:ext cx="7772400" cy="4114800"/>
          </a:xfrm>
        </p:spPr>
        <p:txBody>
          <a:bodyPr/>
          <a:lstStyle/>
          <a:p>
            <a:r>
              <a:rPr lang="en-US" sz="2400" dirty="0" smtClean="0"/>
              <a:t>Current environment (cloned from Galaxy-Dist on 5/30/12):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Analyzed three pairs of </a:t>
            </a:r>
            <a:r>
              <a:rPr lang="en-US" sz="2400" dirty="0" err="1" smtClean="0"/>
              <a:t>exome</a:t>
            </a:r>
            <a:r>
              <a:rPr lang="en-US" sz="2400" dirty="0" smtClean="0"/>
              <a:t> sequences simultaneously (6 FASTQ files -&gt; VCF -&gt; </a:t>
            </a:r>
            <a:r>
              <a:rPr lang="en-US" sz="2400" dirty="0" err="1" smtClean="0"/>
              <a:t>SeattleSeq</a:t>
            </a:r>
            <a:r>
              <a:rPr lang="en-US" sz="2400" dirty="0" smtClean="0"/>
              <a:t> annotation) in ~8 hours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Time sensitive information.  Don’t just want genomic autopsy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486525"/>
              </p:ext>
            </p:extLst>
          </p:nvPr>
        </p:nvGraphicFramePr>
        <p:xfrm>
          <a:off x="1398892" y="1887032"/>
          <a:ext cx="6346215" cy="25012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46215"/>
              </a:tblGrid>
              <a:tr h="270406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600" dirty="0" smtClean="0"/>
                        <a:t>24 core (48 virtual)</a:t>
                      </a:r>
                      <a:endParaRPr lang="en-US" sz="1600" dirty="0"/>
                    </a:p>
                  </a:txBody>
                  <a:tcPr/>
                </a:tc>
              </a:tr>
              <a:tr h="270406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600" dirty="0" smtClean="0"/>
                        <a:t>32 GB RAM</a:t>
                      </a:r>
                      <a:endParaRPr lang="en-US" sz="1600" dirty="0"/>
                    </a:p>
                  </a:txBody>
                  <a:tcPr/>
                </a:tc>
              </a:tr>
              <a:tr h="44679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600" dirty="0" smtClean="0"/>
                        <a:t>Currently 5</a:t>
                      </a:r>
                      <a:r>
                        <a:rPr lang="en-US" sz="1600" baseline="0" dirty="0" smtClean="0"/>
                        <a:t> TB storage (expandable on demand)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270406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600" dirty="0" smtClean="0"/>
                        <a:t>Hacked BWA wrapper to use 20 cores</a:t>
                      </a:r>
                      <a:endParaRPr lang="en-US" sz="1600" dirty="0"/>
                    </a:p>
                  </a:txBody>
                  <a:tcPr/>
                </a:tc>
              </a:tr>
              <a:tr h="6786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smtClean="0"/>
                        <a:t>Apache load</a:t>
                      </a:r>
                      <a:r>
                        <a:rPr lang="en-US" sz="1600" baseline="0" smtClean="0"/>
                        <a:t> balancing with web0 ,web1 ,web2 ,web3,  handler0, handler1 &amp; manager per Galaxy Admin docs</a:t>
                      </a:r>
                      <a:endParaRPr lang="en-US" sz="1600" smtClean="0"/>
                    </a:p>
                  </a:txBody>
                  <a:tcPr/>
                </a:tc>
              </a:tr>
              <a:tr h="37002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dirty="0" smtClean="0"/>
                        <a:t>Modified Linux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tmp</a:t>
                      </a:r>
                      <a:r>
                        <a:rPr lang="en-US" sz="1600" baseline="0" dirty="0" smtClean="0"/>
                        <a:t> environment.  Use </a:t>
                      </a:r>
                      <a:r>
                        <a:rPr lang="en-US" sz="1600" baseline="0" dirty="0" err="1" smtClean="0"/>
                        <a:t>galaxy_env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5472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5" y="352425"/>
            <a:ext cx="8300621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Customize</a:t>
            </a:r>
            <a:r>
              <a:rPr lang="en-US" sz="3200" baseline="0" dirty="0" smtClean="0">
                <a:solidFill>
                  <a:srgbClr val="FFFF00"/>
                </a:solidFill>
              </a:rPr>
              <a:t> Interface using Workflows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81977"/>
            <a:ext cx="7772400" cy="4114800"/>
          </a:xfrm>
        </p:spPr>
        <p:txBody>
          <a:bodyPr/>
          <a:lstStyle/>
          <a:p>
            <a:r>
              <a:rPr lang="en-US" dirty="0" smtClean="0"/>
              <a:t>Simplify Galaxy UI for clinicians by stripping out menu options</a:t>
            </a:r>
          </a:p>
          <a:p>
            <a:pPr lvl="1"/>
            <a:r>
              <a:rPr lang="en-US" dirty="0" smtClean="0"/>
              <a:t>Consolidate tools under “Expert Tools”</a:t>
            </a:r>
          </a:p>
          <a:p>
            <a:r>
              <a:rPr lang="en-US" dirty="0" smtClean="0"/>
              <a:t>Clinicians rely on workflows curated by </a:t>
            </a:r>
            <a:r>
              <a:rPr lang="en-US" dirty="0" err="1" smtClean="0"/>
              <a:t>bioinformatician</a:t>
            </a:r>
            <a:endParaRPr lang="en-US" dirty="0" smtClean="0"/>
          </a:p>
          <a:p>
            <a:pPr lvl="1"/>
            <a:r>
              <a:rPr lang="en-US" dirty="0" smtClean="0"/>
              <a:t>Tumor-Normal </a:t>
            </a:r>
            <a:r>
              <a:rPr lang="en-US" dirty="0" err="1" smtClean="0"/>
              <a:t>exome</a:t>
            </a:r>
            <a:r>
              <a:rPr lang="en-US" dirty="0" smtClean="0"/>
              <a:t> pairs</a:t>
            </a:r>
          </a:p>
          <a:p>
            <a:pPr lvl="1"/>
            <a:r>
              <a:rPr lang="en-US" dirty="0" err="1" smtClean="0"/>
              <a:t>RNAseq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Manage data using Galaxy Data Libraries so users don</a:t>
            </a:r>
            <a:r>
              <a:rPr lang="fr-FR" dirty="0" smtClean="0"/>
              <a:t>’</a:t>
            </a:r>
            <a:r>
              <a:rPr lang="en-US" dirty="0" smtClean="0"/>
              <a:t>t have to upload or FTP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Customize Tool Menu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Populating workf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0872"/>
            <a:ext cx="9144000" cy="5715000"/>
          </a:xfrm>
          <a:prstGeom prst="rect">
            <a:avLst/>
          </a:prstGeom>
        </p:spPr>
      </p:pic>
      <p:pic>
        <p:nvPicPr>
          <p:cNvPr id="8" name="Picture 7" descr="Ready to submit workf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3" name="Picture 2" descr="reslin1 logged in as user while search runn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8871"/>
            <a:ext cx="9144000" cy="6470935"/>
          </a:xfrm>
          <a:prstGeom prst="rect">
            <a:avLst/>
          </a:prstGeom>
        </p:spPr>
      </p:pic>
      <p:pic>
        <p:nvPicPr>
          <p:cNvPr id="5" name="Picture 4" descr="Expert tools expand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3395" y="0"/>
            <a:ext cx="1853119" cy="6858000"/>
          </a:xfrm>
          <a:prstGeom prst="rect">
            <a:avLst/>
          </a:prstGeom>
        </p:spPr>
      </p:pic>
      <p:pic>
        <p:nvPicPr>
          <p:cNvPr id="6" name="Picture 5" descr="Search for SeattleSeq too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81537" y="0"/>
            <a:ext cx="1832679" cy="6858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0800000">
            <a:off x="1184988" y="1156996"/>
            <a:ext cx="569167" cy="39188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16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4407160" y="432318"/>
            <a:ext cx="569167" cy="39188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779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5711" y="494121"/>
            <a:ext cx="7772400" cy="8985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Steps: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5557" y="1597788"/>
            <a:ext cx="7921688" cy="4114800"/>
          </a:xfrm>
        </p:spPr>
        <p:txBody>
          <a:bodyPr/>
          <a:lstStyle/>
          <a:p>
            <a:r>
              <a:rPr lang="en-US" dirty="0" smtClean="0"/>
              <a:t>Automate local annotation using </a:t>
            </a:r>
            <a:r>
              <a:rPr lang="en-US" dirty="0" err="1" smtClean="0"/>
              <a:t>Annovar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 Excel</a:t>
            </a:r>
            <a:br>
              <a:rPr lang="en-US" dirty="0">
                <a:sym typeface="Wingdings"/>
              </a:rPr>
            </a:br>
            <a:r>
              <a:rPr lang="en-US" sz="1600" i="1" dirty="0">
                <a:sym typeface="Wingdings"/>
                <a:hlinkClick r:id="rId3"/>
              </a:rPr>
              <a:t>http://</a:t>
            </a:r>
            <a:r>
              <a:rPr lang="en-US" sz="1600" i="1" dirty="0" smtClean="0">
                <a:sym typeface="Wingdings"/>
                <a:hlinkClick r:id="rId3"/>
              </a:rPr>
              <a:t>www.openbioinformatics.org/annovar/annovar_accessary.html#excel</a:t>
            </a:r>
            <a:endParaRPr lang="en-US" i="1" dirty="0" smtClean="0">
              <a:sym typeface="Wingdings"/>
            </a:endParaRPr>
          </a:p>
          <a:p>
            <a:r>
              <a:rPr lang="en-US" sz="2000" dirty="0" smtClean="0"/>
              <a:t>Annotation</a:t>
            </a:r>
            <a:r>
              <a:rPr lang="en-US" sz="2000" dirty="0"/>
              <a:t>, annotation and </a:t>
            </a:r>
            <a:r>
              <a:rPr lang="en-US" sz="2000" dirty="0" smtClean="0"/>
              <a:t>annotation.</a:t>
            </a:r>
          </a:p>
          <a:p>
            <a:pPr lvl="2"/>
            <a:r>
              <a:rPr lang="en-US" sz="1600" dirty="0" smtClean="0"/>
              <a:t>Evaluating </a:t>
            </a:r>
            <a:r>
              <a:rPr lang="en-US" sz="1600" dirty="0" err="1" smtClean="0"/>
              <a:t>Seattleseq</a:t>
            </a:r>
            <a:r>
              <a:rPr lang="en-US" sz="1600" dirty="0" smtClean="0"/>
              <a:t> </a:t>
            </a:r>
            <a:r>
              <a:rPr lang="en-US" sz="1600" dirty="0"/>
              <a:t>code </a:t>
            </a:r>
            <a:r>
              <a:rPr lang="en-US" sz="1600" dirty="0" smtClean="0"/>
              <a:t>provided by Martijn Vermaat, Leiden </a:t>
            </a:r>
            <a:r>
              <a:rPr lang="en-US" sz="1600" dirty="0"/>
              <a:t>University Medical </a:t>
            </a:r>
            <a:r>
              <a:rPr lang="en-US" sz="1600" dirty="0" smtClean="0"/>
              <a:t>Center, Belgium </a:t>
            </a:r>
            <a:r>
              <a:rPr lang="en-US" sz="1600" dirty="0"/>
              <a:t>and </a:t>
            </a:r>
            <a:r>
              <a:rPr lang="en-US" sz="1600" dirty="0" err="1" smtClean="0"/>
              <a:t>Annovar</a:t>
            </a:r>
            <a:r>
              <a:rPr lang="en-US" sz="1600" dirty="0" smtClean="0"/>
              <a:t> </a:t>
            </a:r>
            <a:r>
              <a:rPr lang="en-US" sz="1600" dirty="0"/>
              <a:t>code provided </a:t>
            </a:r>
            <a:r>
              <a:rPr lang="en-US" sz="1600" dirty="0" smtClean="0"/>
              <a:t>by Dr</a:t>
            </a:r>
            <a:r>
              <a:rPr lang="en-US" sz="1600" dirty="0"/>
              <a:t>. Yasukazu Nakamura, DDBJ Center, National Institute of Genetics, Japan</a:t>
            </a:r>
          </a:p>
          <a:p>
            <a:pPr lvl="2"/>
            <a:r>
              <a:rPr lang="en-US" sz="2000" dirty="0" err="1" smtClean="0"/>
              <a:t>SomaticSnipper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err="1" smtClean="0"/>
              <a:t>SeattleSeq</a:t>
            </a:r>
            <a:r>
              <a:rPr lang="en-US" sz="2000" dirty="0" smtClean="0"/>
              <a:t> or </a:t>
            </a:r>
            <a:r>
              <a:rPr lang="en-US" sz="2000" dirty="0" err="1"/>
              <a:t>Annovar</a:t>
            </a:r>
            <a:r>
              <a:rPr lang="en-US" sz="2000" dirty="0"/>
              <a:t> (still manual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Visualization </a:t>
            </a:r>
            <a:r>
              <a:rPr lang="en-US" sz="2000" dirty="0"/>
              <a:t>with </a:t>
            </a:r>
            <a:r>
              <a:rPr lang="en-US" sz="2000" dirty="0" err="1"/>
              <a:t>Circos</a:t>
            </a:r>
            <a:r>
              <a:rPr lang="en-US" sz="2000" dirty="0"/>
              <a:t> </a:t>
            </a:r>
            <a:r>
              <a:rPr lang="en-US" dirty="0"/>
              <a:t>(Bruno </a:t>
            </a:r>
            <a:r>
              <a:rPr lang="en-US" dirty="0" err="1" smtClean="0"/>
              <a:t>Zeitouni</a:t>
            </a:r>
            <a:r>
              <a:rPr lang="en-US" dirty="0" smtClean="0"/>
              <a:t>, Inst. Curie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Integration </a:t>
            </a:r>
            <a:r>
              <a:rPr lang="en-US" sz="2000" dirty="0"/>
              <a:t>with VAT (Gerstein lab)?</a:t>
            </a:r>
          </a:p>
          <a:p>
            <a:r>
              <a:rPr lang="en-US" sz="2800" dirty="0" smtClean="0"/>
              <a:t>Implement Galaxy sample tracking and automated workflow</a:t>
            </a:r>
          </a:p>
        </p:txBody>
      </p:sp>
      <p:pic>
        <p:nvPicPr>
          <p:cNvPr id="3" name="Picture 2" descr="Brunham&amp;Hayden_F1.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08698" y="26129"/>
            <a:ext cx="3901440" cy="14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052" y="1505508"/>
            <a:ext cx="2669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</a:rPr>
              <a:t>Brunham</a:t>
            </a:r>
            <a:r>
              <a:rPr lang="en-US" sz="1200" i="1" dirty="0" smtClean="0">
                <a:solidFill>
                  <a:schemeClr val="tx1"/>
                </a:solidFill>
              </a:rPr>
              <a:t> &amp; Hayden, Science 6/1/12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Steps (</a:t>
            </a:r>
            <a:r>
              <a:rPr lang="en-US" dirty="0" err="1" smtClean="0">
                <a:solidFill>
                  <a:srgbClr val="FFFF00"/>
                </a:solidFill>
              </a:rPr>
              <a:t>cont</a:t>
            </a:r>
            <a:r>
              <a:rPr lang="en-US" dirty="0" smtClean="0">
                <a:solidFill>
                  <a:srgbClr val="FFFF00"/>
                </a:solidFill>
              </a:rPr>
              <a:t>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2047"/>
            <a:ext cx="7772400" cy="4114800"/>
          </a:xfrm>
        </p:spPr>
        <p:txBody>
          <a:bodyPr/>
          <a:lstStyle/>
          <a:p>
            <a:r>
              <a:rPr lang="en-US" dirty="0"/>
              <a:t>Currently ”</a:t>
            </a:r>
            <a:r>
              <a:rPr lang="en-US" b="1" dirty="0"/>
              <a:t>Research Use Only</a:t>
            </a:r>
            <a:r>
              <a:rPr lang="en-US" dirty="0"/>
              <a:t>".  Planning to lock down version of server and VALIDATE before full clinical use.</a:t>
            </a:r>
          </a:p>
          <a:p>
            <a:r>
              <a:rPr lang="en-US" dirty="0"/>
              <a:t>Interface annotation results with </a:t>
            </a:r>
            <a:r>
              <a:rPr lang="en-US" dirty="0" smtClean="0"/>
              <a:t>EMR system </a:t>
            </a:r>
            <a:r>
              <a:rPr lang="en-US" dirty="0"/>
              <a:t>possibly using </a:t>
            </a:r>
            <a:r>
              <a:rPr lang="en-US" dirty="0" err="1" smtClean="0"/>
              <a:t>Illumina</a:t>
            </a:r>
            <a:r>
              <a:rPr lang="en-US" dirty="0" smtClean="0"/>
              <a:t>-like </a:t>
            </a:r>
            <a:r>
              <a:rPr lang="en-US" dirty="0"/>
              <a:t>visualization</a:t>
            </a:r>
          </a:p>
          <a:p>
            <a:r>
              <a:rPr lang="en-US" dirty="0"/>
              <a:t>Scale current environment as needed</a:t>
            </a:r>
          </a:p>
          <a:p>
            <a:r>
              <a:rPr lang="en-US" dirty="0"/>
              <a:t>User </a:t>
            </a:r>
            <a:r>
              <a:rPr lang="en-US" dirty="0" smtClean="0"/>
              <a:t>training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200" dirty="0"/>
          </a:p>
          <a:p>
            <a:pPr lvl="2">
              <a:buClr>
                <a:srgbClr val="FF0000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SUGGESTIONS</a:t>
            </a:r>
            <a:r>
              <a:rPr lang="en-US" b="1" dirty="0">
                <a:solidFill>
                  <a:srgbClr val="FF0000"/>
                </a:solidFill>
              </a:rPr>
              <a:t>/FEEDBACK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err="1" smtClean="0">
                <a:solidFill>
                  <a:srgbClr val="FF0000"/>
                </a:solidFill>
              </a:rPr>
              <a:t>lhelseth</a:t>
            </a:r>
            <a:r>
              <a:rPr lang="en-US" b="1" dirty="0" err="1">
                <a:solidFill>
                  <a:srgbClr val="FF0000"/>
                </a:solidFill>
              </a:rPr>
              <a:t>@gmail.com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950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9827</TotalTime>
  <Words>819</Words>
  <Application>Microsoft Macintosh PowerPoint</Application>
  <PresentationFormat>On-screen Show (4:3)</PresentationFormat>
  <Paragraphs>87</Paragraphs>
  <Slides>14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Slide 1</vt:lpstr>
      <vt:lpstr>Installation challenges:</vt:lpstr>
      <vt:lpstr>Other Challenges</vt:lpstr>
      <vt:lpstr>Advantages</vt:lpstr>
      <vt:lpstr>Current Environment</vt:lpstr>
      <vt:lpstr>Customize Interface using Workflows</vt:lpstr>
      <vt:lpstr>Customize Tool Menu</vt:lpstr>
      <vt:lpstr>Next Steps:</vt:lpstr>
      <vt:lpstr>Next Steps (cont):</vt:lpstr>
      <vt:lpstr>Slide 10</vt:lpstr>
      <vt:lpstr>How’d You Do That?</vt:lpstr>
      <vt:lpstr>Illumina’s MyGenome iPad App</vt:lpstr>
      <vt:lpstr>BWA Hack</vt:lpstr>
      <vt:lpstr>How Bad Can It Be?!?</vt:lpstr>
    </vt:vector>
  </TitlesOfParts>
  <Company>ENH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Galaxy for a Hospital Environment</dc:title>
  <dc:creator>Larry Helseth</dc:creator>
  <cp:keywords>Galaxy User Conference 2012</cp:keywords>
  <cp:lastModifiedBy>Dave Clements</cp:lastModifiedBy>
  <cp:revision>558</cp:revision>
  <cp:lastPrinted>2002-10-28T18:29:44Z</cp:lastPrinted>
  <dcterms:created xsi:type="dcterms:W3CDTF">2012-07-27T05:51:52Z</dcterms:created>
  <dcterms:modified xsi:type="dcterms:W3CDTF">2012-07-27T05:52:44Z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