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54" r:id="rId1"/>
  </p:sldMasterIdLst>
  <p:notesMasterIdLst>
    <p:notesMasterId r:id="rId9"/>
  </p:notesMasterIdLst>
  <p:sldIdLst>
    <p:sldId id="256" r:id="rId2"/>
    <p:sldId id="857" r:id="rId3"/>
    <p:sldId id="858" r:id="rId4"/>
    <p:sldId id="859" r:id="rId5"/>
    <p:sldId id="860" r:id="rId6"/>
    <p:sldId id="861" r:id="rId7"/>
    <p:sldId id="862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9933"/>
    <a:srgbClr val="FF0000"/>
    <a:srgbClr val="8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8520" autoAdjust="0"/>
    <p:restoredTop sz="94684" autoAdjust="0"/>
  </p:normalViewPr>
  <p:slideViewPr>
    <p:cSldViewPr snapToGrid="0">
      <p:cViewPr varScale="1">
        <p:scale>
          <a:sx n="116" d="100"/>
          <a:sy n="116" d="100"/>
        </p:scale>
        <p:origin x="-8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41800C-9607-504F-AE53-0AB0D662579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2438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" y="6172200"/>
            <a:ext cx="6019800" cy="457200"/>
          </a:xfrm>
        </p:spPr>
        <p:txBody>
          <a:bodyPr/>
          <a:lstStyle>
            <a:lvl1pPr algn="ctr">
              <a:defRPr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486404" name="Text Box 4"/>
          <p:cNvSpPr txBox="1">
            <a:spLocks noChangeArrowheads="1"/>
          </p:cNvSpPr>
          <p:nvPr/>
        </p:nvSpPr>
        <p:spPr bwMode="auto">
          <a:xfrm>
            <a:off x="4098925" y="3851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 sz="2400"/>
          </a:p>
        </p:txBody>
      </p:sp>
      <p:sp>
        <p:nvSpPr>
          <p:cNvPr id="486405" name="Text Box 5"/>
          <p:cNvSpPr txBox="1">
            <a:spLocks noChangeArrowheads="1"/>
          </p:cNvSpPr>
          <p:nvPr/>
        </p:nvSpPr>
        <p:spPr bwMode="auto">
          <a:xfrm>
            <a:off x="2098675" y="4095750"/>
            <a:ext cx="48545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endParaRPr lang="en-US" sz="2400">
              <a:solidFill>
                <a:schemeClr val="accent2"/>
              </a:solidFill>
              <a:latin typeface="Comic Sans MS" charset="0"/>
            </a:endParaRPr>
          </a:p>
          <a:p>
            <a:pPr algn="ctr"/>
            <a:r>
              <a:rPr lang="en-US" sz="2400">
                <a:solidFill>
                  <a:schemeClr val="accent2"/>
                </a:solidFill>
                <a:latin typeface="Comic Sans MS" charset="0"/>
              </a:rPr>
              <a:t>Condor Project</a:t>
            </a:r>
          </a:p>
          <a:p>
            <a:pPr algn="ctr"/>
            <a:r>
              <a:rPr lang="en-US" sz="2400">
                <a:solidFill>
                  <a:schemeClr val="accent2"/>
                </a:solidFill>
                <a:latin typeface="Comic Sans MS" charset="0"/>
              </a:rPr>
              <a:t>Computer Sciences Department</a:t>
            </a:r>
          </a:p>
          <a:p>
            <a:pPr algn="ctr"/>
            <a:r>
              <a:rPr lang="en-US" sz="2400">
                <a:solidFill>
                  <a:schemeClr val="accent2"/>
                </a:solidFill>
                <a:latin typeface="Comic Sans MS" charset="0"/>
              </a:rPr>
              <a:t>University of Wisconsin-Madison</a:t>
            </a:r>
          </a:p>
        </p:txBody>
      </p:sp>
      <p:grpSp>
        <p:nvGrpSpPr>
          <p:cNvPr id="486406" name="Group 6"/>
          <p:cNvGrpSpPr>
            <a:grpSpLocks/>
          </p:cNvGrpSpPr>
          <p:nvPr/>
        </p:nvGrpSpPr>
        <p:grpSpPr bwMode="auto">
          <a:xfrm>
            <a:off x="306388" y="5757863"/>
            <a:ext cx="8447087" cy="952500"/>
            <a:chOff x="193" y="3627"/>
            <a:chExt cx="5321" cy="600"/>
          </a:xfrm>
        </p:grpSpPr>
        <p:grpSp>
          <p:nvGrpSpPr>
            <p:cNvPr id="486407" name="Group 7"/>
            <p:cNvGrpSpPr>
              <a:grpSpLocks/>
            </p:cNvGrpSpPr>
            <p:nvPr userDrawn="1"/>
          </p:nvGrpSpPr>
          <p:grpSpPr bwMode="auto">
            <a:xfrm>
              <a:off x="193" y="3766"/>
              <a:ext cx="4875" cy="279"/>
              <a:chOff x="193" y="3766"/>
              <a:chExt cx="4875" cy="279"/>
            </a:xfrm>
          </p:grpSpPr>
          <p:pic>
            <p:nvPicPr>
              <p:cNvPr id="486408" name="Picture 8" descr="new-logo"/>
              <p:cNvPicPr>
                <a:picLocks noChangeAspect="1" noChangeArrowheads="1"/>
              </p:cNvPicPr>
              <p:nvPr/>
            </p:nvPicPr>
            <p:blipFill>
              <a:blip r:embed="rId2"/>
              <a:srcRect r="4134"/>
              <a:stretch>
                <a:fillRect/>
              </a:stretch>
            </p:blipFill>
            <p:spPr bwMode="auto">
              <a:xfrm>
                <a:off x="193" y="3766"/>
                <a:ext cx="835" cy="279"/>
              </a:xfrm>
              <a:prstGeom prst="rect">
                <a:avLst/>
              </a:prstGeom>
              <a:noFill/>
            </p:spPr>
          </p:pic>
          <p:sp>
            <p:nvSpPr>
              <p:cNvPr id="486409" name="Rectangle 9"/>
              <p:cNvSpPr>
                <a:spLocks noChangeArrowheads="1"/>
              </p:cNvSpPr>
              <p:nvPr/>
            </p:nvSpPr>
            <p:spPr bwMode="auto">
              <a:xfrm>
                <a:off x="716" y="3816"/>
                <a:ext cx="4352" cy="42"/>
              </a:xfrm>
              <a:prstGeom prst="rect">
                <a:avLst/>
              </a:prstGeom>
              <a:gradFill rotWithShape="0">
                <a:gsLst>
                  <a:gs pos="0">
                    <a:srgbClr val="777777">
                      <a:gamma/>
                      <a:shade val="46275"/>
                      <a:invGamma/>
                    </a:srgbClr>
                  </a:gs>
                  <a:gs pos="50000">
                    <a:srgbClr val="777777"/>
                  </a:gs>
                  <a:gs pos="100000">
                    <a:srgbClr val="777777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blurRad="63500" dist="38099" dir="2700000" algn="ctr" rotWithShape="0">
                  <a:srgbClr val="CC6600">
                    <a:alpha val="74998"/>
                  </a:srgbClr>
                </a:outer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pic>
          <p:nvPicPr>
            <p:cNvPr id="486410" name="Picture 10" descr="UW_tiny_logo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993" y="3627"/>
              <a:ext cx="521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05295F95-C797-DD46-8826-8C5BC09BD9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BD4D2C40-B8AD-004F-BD85-D4D8B02DFE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D6AE1DCF-5CAD-1C43-BED7-1E29946FD4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BE3D15E2-8DC2-704B-A4E9-8CFE5E1135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0238"/>
            <a:ext cx="3810000" cy="3738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0238"/>
            <a:ext cx="3810000" cy="3738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3239E4C4-AE2C-D544-90AF-73691BD6F0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C2BFFF52-9F03-2843-B566-90A2353582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D361A7B1-18BC-7A41-8070-FCCCCD1F03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F1D2CAB8-CED8-5E4A-B418-EB10507B31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53C204C-DC4D-A948-9C1B-F96B36480C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CFECC0F8-B3F6-7E4A-8757-4288938BA7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0238"/>
            <a:ext cx="7772400" cy="373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8538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3400" y="61722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8538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67600" y="62484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4DAB031-54DD-F544-A775-5426FAF34B7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85382" name="Text Box 6"/>
          <p:cNvSpPr txBox="1">
            <a:spLocks noChangeArrowheads="1"/>
          </p:cNvSpPr>
          <p:nvPr/>
        </p:nvSpPr>
        <p:spPr bwMode="auto">
          <a:xfrm>
            <a:off x="4724400" y="6324600"/>
            <a:ext cx="22828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Comic Sans MS" charset="0"/>
              </a:rPr>
              <a:t>www.cs.wisc.edu/Condor</a:t>
            </a:r>
          </a:p>
        </p:txBody>
      </p:sp>
      <p:grpSp>
        <p:nvGrpSpPr>
          <p:cNvPr id="485383" name="Group 7"/>
          <p:cNvGrpSpPr>
            <a:grpSpLocks/>
          </p:cNvGrpSpPr>
          <p:nvPr/>
        </p:nvGrpSpPr>
        <p:grpSpPr bwMode="auto">
          <a:xfrm>
            <a:off x="306388" y="5757863"/>
            <a:ext cx="8447087" cy="952500"/>
            <a:chOff x="193" y="3627"/>
            <a:chExt cx="5321" cy="600"/>
          </a:xfrm>
        </p:grpSpPr>
        <p:grpSp>
          <p:nvGrpSpPr>
            <p:cNvPr id="485384" name="Group 8"/>
            <p:cNvGrpSpPr>
              <a:grpSpLocks/>
            </p:cNvGrpSpPr>
            <p:nvPr userDrawn="1"/>
          </p:nvGrpSpPr>
          <p:grpSpPr bwMode="auto">
            <a:xfrm>
              <a:off x="193" y="3766"/>
              <a:ext cx="4875" cy="279"/>
              <a:chOff x="193" y="3766"/>
              <a:chExt cx="4875" cy="279"/>
            </a:xfrm>
          </p:grpSpPr>
          <p:pic>
            <p:nvPicPr>
              <p:cNvPr id="485385" name="Picture 9" descr="new-logo"/>
              <p:cNvPicPr>
                <a:picLocks noChangeAspect="1" noChangeArrowheads="1"/>
              </p:cNvPicPr>
              <p:nvPr/>
            </p:nvPicPr>
            <p:blipFill>
              <a:blip r:embed="rId13"/>
              <a:srcRect r="4134"/>
              <a:stretch>
                <a:fillRect/>
              </a:stretch>
            </p:blipFill>
            <p:spPr bwMode="auto">
              <a:xfrm>
                <a:off x="193" y="3766"/>
                <a:ext cx="835" cy="279"/>
              </a:xfrm>
              <a:prstGeom prst="rect">
                <a:avLst/>
              </a:prstGeom>
              <a:noFill/>
            </p:spPr>
          </p:pic>
          <p:sp>
            <p:nvSpPr>
              <p:cNvPr id="485386" name="Rectangle 10"/>
              <p:cNvSpPr>
                <a:spLocks noChangeArrowheads="1"/>
              </p:cNvSpPr>
              <p:nvPr/>
            </p:nvSpPr>
            <p:spPr bwMode="auto">
              <a:xfrm>
                <a:off x="716" y="3816"/>
                <a:ext cx="4352" cy="42"/>
              </a:xfrm>
              <a:prstGeom prst="rect">
                <a:avLst/>
              </a:prstGeom>
              <a:gradFill rotWithShape="0">
                <a:gsLst>
                  <a:gs pos="0">
                    <a:srgbClr val="777777">
                      <a:gamma/>
                      <a:shade val="46275"/>
                      <a:invGamma/>
                    </a:srgbClr>
                  </a:gs>
                  <a:gs pos="50000">
                    <a:srgbClr val="777777"/>
                  </a:gs>
                  <a:gs pos="100000">
                    <a:srgbClr val="777777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blurRad="63500" dist="38099" dir="2700000" algn="ctr" rotWithShape="0">
                  <a:srgbClr val="CC6600">
                    <a:alpha val="74998"/>
                  </a:srgbClr>
                </a:outer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pic>
          <p:nvPicPr>
            <p:cNvPr id="485387" name="Picture 11" descr="UW_tiny_logo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4993" y="3627"/>
              <a:ext cx="521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rgbClr val="3333CC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3333CC"/>
          </a:solidFill>
          <a:latin typeface="Comic Sans MS" charset="0"/>
          <a:ea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3333CC"/>
          </a:solidFill>
          <a:latin typeface="Comic Sans MS" charset="0"/>
          <a:ea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3333CC"/>
          </a:solidFill>
          <a:latin typeface="Comic Sans MS" charset="0"/>
          <a:ea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3333CC"/>
          </a:solidFill>
          <a:latin typeface="Comic Sans MS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3333CC"/>
          </a:solidFill>
          <a:latin typeface="Comic Sans MS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3333CC"/>
          </a:solidFill>
          <a:latin typeface="Comic Sans MS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3333CC"/>
          </a:solidFill>
          <a:latin typeface="Comic Sans MS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3333CC"/>
          </a:solidFill>
          <a:latin typeface="Comic Sans MS" charset="0"/>
          <a:ea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808000"/>
        </a:buClr>
        <a:buSzPct val="120000"/>
        <a:buChar char="›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90000"/>
        <a:buFont typeface="Marlett" charset="0"/>
        <a:buChar char="h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213100"/>
          </a:xfrm>
        </p:spPr>
        <p:txBody>
          <a:bodyPr/>
          <a:lstStyle/>
          <a:p>
            <a:r>
              <a:rPr lang="en-US" dirty="0" smtClean="0"/>
              <a:t>Galaxy and Condor:</a:t>
            </a:r>
            <a:br>
              <a:rPr lang="en-US" dirty="0" smtClean="0"/>
            </a:br>
            <a:r>
              <a:rPr lang="en-US" sz="3200" dirty="0" smtClean="0"/>
              <a:t>Challenges with harnessing widely-distributed resources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Batch scheduler</a:t>
            </a:r>
          </a:p>
          <a:p>
            <a:pPr lvl="1"/>
            <a:r>
              <a:rPr lang="en-US" dirty="0" smtClean="0"/>
              <a:t>Similar to PBS, SGE</a:t>
            </a:r>
          </a:p>
          <a:p>
            <a:pPr lvl="1"/>
            <a:r>
              <a:rPr lang="en-US" dirty="0" smtClean="0"/>
              <a:t>Manages a cluster of machines that can run Galaxy tasks</a:t>
            </a:r>
          </a:p>
          <a:p>
            <a:r>
              <a:rPr lang="en-US" dirty="0" smtClean="0"/>
              <a:t>Well-suited to widely-distributed systems and sharing resources between groups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James Thomson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Stem cell research</a:t>
            </a:r>
          </a:p>
          <a:p>
            <a:r>
              <a:rPr lang="en-US" sz="2400" dirty="0" smtClean="0"/>
              <a:t>http://discovery.wisc.edu/home/morgridge/research/regenerative-biology/</a:t>
            </a:r>
          </a:p>
          <a:p>
            <a:r>
              <a:rPr lang="en-US" dirty="0" smtClean="0"/>
              <a:t>Use Galaxy</a:t>
            </a:r>
          </a:p>
          <a:p>
            <a:r>
              <a:rPr lang="en-US" dirty="0" smtClean="0"/>
              <a:t>Condor cluster</a:t>
            </a:r>
          </a:p>
          <a:p>
            <a:pPr lvl="1"/>
            <a:r>
              <a:rPr lang="en-US" dirty="0" smtClean="0"/>
              <a:t>72 </a:t>
            </a:r>
            <a:r>
              <a:rPr lang="en-US" dirty="0" err="1" smtClean="0"/>
              <a:t>cpus</a:t>
            </a:r>
            <a:endParaRPr lang="en-US" dirty="0" smtClean="0"/>
          </a:p>
          <a:p>
            <a:r>
              <a:rPr lang="en-US" dirty="0" smtClean="0"/>
              <a:t>We wrote Galaxy module to run tasks using Condor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Dozen Condor clusters at UW</a:t>
            </a:r>
          </a:p>
          <a:p>
            <a:pPr lvl="1"/>
            <a:r>
              <a:rPr lang="en-US" dirty="0" smtClean="0"/>
              <a:t>17,000 </a:t>
            </a:r>
            <a:r>
              <a:rPr lang="en-US" dirty="0" err="1" smtClean="0"/>
              <a:t>cpus</a:t>
            </a:r>
            <a:endParaRPr lang="en-US" dirty="0" smtClean="0"/>
          </a:p>
          <a:p>
            <a:r>
              <a:rPr lang="en-US" dirty="0" smtClean="0"/>
              <a:t>Open Science Grid</a:t>
            </a:r>
          </a:p>
          <a:p>
            <a:pPr lvl="1"/>
            <a:r>
              <a:rPr lang="en-US" dirty="0" smtClean="0"/>
              <a:t>Collaboration of 100 academic institutions</a:t>
            </a:r>
          </a:p>
          <a:p>
            <a:pPr lvl="1"/>
            <a:r>
              <a:rPr lang="en-US" dirty="0" smtClean="0"/>
              <a:t>80,000 </a:t>
            </a:r>
            <a:r>
              <a:rPr lang="en-US" dirty="0" err="1" smtClean="0"/>
              <a:t>cpus</a:t>
            </a:r>
            <a:endParaRPr lang="en-US" dirty="0" smtClean="0"/>
          </a:p>
          <a:p>
            <a:r>
              <a:rPr lang="en-US" dirty="0" smtClean="0"/>
              <a:t>Amazon EC2 and similar</a:t>
            </a:r>
          </a:p>
          <a:p>
            <a:pPr lvl="1"/>
            <a:r>
              <a:rPr lang="en-US" dirty="0" smtClean="0"/>
              <a:t>How much do you want to spend?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 to data</a:t>
            </a:r>
          </a:p>
          <a:p>
            <a:pPr lvl="1"/>
            <a:r>
              <a:rPr lang="en-US" dirty="0" smtClean="0"/>
              <a:t>No shared file system</a:t>
            </a:r>
          </a:p>
          <a:p>
            <a:pPr lvl="1"/>
            <a:r>
              <a:rPr lang="en-US" dirty="0" smtClean="0"/>
              <a:t>Condor can transfer files</a:t>
            </a:r>
          </a:p>
          <a:p>
            <a:pPr lvl="2"/>
            <a:r>
              <a:rPr lang="en-US" dirty="0" smtClean="0"/>
              <a:t>Full list of files not easily available</a:t>
            </a:r>
          </a:p>
          <a:p>
            <a:pPr lvl="2"/>
            <a:r>
              <a:rPr lang="en-US" dirty="0" smtClean="0"/>
              <a:t>Tasks arguments and input need rewriting</a:t>
            </a:r>
          </a:p>
          <a:p>
            <a:r>
              <a:rPr lang="en-US" dirty="0" smtClean="0"/>
              <a:t>Applications</a:t>
            </a:r>
          </a:p>
          <a:p>
            <a:pPr lvl="1"/>
            <a:r>
              <a:rPr lang="en-US" dirty="0" smtClean="0"/>
              <a:t>Probably not installed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custom wrappers</a:t>
            </a:r>
          </a:p>
          <a:p>
            <a:r>
              <a:rPr lang="en-US" dirty="0" smtClean="0"/>
              <a:t>Time-consuming</a:t>
            </a:r>
          </a:p>
          <a:p>
            <a:pPr lvl="1"/>
            <a:r>
              <a:rPr lang="en-US" dirty="0" smtClean="0"/>
              <a:t>Only suitable for most-used tools</a:t>
            </a:r>
          </a:p>
          <a:p>
            <a:r>
              <a:rPr lang="en-US" dirty="0" smtClean="0"/>
              <a:t>Not easily re-usable by other Galaxy users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Parrot</a:t>
            </a:r>
          </a:p>
          <a:p>
            <a:pPr lvl="1"/>
            <a:r>
              <a:rPr lang="en-US" dirty="0" smtClean="0"/>
              <a:t>Developed at UW-Madison and Notre Dame</a:t>
            </a:r>
          </a:p>
          <a:p>
            <a:pPr lvl="1"/>
            <a:r>
              <a:rPr lang="en-US" dirty="0" smtClean="0"/>
              <a:t>http://nd.edu/~ccl/software/parrot/</a:t>
            </a:r>
          </a:p>
          <a:p>
            <a:r>
              <a:rPr lang="en-US" dirty="0" smtClean="0"/>
              <a:t>Transparently intercept all disk I/O</a:t>
            </a:r>
          </a:p>
          <a:p>
            <a:pPr lvl="1"/>
            <a:r>
              <a:rPr lang="en-US" dirty="0" smtClean="0"/>
              <a:t>Perform I/O on Galaxy machine</a:t>
            </a:r>
          </a:p>
          <a:p>
            <a:pPr lvl="1"/>
            <a:r>
              <a:rPr lang="en-US" dirty="0" smtClean="0"/>
              <a:t>Use http cache for common input files</a:t>
            </a:r>
          </a:p>
          <a:p>
            <a:pPr lvl="1"/>
            <a:r>
              <a:rPr lang="en-US" dirty="0" smtClean="0"/>
              <a:t>Reduce I/O for sparse file access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dorTemplate">
  <a:themeElements>
    <a:clrScheme name="3_CondorNew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CondorNew">
      <a:majorFont>
        <a:latin typeface="Comic Sans MS"/>
        <a:ea typeface="Arial"/>
        <a:cs typeface="Arial"/>
      </a:majorFont>
      <a:minorFont>
        <a:latin typeface="Comic Sans MS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3_CondorNe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ndorNew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ndorNew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ndorNew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ndorNew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ndorNew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ndorNew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CondorTemplate.pot</Template>
  <TotalTime>600</TotalTime>
  <Words>217</Words>
  <Application>Microsoft Macintosh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CondorTemplate</vt:lpstr>
      <vt:lpstr>Galaxy and Condor: Challenges with harnessing widely-distributed resources</vt:lpstr>
      <vt:lpstr>Condor</vt:lpstr>
      <vt:lpstr>James Thomson Lab</vt:lpstr>
      <vt:lpstr>Additional Machines</vt:lpstr>
      <vt:lpstr>Problem</vt:lpstr>
      <vt:lpstr>First Solution</vt:lpstr>
      <vt:lpstr>New Solution</vt:lpstr>
    </vt:vector>
  </TitlesOfParts>
  <Company>UW-Madison Condor Project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Galaxy and Condor: Challenges with harnessing widely-distributed resources</dc:title>
  <dc:creator>Jaime Frey</dc:creator>
  <cp:lastModifiedBy>Dave Clements</cp:lastModifiedBy>
  <cp:revision>4</cp:revision>
  <dcterms:created xsi:type="dcterms:W3CDTF">2012-07-27T16:13:16Z</dcterms:created>
  <dcterms:modified xsi:type="dcterms:W3CDTF">2012-07-27T16:13:37Z</dcterms:modified>
</cp:coreProperties>
</file>