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20.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Layouts/slideLayout14.xml" ContentType="application/vnd.openxmlformats-officedocument.presentationml.slideLayout+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Layouts/slideLayout13.xml" ContentType="application/vnd.openxmlformats-officedocument.presentationml.slideLayout+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notesSlides/notesSlide24.xml" ContentType="application/vnd.openxmlformats-officedocument.presentationml.notesSlide+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813" r:id="rId1"/>
  </p:sldMasterIdLst>
  <p:notesMasterIdLst>
    <p:notesMasterId r:id="rId34"/>
  </p:notesMasterIdLst>
  <p:handoutMasterIdLst>
    <p:handoutMasterId r:id="rId35"/>
  </p:handoutMasterIdLst>
  <p:sldIdLst>
    <p:sldId id="404" r:id="rId2"/>
    <p:sldId id="533" r:id="rId3"/>
    <p:sldId id="519" r:id="rId4"/>
    <p:sldId id="466" r:id="rId5"/>
    <p:sldId id="524" r:id="rId6"/>
    <p:sldId id="499" r:id="rId7"/>
    <p:sldId id="514" r:id="rId8"/>
    <p:sldId id="534" r:id="rId9"/>
    <p:sldId id="454" r:id="rId10"/>
    <p:sldId id="518" r:id="rId11"/>
    <p:sldId id="474" r:id="rId12"/>
    <p:sldId id="511" r:id="rId13"/>
    <p:sldId id="512" r:id="rId14"/>
    <p:sldId id="513" r:id="rId15"/>
    <p:sldId id="526" r:id="rId16"/>
    <p:sldId id="528" r:id="rId17"/>
    <p:sldId id="521" r:id="rId18"/>
    <p:sldId id="489" r:id="rId19"/>
    <p:sldId id="490" r:id="rId20"/>
    <p:sldId id="516" r:id="rId21"/>
    <p:sldId id="527" r:id="rId22"/>
    <p:sldId id="531" r:id="rId23"/>
    <p:sldId id="535" r:id="rId24"/>
    <p:sldId id="536" r:id="rId25"/>
    <p:sldId id="537" r:id="rId26"/>
    <p:sldId id="538" r:id="rId27"/>
    <p:sldId id="539" r:id="rId28"/>
    <p:sldId id="523" r:id="rId29"/>
    <p:sldId id="542" r:id="rId30"/>
    <p:sldId id="540" r:id="rId31"/>
    <p:sldId id="541" r:id="rId32"/>
    <p:sldId id="544" r:id="rId33"/>
  </p:sldIdLst>
  <p:sldSz cx="9144000" cy="6858000" type="screen4x3"/>
  <p:notesSz cx="7010400" cy="9372600"/>
  <p:defaultTex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EDF3FA"/>
    <a:srgbClr val="F94DF2"/>
    <a:srgbClr val="00609F"/>
    <a:srgbClr val="1D63B3"/>
    <a:srgbClr val="AFA5F9"/>
    <a:srgbClr val="FF0000"/>
    <a:srgbClr val="0000FF"/>
    <a:srgbClr val="FFA09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7301" autoAdjust="0"/>
    <p:restoredTop sz="94065" autoAdjust="0"/>
  </p:normalViewPr>
  <p:slideViewPr>
    <p:cSldViewPr snapToGrid="0">
      <p:cViewPr>
        <p:scale>
          <a:sx n="150" d="100"/>
          <a:sy n="150" d="100"/>
        </p:scale>
        <p:origin x="-88" y="-88"/>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00" d="100"/>
        <a:sy n="100" d="100"/>
      </p:scale>
      <p:origin x="0" y="4168"/>
    </p:cViewPr>
  </p:sorterViewPr>
  <p:notesViewPr>
    <p:cSldViewPr snapToGrid="0" snapToObjects="1">
      <p:cViewPr varScale="1">
        <p:scale>
          <a:sx n="86" d="100"/>
          <a:sy n="86" d="100"/>
        </p:scale>
        <p:origin x="-2800" y="-104"/>
      </p:cViewPr>
      <p:guideLst>
        <p:guide orient="horz" pos="2952"/>
        <p:guide pos="2208"/>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3038475"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pitchFamily="-109" charset="0"/>
                <a:ea typeface="Arial" pitchFamily="-109" charset="0"/>
                <a:cs typeface="Arial" pitchFamily="-109" charset="0"/>
              </a:defRPr>
            </a:lvl1pPr>
          </a:lstStyle>
          <a:p>
            <a:pPr>
              <a:defRPr/>
            </a:pPr>
            <a:endParaRPr lang="en-US"/>
          </a:p>
        </p:txBody>
      </p:sp>
      <p:sp>
        <p:nvSpPr>
          <p:cNvPr id="75779" name="Rectangle 3"/>
          <p:cNvSpPr>
            <a:spLocks noGrp="1" noChangeArrowheads="1"/>
          </p:cNvSpPr>
          <p:nvPr>
            <p:ph type="dt" sz="quarter" idx="1"/>
          </p:nvPr>
        </p:nvSpPr>
        <p:spPr bwMode="auto">
          <a:xfrm>
            <a:off x="3970338" y="0"/>
            <a:ext cx="3038475"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fld id="{229DF2A1-C222-4B60-996E-40BAFCF74A24}" type="datetime1">
              <a:rPr lang="en-US"/>
              <a:pPr/>
              <a:t>7/30/12</a:t>
            </a:fld>
            <a:endParaRPr lang="en-US"/>
          </a:p>
        </p:txBody>
      </p:sp>
      <p:sp>
        <p:nvSpPr>
          <p:cNvPr id="75780" name="Rectangle 4"/>
          <p:cNvSpPr>
            <a:spLocks noGrp="1" noChangeArrowheads="1"/>
          </p:cNvSpPr>
          <p:nvPr>
            <p:ph type="ftr" sz="quarter" idx="2"/>
          </p:nvPr>
        </p:nvSpPr>
        <p:spPr bwMode="auto">
          <a:xfrm>
            <a:off x="0" y="8902700"/>
            <a:ext cx="3038475"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pitchFamily="-109" charset="0"/>
                <a:ea typeface="Arial" pitchFamily="-109" charset="0"/>
                <a:cs typeface="Arial" pitchFamily="-109" charset="0"/>
              </a:defRPr>
            </a:lvl1pPr>
          </a:lstStyle>
          <a:p>
            <a:pPr>
              <a:defRPr/>
            </a:pPr>
            <a:endParaRPr lang="en-US"/>
          </a:p>
        </p:txBody>
      </p:sp>
      <p:sp>
        <p:nvSpPr>
          <p:cNvPr id="75781" name="Rectangle 5"/>
          <p:cNvSpPr>
            <a:spLocks noGrp="1" noChangeArrowheads="1"/>
          </p:cNvSpPr>
          <p:nvPr>
            <p:ph type="sldNum" sz="quarter" idx="3"/>
          </p:nvPr>
        </p:nvSpPr>
        <p:spPr bwMode="auto">
          <a:xfrm>
            <a:off x="3970338" y="8902700"/>
            <a:ext cx="3038475"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C8134EA1-7965-49BF-B26E-8B2D168645F3}"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3048000" cy="457200"/>
          </a:xfrm>
          <a:prstGeom prst="rect">
            <a:avLst/>
          </a:prstGeom>
          <a:noFill/>
          <a:ln w="9525">
            <a:noFill/>
            <a:miter lim="800000"/>
            <a:headEnd/>
            <a:tailEnd/>
          </a:ln>
        </p:spPr>
        <p:txBody>
          <a:bodyPr vert="horz" wrap="square" lIns="91435" tIns="45717" rIns="91435" bIns="45717" numCol="1" anchor="t" anchorCtr="0" compatLnSpc="1">
            <a:prstTxWarp prst="textNoShape">
              <a:avLst/>
            </a:prstTxWarp>
          </a:bodyPr>
          <a:lstStyle>
            <a:lvl1pPr>
              <a:defRPr sz="1200">
                <a:latin typeface="Arial" pitchFamily="-109" charset="0"/>
                <a:ea typeface="Arial" pitchFamily="-109" charset="0"/>
                <a:cs typeface="Arial" pitchFamily="-109" charset="0"/>
              </a:defRPr>
            </a:lvl1pPr>
          </a:lstStyle>
          <a:p>
            <a:pPr>
              <a:defRPr/>
            </a:pPr>
            <a:endParaRPr lang="en-US"/>
          </a:p>
        </p:txBody>
      </p:sp>
      <p:sp>
        <p:nvSpPr>
          <p:cNvPr id="41987" name="Rectangle 3"/>
          <p:cNvSpPr>
            <a:spLocks noGrp="1" noChangeArrowheads="1"/>
          </p:cNvSpPr>
          <p:nvPr>
            <p:ph type="dt" idx="1"/>
          </p:nvPr>
        </p:nvSpPr>
        <p:spPr bwMode="auto">
          <a:xfrm>
            <a:off x="3962400" y="0"/>
            <a:ext cx="3048000" cy="457200"/>
          </a:xfrm>
          <a:prstGeom prst="rect">
            <a:avLst/>
          </a:prstGeom>
          <a:noFill/>
          <a:ln w="9525">
            <a:noFill/>
            <a:miter lim="800000"/>
            <a:headEnd/>
            <a:tailEnd/>
          </a:ln>
        </p:spPr>
        <p:txBody>
          <a:bodyPr vert="horz" wrap="square" lIns="91435" tIns="45717" rIns="91435" bIns="45717" numCol="1" anchor="t" anchorCtr="0" compatLnSpc="1">
            <a:prstTxWarp prst="textNoShape">
              <a:avLst/>
            </a:prstTxWarp>
          </a:bodyPr>
          <a:lstStyle>
            <a:lvl1pPr algn="r">
              <a:defRPr sz="1200">
                <a:latin typeface="Arial" pitchFamily="-109" charset="0"/>
                <a:ea typeface="Arial" pitchFamily="-109" charset="0"/>
                <a:cs typeface="Arial" pitchFamily="-109" charset="0"/>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1168400" y="685800"/>
            <a:ext cx="4673600" cy="3505200"/>
          </a:xfrm>
          <a:prstGeom prst="rect">
            <a:avLst/>
          </a:prstGeom>
          <a:noFill/>
          <a:ln w="9525">
            <a:solidFill>
              <a:srgbClr val="000000"/>
            </a:solidFill>
            <a:miter lim="800000"/>
            <a:headEnd/>
            <a:tailEnd/>
          </a:ln>
        </p:spPr>
      </p:sp>
      <p:sp>
        <p:nvSpPr>
          <p:cNvPr id="41989" name="Rectangle 5"/>
          <p:cNvSpPr>
            <a:spLocks noGrp="1" noChangeArrowheads="1"/>
          </p:cNvSpPr>
          <p:nvPr>
            <p:ph type="body" sz="quarter" idx="3"/>
          </p:nvPr>
        </p:nvSpPr>
        <p:spPr bwMode="auto">
          <a:xfrm>
            <a:off x="914400" y="4419600"/>
            <a:ext cx="5181600" cy="4267200"/>
          </a:xfrm>
          <a:prstGeom prst="rect">
            <a:avLst/>
          </a:prstGeom>
          <a:noFill/>
          <a:ln w="9525">
            <a:noFill/>
            <a:miter lim="800000"/>
            <a:headEnd/>
            <a:tailEnd/>
          </a:ln>
        </p:spPr>
        <p:txBody>
          <a:bodyPr vert="horz" wrap="square" lIns="91435" tIns="45717" rIns="91435" bIns="4571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990" name="Rectangle 6"/>
          <p:cNvSpPr>
            <a:spLocks noGrp="1" noChangeArrowheads="1"/>
          </p:cNvSpPr>
          <p:nvPr>
            <p:ph type="ftr" sz="quarter" idx="4"/>
          </p:nvPr>
        </p:nvSpPr>
        <p:spPr bwMode="auto">
          <a:xfrm>
            <a:off x="0" y="8915400"/>
            <a:ext cx="3048000" cy="457200"/>
          </a:xfrm>
          <a:prstGeom prst="rect">
            <a:avLst/>
          </a:prstGeom>
          <a:noFill/>
          <a:ln w="9525">
            <a:noFill/>
            <a:miter lim="800000"/>
            <a:headEnd/>
            <a:tailEnd/>
          </a:ln>
        </p:spPr>
        <p:txBody>
          <a:bodyPr vert="horz" wrap="square" lIns="91435" tIns="45717" rIns="91435" bIns="45717" numCol="1" anchor="b" anchorCtr="0" compatLnSpc="1">
            <a:prstTxWarp prst="textNoShape">
              <a:avLst/>
            </a:prstTxWarp>
          </a:bodyPr>
          <a:lstStyle>
            <a:lvl1pPr>
              <a:defRPr sz="1200">
                <a:latin typeface="Arial" pitchFamily="-109" charset="0"/>
                <a:ea typeface="Arial" pitchFamily="-109" charset="0"/>
                <a:cs typeface="Arial" pitchFamily="-109" charset="0"/>
              </a:defRPr>
            </a:lvl1pPr>
          </a:lstStyle>
          <a:p>
            <a:pPr>
              <a:defRPr/>
            </a:pPr>
            <a:endParaRPr lang="en-US"/>
          </a:p>
        </p:txBody>
      </p:sp>
      <p:sp>
        <p:nvSpPr>
          <p:cNvPr id="41991" name="Rectangle 7"/>
          <p:cNvSpPr>
            <a:spLocks noGrp="1" noChangeArrowheads="1"/>
          </p:cNvSpPr>
          <p:nvPr>
            <p:ph type="sldNum" sz="quarter" idx="5"/>
          </p:nvPr>
        </p:nvSpPr>
        <p:spPr bwMode="auto">
          <a:xfrm>
            <a:off x="3962400" y="8915400"/>
            <a:ext cx="3048000" cy="457200"/>
          </a:xfrm>
          <a:prstGeom prst="rect">
            <a:avLst/>
          </a:prstGeom>
          <a:noFill/>
          <a:ln w="9525">
            <a:noFill/>
            <a:miter lim="800000"/>
            <a:headEnd/>
            <a:tailEnd/>
          </a:ln>
        </p:spPr>
        <p:txBody>
          <a:bodyPr vert="horz" wrap="square" lIns="91435" tIns="45717" rIns="91435" bIns="45717" numCol="1" anchor="b" anchorCtr="0" compatLnSpc="1">
            <a:prstTxWarp prst="textNoShape">
              <a:avLst/>
            </a:prstTxWarp>
          </a:bodyPr>
          <a:lstStyle>
            <a:lvl1pPr algn="r">
              <a:defRPr sz="1200"/>
            </a:lvl1pPr>
          </a:lstStyle>
          <a:p>
            <a:fld id="{9820BE11-CD1F-498F-B832-01E12C7C12DD}"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Arial" pitchFamily="-111" charset="0"/>
        <a:cs typeface="Arial" pitchFamily="-111" charset="0"/>
      </a:defRPr>
    </a:lvl1pPr>
    <a:lvl2pPr marL="457200" algn="l" rtl="0" eaLnBrk="0" fontAlgn="base" hangingPunct="0">
      <a:spcBef>
        <a:spcPct val="30000"/>
      </a:spcBef>
      <a:spcAft>
        <a:spcPct val="0"/>
      </a:spcAft>
      <a:defRPr sz="1200" kern="1200">
        <a:solidFill>
          <a:schemeClr val="tx1"/>
        </a:solidFill>
        <a:latin typeface="Arial" pitchFamily="-111" charset="0"/>
        <a:ea typeface="Arial" pitchFamily="-111" charset="0"/>
        <a:cs typeface="Arial" pitchFamily="-111" charset="0"/>
      </a:defRPr>
    </a:lvl2pPr>
    <a:lvl3pPr marL="914400" algn="l" rtl="0" eaLnBrk="0" fontAlgn="base" hangingPunct="0">
      <a:spcBef>
        <a:spcPct val="30000"/>
      </a:spcBef>
      <a:spcAft>
        <a:spcPct val="0"/>
      </a:spcAft>
      <a:defRPr sz="1200" kern="1200">
        <a:solidFill>
          <a:schemeClr val="tx1"/>
        </a:solidFill>
        <a:latin typeface="Arial" pitchFamily="-111" charset="0"/>
        <a:ea typeface="Arial" pitchFamily="-111" charset="0"/>
        <a:cs typeface="Arial" pitchFamily="-111" charset="0"/>
      </a:defRPr>
    </a:lvl3pPr>
    <a:lvl4pPr marL="1371600" algn="l" rtl="0" eaLnBrk="0" fontAlgn="base" hangingPunct="0">
      <a:spcBef>
        <a:spcPct val="30000"/>
      </a:spcBef>
      <a:spcAft>
        <a:spcPct val="0"/>
      </a:spcAft>
      <a:defRPr sz="1200" kern="1200">
        <a:solidFill>
          <a:schemeClr val="tx1"/>
        </a:solidFill>
        <a:latin typeface="Arial" pitchFamily="-111" charset="0"/>
        <a:ea typeface="Arial" pitchFamily="-111" charset="0"/>
        <a:cs typeface="Arial" pitchFamily="-111" charset="0"/>
      </a:defRPr>
    </a:lvl4pPr>
    <a:lvl5pPr marL="1828800" algn="l" rtl="0" eaLnBrk="0" fontAlgn="base" hangingPunct="0">
      <a:spcBef>
        <a:spcPct val="30000"/>
      </a:spcBef>
      <a:spcAft>
        <a:spcPct val="0"/>
      </a:spcAft>
      <a:defRPr sz="1200" kern="1200">
        <a:solidFill>
          <a:schemeClr val="tx1"/>
        </a:solidFill>
        <a:latin typeface="Arial" pitchFamily="-111" charset="0"/>
        <a:ea typeface="Arial" pitchFamily="-111" charset="0"/>
        <a:cs typeface="Arial" pitchFamily="-111"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noFill/>
          <a:ln/>
        </p:spPr>
        <p:txBody>
          <a:bodyPr/>
          <a:lstStyle/>
          <a:p>
            <a:endParaRPr lang="en-US"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2C4E7D71-A44C-8448-ADD5-C0A7BC56120C}" type="slidenum">
              <a:rPr lang="en-US">
                <a:solidFill>
                  <a:srgbClr val="000000"/>
                </a:solidFill>
              </a:rPr>
              <a:pPr/>
              <a:t>10</a:t>
            </a:fld>
            <a:endParaRPr lang="en-US">
              <a:solidFill>
                <a:srgbClr val="000000"/>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sz="1600" dirty="0" smtClean="0">
                <a:latin typeface="Arial" pitchFamily="34" charset="0"/>
              </a:rPr>
              <a:t>So what IS </a:t>
            </a:r>
            <a:r>
              <a:rPr lang="en-US" sz="1600" dirty="0" err="1" smtClean="0">
                <a:latin typeface="Arial" pitchFamily="34" charset="0"/>
              </a:rPr>
              <a:t>GenomeSpace</a:t>
            </a:r>
            <a:r>
              <a:rPr lang="en-US" sz="1600" dirty="0" smtClean="0">
                <a:latin typeface="Arial" pitchFamily="34" charset="0"/>
              </a:rPr>
              <a:t>:</a:t>
            </a:r>
          </a:p>
          <a:p>
            <a:pPr eaLnBrk="1" hangingPunct="1"/>
            <a:r>
              <a:rPr lang="en-US" sz="1600" dirty="0" smtClean="0">
                <a:latin typeface="Arial" pitchFamily="34" charset="0"/>
              </a:rPr>
              <a:t>Server component</a:t>
            </a:r>
          </a:p>
          <a:p>
            <a:pPr lvl="1" eaLnBrk="1" hangingPunct="1"/>
            <a:r>
              <a:rPr lang="en-US" sz="1600" dirty="0" smtClean="0">
                <a:latin typeface="Arial" pitchFamily="34" charset="0"/>
              </a:rPr>
              <a:t>- Authentication layer to manage credentials &amp; provide single sign-on</a:t>
            </a:r>
          </a:p>
          <a:p>
            <a:pPr lvl="1"/>
            <a:r>
              <a:rPr lang="en-US" sz="1600" dirty="0" smtClean="0">
                <a:latin typeface="Arial" pitchFamily="34" charset="0"/>
              </a:rPr>
              <a:t>- Analysis/tools manager - </a:t>
            </a:r>
            <a:r>
              <a:rPr lang="en-US" sz="1600" dirty="0" smtClean="0"/>
              <a:t>Manage tools, their parameters, and the analyses they provide</a:t>
            </a:r>
            <a:endParaRPr lang="en-US" sz="1600" dirty="0" smtClean="0">
              <a:latin typeface="Arial" pitchFamily="34" charset="0"/>
            </a:endParaRPr>
          </a:p>
          <a:p>
            <a:pPr lvl="1" eaLnBrk="1" hangingPunct="1">
              <a:buFontTx/>
              <a:buChar char="-"/>
            </a:pPr>
            <a:r>
              <a:rPr lang="en-US" sz="1600" dirty="0" smtClean="0">
                <a:latin typeface="Arial" pitchFamily="34" charset="0"/>
              </a:rPr>
              <a:t> Data manager – manages data repositories &amp; transparent file format conversions</a:t>
            </a:r>
          </a:p>
          <a:p>
            <a:pPr lvl="1" eaLnBrk="1" hangingPunct="1">
              <a:buFontTx/>
              <a:buChar char="-"/>
            </a:pPr>
            <a:r>
              <a:rPr lang="en-US" sz="1600" dirty="0" smtClean="0">
                <a:latin typeface="Arial" pitchFamily="34" charset="0"/>
              </a:rPr>
              <a:t>These are designed to run in the cloud</a:t>
            </a:r>
          </a:p>
          <a:p>
            <a:pPr algn="l" eaLnBrk="1" hangingPunct="1">
              <a:buFontTx/>
              <a:buNone/>
            </a:pPr>
            <a:r>
              <a:rPr lang="en-US" sz="1600" dirty="0" smtClean="0">
                <a:latin typeface="Arial" pitchFamily="34" charset="0"/>
              </a:rPr>
              <a:t>API component</a:t>
            </a:r>
          </a:p>
          <a:p>
            <a:pPr lvl="1" eaLnBrk="1" hangingPunct="1">
              <a:buFontTx/>
              <a:buChar char="-"/>
            </a:pPr>
            <a:r>
              <a:rPr lang="en-US" sz="1600" dirty="0" smtClean="0">
                <a:latin typeface="Arial" pitchFamily="34" charset="0"/>
              </a:rPr>
              <a:t>Client developers’ kit</a:t>
            </a:r>
          </a:p>
          <a:p>
            <a:pPr lvl="1" eaLnBrk="1" hangingPunct="1">
              <a:buFontTx/>
              <a:buChar char="-"/>
            </a:pPr>
            <a:r>
              <a:rPr lang="en-US" sz="1600" dirty="0" smtClean="0">
                <a:latin typeface="Arial" pitchFamily="34" charset="0"/>
              </a:rPr>
              <a:t>Restful interface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r>
              <a:rPr lang="en-US" dirty="0" smtClean="0">
                <a:latin typeface="Arial" pitchFamily="34" charset="0"/>
              </a:rPr>
              <a:t>Seed tools span</a:t>
            </a:r>
            <a:r>
              <a:rPr lang="en-US" baseline="0" dirty="0" smtClean="0">
                <a:latin typeface="Arial" pitchFamily="34" charset="0"/>
              </a:rPr>
              <a:t> a wide variety of genomic analysis areas:</a:t>
            </a:r>
          </a:p>
          <a:p>
            <a:pPr>
              <a:buFont typeface="Arial"/>
              <a:buChar char="•"/>
            </a:pPr>
            <a:r>
              <a:rPr lang="en-US" baseline="0" dirty="0" smtClean="0">
                <a:latin typeface="Arial" pitchFamily="34" charset="0"/>
              </a:rPr>
              <a:t> Network analysis and visualization</a:t>
            </a:r>
          </a:p>
          <a:p>
            <a:pPr>
              <a:buFont typeface="Arial"/>
              <a:buChar char="•"/>
            </a:pPr>
            <a:r>
              <a:rPr lang="en-US" baseline="0" dirty="0" smtClean="0">
                <a:latin typeface="Arial" pitchFamily="34" charset="0"/>
              </a:rPr>
              <a:t> Sequence analysis </a:t>
            </a:r>
          </a:p>
          <a:p>
            <a:pPr>
              <a:buFont typeface="Arial"/>
              <a:buChar char="•"/>
            </a:pPr>
            <a:r>
              <a:rPr lang="en-US" baseline="0" dirty="0" smtClean="0">
                <a:latin typeface="Arial" pitchFamily="34" charset="0"/>
              </a:rPr>
              <a:t> Functional genomics analysis</a:t>
            </a:r>
          </a:p>
          <a:p>
            <a:pPr>
              <a:buFont typeface="Arial"/>
              <a:buChar char="•"/>
            </a:pPr>
            <a:r>
              <a:rPr lang="en-US" baseline="0" dirty="0" smtClean="0">
                <a:latin typeface="Arial" pitchFamily="34" charset="0"/>
              </a:rPr>
              <a:t> Module map analysis</a:t>
            </a:r>
          </a:p>
          <a:p>
            <a:pPr>
              <a:buFont typeface="Arial"/>
              <a:buChar char="•"/>
            </a:pPr>
            <a:r>
              <a:rPr lang="en-US" baseline="0" dirty="0" smtClean="0">
                <a:latin typeface="Arial" pitchFamily="34" charset="0"/>
              </a:rPr>
              <a:t> Integrated genomics and sequence visualization </a:t>
            </a:r>
            <a:endParaRPr lang="en-US" dirty="0" smtClean="0">
              <a:latin typeface="Arial" pitchFamily="34" charset="0"/>
            </a:endParaRPr>
          </a:p>
        </p:txBody>
      </p:sp>
      <p:sp>
        <p:nvSpPr>
          <p:cNvPr id="35844" name="Slide Number Placeholder 3"/>
          <p:cNvSpPr>
            <a:spLocks noGrp="1"/>
          </p:cNvSpPr>
          <p:nvPr>
            <p:ph type="sldNum" sz="quarter" idx="5"/>
          </p:nvPr>
        </p:nvSpPr>
        <p:spPr>
          <a:noFill/>
        </p:spPr>
        <p:txBody>
          <a:bodyPr/>
          <a:lstStyle/>
          <a:p>
            <a:fld id="{479BFB32-12AE-4F66-A2E5-6CBE79512E37}" type="slidenum">
              <a:rPr lang="en-US" smtClean="0">
                <a:latin typeface="Arial" pitchFamily="34" charset="0"/>
              </a:rPr>
              <a:pPr/>
              <a:t>11</a:t>
            </a:fld>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a:t>View GenomeSpace files</a:t>
            </a:r>
            <a:r>
              <a:rPr lang="en-US" baseline="0"/>
              <a:t> from within GenePattern, use a file from GenomeSpace in a GenePattern analysis</a:t>
            </a:r>
          </a:p>
          <a:p>
            <a:pPr marL="228600" indent="-228600">
              <a:buAutoNum type="arabicPeriod"/>
            </a:pPr>
            <a:r>
              <a:rPr lang="en-US" baseline="0"/>
              <a:t>Go to the GenomeSpace UI</a:t>
            </a:r>
          </a:p>
          <a:p>
            <a:pPr marL="228600" indent="-228600">
              <a:buAutoNum type="arabicPeriod"/>
            </a:pPr>
            <a:endParaRPr lang="en-US"/>
          </a:p>
        </p:txBody>
      </p:sp>
      <p:sp>
        <p:nvSpPr>
          <p:cNvPr id="4" name="Slide Number Placeholder 3"/>
          <p:cNvSpPr>
            <a:spLocks noGrp="1"/>
          </p:cNvSpPr>
          <p:nvPr>
            <p:ph type="sldNum" sz="quarter" idx="10"/>
          </p:nvPr>
        </p:nvSpPr>
        <p:spPr/>
        <p:txBody>
          <a:bodyPr/>
          <a:lstStyle/>
          <a:p>
            <a:fld id="{9820BE11-CD1F-498F-B832-01E12C7C12DD}" type="slidenum">
              <a:rPr lang="en-US"/>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a:t>This is a way to get GEO datasets into any tool that will accept gene expression files. You also don’t need to convert from MAGE-TAB.</a:t>
            </a:r>
          </a:p>
          <a:p>
            <a:pPr marL="228600" indent="-228600">
              <a:buAutoNum type="arabicPeriod"/>
            </a:pPr>
            <a:r>
              <a:rPr lang="en-US" baseline="0"/>
              <a:t>We are also working with the developers of ArrayExpress to GenomeSpace-enable their repository.</a:t>
            </a:r>
          </a:p>
          <a:p>
            <a:pPr marL="228600" indent="-228600">
              <a:buAutoNum type="arabicPeriod"/>
            </a:pPr>
            <a:endParaRPr lang="en-US"/>
          </a:p>
        </p:txBody>
      </p:sp>
      <p:sp>
        <p:nvSpPr>
          <p:cNvPr id="4" name="Slide Number Placeholder 3"/>
          <p:cNvSpPr>
            <a:spLocks noGrp="1"/>
          </p:cNvSpPr>
          <p:nvPr>
            <p:ph type="sldNum" sz="quarter" idx="10"/>
          </p:nvPr>
        </p:nvSpPr>
        <p:spPr/>
        <p:txBody>
          <a:bodyPr/>
          <a:lstStyle/>
          <a:p>
            <a:fld id="{9820BE11-CD1F-498F-B832-01E12C7C12DD}" type="slidenum">
              <a:rPr lang="en-US"/>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 for scoring site for Archon</a:t>
            </a:r>
          </a:p>
          <a:p>
            <a:r>
              <a:rPr lang="en-US" dirty="0" err="1" smtClean="0"/>
              <a:t>Isatab</a:t>
            </a:r>
            <a:r>
              <a:rPr lang="en-US" dirty="0" smtClean="0"/>
              <a:t> mentioned yesterday by Rick Park in his talk on the Refinery project</a:t>
            </a:r>
            <a:endParaRPr lang="en-US" dirty="0"/>
          </a:p>
        </p:txBody>
      </p:sp>
      <p:sp>
        <p:nvSpPr>
          <p:cNvPr id="4" name="Slide Number Placeholder 3"/>
          <p:cNvSpPr>
            <a:spLocks noGrp="1"/>
          </p:cNvSpPr>
          <p:nvPr>
            <p:ph type="sldNum" sz="quarter" idx="10"/>
          </p:nvPr>
        </p:nvSpPr>
        <p:spPr/>
        <p:txBody>
          <a:bodyPr/>
          <a:lstStyle/>
          <a:p>
            <a:pPr>
              <a:defRPr/>
            </a:pPr>
            <a:fld id="{2F85AF7B-E591-FB4B-8BE6-F75B049F780B}" type="slidenum">
              <a:rPr lang="en-US" smtClean="0"/>
              <a:pPr>
                <a:defRPr/>
              </a:pPr>
              <a:t>17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28717275"/>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smtClean="0">
                <a:solidFill>
                  <a:schemeClr val="tx1"/>
                </a:solidFill>
                <a:latin typeface="+mn-lt"/>
                <a:ea typeface="+mn-ea"/>
                <a:cs typeface="+mn-cs"/>
              </a:rPr>
              <a:t>Let’s show you how it works. One</a:t>
            </a:r>
            <a:r>
              <a:rPr lang="nl-BE" sz="1200" kern="1200" baseline="0" dirty="0" smtClean="0">
                <a:solidFill>
                  <a:schemeClr val="tx1"/>
                </a:solidFill>
                <a:latin typeface="+mn-lt"/>
                <a:ea typeface="+mn-ea"/>
                <a:cs typeface="+mn-cs"/>
              </a:rPr>
              <a:t> of the scientific collaborators, Aviv Regev, recently published work on </a:t>
            </a:r>
            <a:r>
              <a:rPr lang="nl-BE" sz="1200" kern="1200" dirty="0" smtClean="0">
                <a:solidFill>
                  <a:schemeClr val="tx1"/>
                </a:solidFill>
                <a:latin typeface="+mn-lt"/>
                <a:ea typeface="+mn-ea"/>
                <a:cs typeface="+mn-cs"/>
              </a:rPr>
              <a:t>the regulatory control of human hematopoiesis. For this GenomeSpace demonstration, we will show a simplified version of part of this work.</a:t>
            </a:r>
          </a:p>
          <a:p>
            <a:pPr marL="0" marR="0" indent="0" algn="l" defTabSz="914400" rtl="0" eaLnBrk="1" fontAlgn="auto" latinLnBrk="0" hangingPunct="1">
              <a:lnSpc>
                <a:spcPct val="100000"/>
              </a:lnSpc>
              <a:spcBef>
                <a:spcPts val="0"/>
              </a:spcBef>
              <a:spcAft>
                <a:spcPts val="0"/>
              </a:spcAft>
              <a:buClrTx/>
              <a:buSzTx/>
              <a:buFontTx/>
              <a:buNone/>
              <a:tabLst/>
              <a:defRPr/>
            </a:pPr>
            <a:endParaRPr lang="nl-BE"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BE" sz="1200" kern="1200" dirty="0" smtClean="0">
              <a:solidFill>
                <a:schemeClr val="tx1"/>
              </a:solidFill>
              <a:latin typeface="+mn-lt"/>
              <a:ea typeface="+mn-ea"/>
              <a:cs typeface="+mn-cs"/>
            </a:endParaRPr>
          </a:p>
          <a:p>
            <a:endParaRPr lang="nl-BE" dirty="0"/>
          </a:p>
        </p:txBody>
      </p:sp>
      <p:sp>
        <p:nvSpPr>
          <p:cNvPr id="4" name="Slide Number Placeholder 3"/>
          <p:cNvSpPr>
            <a:spLocks noGrp="1"/>
          </p:cNvSpPr>
          <p:nvPr>
            <p:ph type="sldNum" sz="quarter" idx="10"/>
          </p:nvPr>
        </p:nvSpPr>
        <p:spPr/>
        <p:txBody>
          <a:bodyPr/>
          <a:lstStyle/>
          <a:p>
            <a:fld id="{29C0FAB0-FCAC-4722-8402-8C0681C7EDAC}" type="slidenum">
              <a:rPr lang="nl-BE" smtClean="0"/>
              <a:pPr/>
              <a:t>18</a:t>
            </a:fld>
            <a:endParaRPr lang="nl-BE"/>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r>
              <a:rPr lang="nl-BE" sz="1200" kern="1200" dirty="0" smtClean="0">
                <a:solidFill>
                  <a:schemeClr val="tx1"/>
                </a:solidFill>
                <a:latin typeface="+mn-lt"/>
                <a:ea typeface="+mn-ea"/>
                <a:cs typeface="+mn-cs"/>
              </a:rPr>
              <a:t>This is an overview of the analytic workflow of the work done by Aviv and colleagues. This is months of research condensed to one slide.</a:t>
            </a:r>
          </a:p>
          <a:p>
            <a:r>
              <a:rPr lang="nl-BE" sz="1200" kern="1200" dirty="0" smtClean="0">
                <a:solidFill>
                  <a:schemeClr val="tx1"/>
                </a:solidFill>
                <a:latin typeface="+mn-lt"/>
                <a:ea typeface="+mn-ea"/>
                <a:cs typeface="+mn-cs"/>
              </a:rPr>
              <a:t> </a:t>
            </a:r>
          </a:p>
          <a:p>
            <a:r>
              <a:rPr lang="nl-BE" sz="1200" kern="1200" dirty="0" smtClean="0">
                <a:solidFill>
                  <a:schemeClr val="tx1"/>
                </a:solidFill>
                <a:latin typeface="+mn-lt"/>
                <a:ea typeface="+mn-ea"/>
                <a:cs typeface="+mn-cs"/>
              </a:rPr>
              <a:t>The </a:t>
            </a:r>
            <a:r>
              <a:rPr lang="nl-BE" sz="1200" kern="1200" dirty="0" err="1" smtClean="0">
                <a:solidFill>
                  <a:schemeClr val="tx1"/>
                </a:solidFill>
                <a:latin typeface="+mn-lt"/>
                <a:ea typeface="+mn-ea"/>
                <a:cs typeface="+mn-cs"/>
              </a:rPr>
              <a:t>analysis</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can</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be</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divided</a:t>
            </a:r>
            <a:r>
              <a:rPr lang="nl-BE" sz="1200" kern="1200" dirty="0" smtClean="0">
                <a:solidFill>
                  <a:schemeClr val="tx1"/>
                </a:solidFill>
                <a:latin typeface="+mn-lt"/>
                <a:ea typeface="+mn-ea"/>
                <a:cs typeface="+mn-cs"/>
              </a:rPr>
              <a:t> in 5 major </a:t>
            </a:r>
            <a:r>
              <a:rPr lang="nl-BE" sz="1200" kern="1200" dirty="0" err="1" smtClean="0">
                <a:solidFill>
                  <a:schemeClr val="tx1"/>
                </a:solidFill>
                <a:latin typeface="+mn-lt"/>
                <a:ea typeface="+mn-ea"/>
                <a:cs typeface="+mn-cs"/>
              </a:rPr>
              <a:t>parts</a:t>
            </a:r>
            <a:r>
              <a:rPr lang="nl-BE" sz="1200" kern="1200" dirty="0" smtClean="0">
                <a:solidFill>
                  <a:schemeClr val="tx1"/>
                </a:solidFill>
                <a:latin typeface="+mn-lt"/>
                <a:ea typeface="+mn-ea"/>
                <a:cs typeface="+mn-cs"/>
              </a:rPr>
              <a:t>. The </a:t>
            </a:r>
            <a:r>
              <a:rPr lang="nl-BE" sz="1200" kern="1200" dirty="0" err="1" smtClean="0">
                <a:solidFill>
                  <a:schemeClr val="tx1"/>
                </a:solidFill>
                <a:latin typeface="+mn-lt"/>
                <a:ea typeface="+mn-ea"/>
                <a:cs typeface="+mn-cs"/>
              </a:rPr>
              <a:t>first</a:t>
            </a:r>
            <a:r>
              <a:rPr lang="nl-BE" sz="1200" kern="1200" dirty="0" smtClean="0">
                <a:solidFill>
                  <a:schemeClr val="tx1"/>
                </a:solidFill>
                <a:latin typeface="+mn-lt"/>
                <a:ea typeface="+mn-ea"/>
                <a:cs typeface="+mn-cs"/>
              </a:rPr>
              <a:t> part </a:t>
            </a:r>
            <a:r>
              <a:rPr lang="nl-BE" sz="1200" kern="1200" dirty="0" err="1" smtClean="0">
                <a:solidFill>
                  <a:schemeClr val="tx1"/>
                </a:solidFill>
                <a:latin typeface="+mn-lt"/>
                <a:ea typeface="+mn-ea"/>
                <a:cs typeface="+mn-cs"/>
              </a:rPr>
              <a:t>comprises</a:t>
            </a:r>
            <a:r>
              <a:rPr lang="nl-BE" sz="1200" kern="1200" dirty="0" smtClean="0">
                <a:solidFill>
                  <a:schemeClr val="tx1"/>
                </a:solidFill>
                <a:latin typeface="+mn-lt"/>
                <a:ea typeface="+mn-ea"/>
                <a:cs typeface="+mn-cs"/>
              </a:rPr>
              <a:t> data preprocessing and </a:t>
            </a:r>
            <a:r>
              <a:rPr lang="nl-BE" sz="1200" kern="1200" dirty="0" err="1" smtClean="0">
                <a:solidFill>
                  <a:schemeClr val="tx1"/>
                </a:solidFill>
                <a:latin typeface="+mn-lt"/>
                <a:ea typeface="+mn-ea"/>
                <a:cs typeface="+mn-cs"/>
              </a:rPr>
              <a:t>quality</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control</a:t>
            </a:r>
            <a:r>
              <a:rPr lang="nl-BE" sz="1200" kern="1200" dirty="0" smtClean="0">
                <a:solidFill>
                  <a:schemeClr val="tx1"/>
                </a:solidFill>
                <a:latin typeface="+mn-lt"/>
                <a:ea typeface="+mn-ea"/>
                <a:cs typeface="+mn-cs"/>
              </a:rPr>
              <a:t>, the </a:t>
            </a:r>
            <a:r>
              <a:rPr lang="nl-BE" sz="1200" kern="1200" dirty="0" err="1" smtClean="0">
                <a:solidFill>
                  <a:schemeClr val="tx1"/>
                </a:solidFill>
                <a:latin typeface="+mn-lt"/>
                <a:ea typeface="+mn-ea"/>
                <a:cs typeface="+mn-cs"/>
              </a:rPr>
              <a:t>second</a:t>
            </a:r>
            <a:r>
              <a:rPr lang="nl-BE" sz="1200" kern="1200" dirty="0" smtClean="0">
                <a:solidFill>
                  <a:schemeClr val="tx1"/>
                </a:solidFill>
                <a:latin typeface="+mn-lt"/>
                <a:ea typeface="+mn-ea"/>
                <a:cs typeface="+mn-cs"/>
              </a:rPr>
              <a:t> part is a </a:t>
            </a:r>
            <a:r>
              <a:rPr lang="nl-BE" sz="1200" kern="1200" dirty="0" err="1" smtClean="0">
                <a:solidFill>
                  <a:schemeClr val="tx1"/>
                </a:solidFill>
                <a:latin typeface="+mn-lt"/>
                <a:ea typeface="+mn-ea"/>
                <a:cs typeface="+mn-cs"/>
              </a:rPr>
              <a:t>basic</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analysis</a:t>
            </a:r>
            <a:r>
              <a:rPr lang="nl-BE" sz="1200" kern="1200" dirty="0" smtClean="0">
                <a:solidFill>
                  <a:schemeClr val="tx1"/>
                </a:solidFill>
                <a:latin typeface="+mn-lt"/>
                <a:ea typeface="+mn-ea"/>
                <a:cs typeface="+mn-cs"/>
              </a:rPr>
              <a:t>, the </a:t>
            </a:r>
            <a:r>
              <a:rPr lang="nl-BE" sz="1200" kern="1200" dirty="0" err="1" smtClean="0">
                <a:solidFill>
                  <a:schemeClr val="tx1"/>
                </a:solidFill>
                <a:latin typeface="+mn-lt"/>
                <a:ea typeface="+mn-ea"/>
                <a:cs typeface="+mn-cs"/>
              </a:rPr>
              <a:t>third</a:t>
            </a:r>
            <a:r>
              <a:rPr lang="nl-BE" sz="1200" kern="1200" dirty="0" smtClean="0">
                <a:solidFill>
                  <a:schemeClr val="tx1"/>
                </a:solidFill>
                <a:latin typeface="+mn-lt"/>
                <a:ea typeface="+mn-ea"/>
                <a:cs typeface="+mn-cs"/>
              </a:rPr>
              <a:t> part </a:t>
            </a:r>
            <a:r>
              <a:rPr lang="nl-BE" sz="1200" kern="1200" dirty="0" err="1" smtClean="0">
                <a:solidFill>
                  <a:schemeClr val="tx1"/>
                </a:solidFill>
                <a:latin typeface="+mn-lt"/>
                <a:ea typeface="+mn-ea"/>
                <a:cs typeface="+mn-cs"/>
              </a:rPr>
              <a:t>comprises</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studying</a:t>
            </a:r>
            <a:r>
              <a:rPr lang="nl-BE" sz="1200" kern="1200" dirty="0" smtClean="0">
                <a:solidFill>
                  <a:schemeClr val="tx1"/>
                </a:solidFill>
                <a:latin typeface="+mn-lt"/>
                <a:ea typeface="+mn-ea"/>
                <a:cs typeface="+mn-cs"/>
              </a:rPr>
              <a:t> the </a:t>
            </a:r>
            <a:r>
              <a:rPr lang="nl-BE" sz="1200" kern="1200" dirty="0" err="1" smtClean="0">
                <a:solidFill>
                  <a:schemeClr val="tx1"/>
                </a:solidFill>
                <a:latin typeface="+mn-lt"/>
                <a:ea typeface="+mn-ea"/>
                <a:cs typeface="+mn-cs"/>
              </a:rPr>
              <a:t>transcriptional</a:t>
            </a:r>
            <a:r>
              <a:rPr lang="nl-BE" sz="1200" kern="1200" dirty="0" smtClean="0">
                <a:solidFill>
                  <a:schemeClr val="tx1"/>
                </a:solidFill>
                <a:latin typeface="+mn-lt"/>
                <a:ea typeface="+mn-ea"/>
                <a:cs typeface="+mn-cs"/>
              </a:rPr>
              <a:t> program, part </a:t>
            </a:r>
            <a:r>
              <a:rPr lang="nl-BE" sz="1200" kern="1200" dirty="0" err="1" smtClean="0">
                <a:solidFill>
                  <a:schemeClr val="tx1"/>
                </a:solidFill>
                <a:latin typeface="+mn-lt"/>
                <a:ea typeface="+mn-ea"/>
                <a:cs typeface="+mn-cs"/>
              </a:rPr>
              <a:t>four</a:t>
            </a:r>
            <a:r>
              <a:rPr lang="nl-BE" sz="1200" kern="1200" dirty="0" smtClean="0">
                <a:solidFill>
                  <a:schemeClr val="tx1"/>
                </a:solidFill>
                <a:latin typeface="+mn-lt"/>
                <a:ea typeface="+mn-ea"/>
                <a:cs typeface="+mn-cs"/>
              </a:rPr>
              <a:t> is a </a:t>
            </a:r>
            <a:r>
              <a:rPr lang="nl-BE" sz="1200" kern="1200" dirty="0" err="1" smtClean="0">
                <a:solidFill>
                  <a:schemeClr val="tx1"/>
                </a:solidFill>
                <a:latin typeface="+mn-lt"/>
                <a:ea typeface="+mn-ea"/>
                <a:cs typeface="+mn-cs"/>
              </a:rPr>
              <a:t>cis-regulatory</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analysis</a:t>
            </a:r>
            <a:r>
              <a:rPr lang="nl-BE" sz="1200" kern="1200" dirty="0" smtClean="0">
                <a:solidFill>
                  <a:schemeClr val="tx1"/>
                </a:solidFill>
                <a:latin typeface="+mn-lt"/>
                <a:ea typeface="+mn-ea"/>
                <a:cs typeface="+mn-cs"/>
              </a:rPr>
              <a:t>, and part </a:t>
            </a:r>
            <a:r>
              <a:rPr lang="nl-BE" sz="1200" kern="1200" dirty="0" err="1" smtClean="0">
                <a:solidFill>
                  <a:schemeClr val="tx1"/>
                </a:solidFill>
                <a:latin typeface="+mn-lt"/>
                <a:ea typeface="+mn-ea"/>
                <a:cs typeface="+mn-cs"/>
              </a:rPr>
              <a:t>five</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aims</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for</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finding</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new</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transcription</a:t>
            </a:r>
            <a:r>
              <a:rPr lang="nl-BE" sz="1200" kern="1200" dirty="0" smtClean="0">
                <a:solidFill>
                  <a:schemeClr val="tx1"/>
                </a:solidFill>
                <a:latin typeface="+mn-lt"/>
                <a:ea typeface="+mn-ea"/>
                <a:cs typeface="+mn-cs"/>
              </a:rPr>
              <a:t> factor regulators.</a:t>
            </a:r>
          </a:p>
          <a:p>
            <a:r>
              <a:rPr lang="nl-BE" sz="1200" kern="1200" dirty="0" smtClean="0">
                <a:solidFill>
                  <a:schemeClr val="tx1"/>
                </a:solidFill>
                <a:latin typeface="+mn-lt"/>
                <a:ea typeface="+mn-ea"/>
                <a:cs typeface="+mn-cs"/>
              </a:rPr>
              <a:t> </a:t>
            </a:r>
          </a:p>
          <a:p>
            <a:r>
              <a:rPr lang="nl-BE" sz="1200" kern="1200" dirty="0" err="1" smtClean="0">
                <a:solidFill>
                  <a:schemeClr val="tx1"/>
                </a:solidFill>
                <a:latin typeface="+mn-lt"/>
                <a:ea typeface="+mn-ea"/>
                <a:cs typeface="+mn-cs"/>
              </a:rPr>
              <a:t>Each</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circle</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represents</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work</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done</a:t>
            </a:r>
            <a:r>
              <a:rPr lang="nl-BE" sz="1200" kern="1200" dirty="0" smtClean="0">
                <a:solidFill>
                  <a:schemeClr val="tx1"/>
                </a:solidFill>
                <a:latin typeface="+mn-lt"/>
                <a:ea typeface="+mn-ea"/>
                <a:cs typeface="+mn-cs"/>
              </a:rPr>
              <a:t> in </a:t>
            </a:r>
            <a:r>
              <a:rPr lang="nl-BE" sz="1200" kern="1200" dirty="0" err="1" smtClean="0">
                <a:solidFill>
                  <a:schemeClr val="tx1"/>
                </a:solidFill>
                <a:latin typeface="+mn-lt"/>
                <a:ea typeface="+mn-ea"/>
                <a:cs typeface="+mn-cs"/>
              </a:rPr>
              <a:t>one</a:t>
            </a:r>
            <a:r>
              <a:rPr lang="nl-BE" sz="1200" kern="1200" dirty="0" smtClean="0">
                <a:solidFill>
                  <a:schemeClr val="tx1"/>
                </a:solidFill>
                <a:latin typeface="+mn-lt"/>
                <a:ea typeface="+mn-ea"/>
                <a:cs typeface="+mn-cs"/>
              </a:rPr>
              <a:t> of the </a:t>
            </a:r>
            <a:r>
              <a:rPr lang="nl-BE" sz="1200" kern="1200" dirty="0" err="1" smtClean="0">
                <a:solidFill>
                  <a:schemeClr val="tx1"/>
                </a:solidFill>
                <a:latin typeface="+mn-lt"/>
                <a:ea typeface="+mn-ea"/>
                <a:cs typeface="+mn-cs"/>
              </a:rPr>
              <a:t>seed</a:t>
            </a:r>
            <a:r>
              <a:rPr lang="nl-BE" sz="1200" kern="1200" dirty="0" smtClean="0">
                <a:solidFill>
                  <a:schemeClr val="tx1"/>
                </a:solidFill>
                <a:latin typeface="+mn-lt"/>
                <a:ea typeface="+mn-ea"/>
                <a:cs typeface="+mn-cs"/>
              </a:rPr>
              <a:t> tools, </a:t>
            </a:r>
            <a:r>
              <a:rPr lang="nl-BE" sz="1200" kern="1200" dirty="0" err="1" smtClean="0">
                <a:solidFill>
                  <a:schemeClr val="tx1"/>
                </a:solidFill>
                <a:latin typeface="+mn-lt"/>
                <a:ea typeface="+mn-ea"/>
                <a:cs typeface="+mn-cs"/>
              </a:rPr>
              <a:t>which</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you</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can</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see</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here</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colored</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by</a:t>
            </a:r>
            <a:r>
              <a:rPr lang="nl-BE" sz="1200" kern="1200" dirty="0" smtClean="0">
                <a:solidFill>
                  <a:schemeClr val="tx1"/>
                </a:solidFill>
                <a:latin typeface="+mn-lt"/>
                <a:ea typeface="+mn-ea"/>
                <a:cs typeface="+mn-cs"/>
              </a:rPr>
              <a:t> the </a:t>
            </a:r>
            <a:r>
              <a:rPr lang="nl-BE" sz="1200" kern="1200" dirty="0" err="1" smtClean="0">
                <a:solidFill>
                  <a:schemeClr val="tx1"/>
                </a:solidFill>
                <a:latin typeface="+mn-lt"/>
                <a:ea typeface="+mn-ea"/>
                <a:cs typeface="+mn-cs"/>
              </a:rPr>
              <a:t>identity</a:t>
            </a:r>
            <a:r>
              <a:rPr lang="nl-BE" sz="1200" kern="1200" dirty="0" smtClean="0">
                <a:solidFill>
                  <a:schemeClr val="tx1"/>
                </a:solidFill>
                <a:latin typeface="+mn-lt"/>
                <a:ea typeface="+mn-ea"/>
                <a:cs typeface="+mn-cs"/>
              </a:rPr>
              <a:t> of the tool. </a:t>
            </a:r>
            <a:r>
              <a:rPr lang="nl-BE" sz="1200" kern="1200" dirty="0" err="1" smtClean="0">
                <a:solidFill>
                  <a:schemeClr val="tx1"/>
                </a:solidFill>
                <a:latin typeface="+mn-lt"/>
                <a:ea typeface="+mn-ea"/>
                <a:cs typeface="+mn-cs"/>
              </a:rPr>
              <a:t>Circles</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colored</a:t>
            </a:r>
            <a:r>
              <a:rPr lang="nl-BE" sz="1200" kern="1200" dirty="0" smtClean="0">
                <a:solidFill>
                  <a:schemeClr val="tx1"/>
                </a:solidFill>
                <a:latin typeface="+mn-lt"/>
                <a:ea typeface="+mn-ea"/>
                <a:cs typeface="+mn-cs"/>
              </a:rPr>
              <a:t> in </a:t>
            </a:r>
            <a:r>
              <a:rPr lang="nl-BE" sz="1200" kern="1200" dirty="0" err="1" smtClean="0">
                <a:solidFill>
                  <a:schemeClr val="tx1"/>
                </a:solidFill>
                <a:latin typeface="+mn-lt"/>
                <a:ea typeface="+mn-ea"/>
                <a:cs typeface="+mn-cs"/>
              </a:rPr>
              <a:t>grey</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represent</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manual</a:t>
            </a:r>
            <a:r>
              <a:rPr lang="nl-BE" sz="1200" kern="1200" dirty="0" smtClean="0">
                <a:solidFill>
                  <a:schemeClr val="tx1"/>
                </a:solidFill>
                <a:latin typeface="+mn-lt"/>
                <a:ea typeface="+mn-ea"/>
                <a:cs typeface="+mn-cs"/>
              </a:rPr>
              <a:t> steps. </a:t>
            </a:r>
            <a:r>
              <a:rPr lang="nl-BE" sz="1200" kern="1200" dirty="0" err="1" smtClean="0">
                <a:solidFill>
                  <a:schemeClr val="tx1"/>
                </a:solidFill>
                <a:latin typeface="+mn-lt"/>
                <a:ea typeface="+mn-ea"/>
                <a:cs typeface="+mn-cs"/>
              </a:rPr>
              <a:t>They</a:t>
            </a:r>
            <a:r>
              <a:rPr lang="nl-BE" sz="1200" kern="1200" dirty="0" smtClean="0">
                <a:solidFill>
                  <a:schemeClr val="tx1"/>
                </a:solidFill>
                <a:latin typeface="+mn-lt"/>
                <a:ea typeface="+mn-ea"/>
                <a:cs typeface="+mn-cs"/>
              </a:rPr>
              <a:t> are </a:t>
            </a:r>
            <a:r>
              <a:rPr lang="nl-BE" sz="1200" kern="1200" dirty="0" err="1" smtClean="0">
                <a:solidFill>
                  <a:schemeClr val="tx1"/>
                </a:solidFill>
                <a:latin typeface="+mn-lt"/>
                <a:ea typeface="+mn-ea"/>
                <a:cs typeface="+mn-cs"/>
              </a:rPr>
              <a:t>manual</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because</a:t>
            </a:r>
            <a:r>
              <a:rPr lang="nl-BE" sz="1200" kern="1200" dirty="0" smtClean="0">
                <a:solidFill>
                  <a:schemeClr val="tx1"/>
                </a:solidFill>
                <a:latin typeface="+mn-lt"/>
                <a:ea typeface="+mn-ea"/>
                <a:cs typeface="+mn-cs"/>
              </a:rPr>
              <a:t> the </a:t>
            </a:r>
            <a:r>
              <a:rPr lang="nl-BE" sz="1200" kern="1200" dirty="0" err="1" smtClean="0">
                <a:solidFill>
                  <a:schemeClr val="tx1"/>
                </a:solidFill>
                <a:latin typeface="+mn-lt"/>
                <a:ea typeface="+mn-ea"/>
                <a:cs typeface="+mn-cs"/>
              </a:rPr>
              <a:t>functionality</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doesn't</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exist</a:t>
            </a:r>
            <a:r>
              <a:rPr lang="nl-BE" sz="1200" kern="1200" dirty="0" smtClean="0">
                <a:solidFill>
                  <a:schemeClr val="tx1"/>
                </a:solidFill>
                <a:latin typeface="+mn-lt"/>
                <a:ea typeface="+mn-ea"/>
                <a:cs typeface="+mn-cs"/>
              </a:rPr>
              <a:t> in </a:t>
            </a:r>
            <a:r>
              <a:rPr lang="nl-BE" sz="1200" kern="1200" dirty="0" err="1" smtClean="0">
                <a:solidFill>
                  <a:schemeClr val="tx1"/>
                </a:solidFill>
                <a:latin typeface="+mn-lt"/>
                <a:ea typeface="+mn-ea"/>
                <a:cs typeface="+mn-cs"/>
              </a:rPr>
              <a:t>any</a:t>
            </a:r>
            <a:r>
              <a:rPr lang="nl-BE" sz="1200" kern="1200" dirty="0" smtClean="0">
                <a:solidFill>
                  <a:schemeClr val="tx1"/>
                </a:solidFill>
                <a:latin typeface="+mn-lt"/>
                <a:ea typeface="+mn-ea"/>
                <a:cs typeface="+mn-cs"/>
              </a:rPr>
              <a:t> of the tools. </a:t>
            </a:r>
            <a:r>
              <a:rPr lang="nl-BE" sz="1200" kern="1200" dirty="0" err="1" smtClean="0">
                <a:solidFill>
                  <a:schemeClr val="tx1"/>
                </a:solidFill>
                <a:latin typeface="+mn-lt"/>
                <a:ea typeface="+mn-ea"/>
                <a:cs typeface="+mn-cs"/>
              </a:rPr>
              <a:t>During</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this</a:t>
            </a:r>
            <a:r>
              <a:rPr lang="nl-BE" sz="1200" kern="1200" dirty="0" smtClean="0">
                <a:solidFill>
                  <a:schemeClr val="tx1"/>
                </a:solidFill>
                <a:latin typeface="+mn-lt"/>
                <a:ea typeface="+mn-ea"/>
                <a:cs typeface="+mn-cs"/>
              </a:rPr>
              <a:t> demo, we </a:t>
            </a:r>
            <a:r>
              <a:rPr lang="nl-BE" sz="1200" kern="1200" dirty="0" err="1" smtClean="0">
                <a:solidFill>
                  <a:schemeClr val="tx1"/>
                </a:solidFill>
                <a:latin typeface="+mn-lt"/>
                <a:ea typeface="+mn-ea"/>
                <a:cs typeface="+mn-cs"/>
              </a:rPr>
              <a:t>will</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mention</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when</a:t>
            </a:r>
            <a:r>
              <a:rPr lang="nl-BE" sz="1200" kern="1200" dirty="0" smtClean="0">
                <a:solidFill>
                  <a:schemeClr val="tx1"/>
                </a:solidFill>
                <a:latin typeface="+mn-lt"/>
                <a:ea typeface="+mn-ea"/>
                <a:cs typeface="+mn-cs"/>
              </a:rPr>
              <a:t> we have to do </a:t>
            </a:r>
            <a:r>
              <a:rPr lang="nl-BE" sz="1200" kern="1200" dirty="0" err="1" smtClean="0">
                <a:solidFill>
                  <a:schemeClr val="tx1"/>
                </a:solidFill>
                <a:latin typeface="+mn-lt"/>
                <a:ea typeface="+mn-ea"/>
                <a:cs typeface="+mn-cs"/>
              </a:rPr>
              <a:t>such</a:t>
            </a:r>
            <a:r>
              <a:rPr lang="nl-BE" sz="1200" kern="1200" dirty="0" smtClean="0">
                <a:solidFill>
                  <a:schemeClr val="tx1"/>
                </a:solidFill>
                <a:latin typeface="+mn-lt"/>
                <a:ea typeface="+mn-ea"/>
                <a:cs typeface="+mn-cs"/>
              </a:rPr>
              <a:t> a </a:t>
            </a:r>
            <a:r>
              <a:rPr lang="nl-BE" sz="1200" kern="1200" dirty="0" err="1" smtClean="0">
                <a:solidFill>
                  <a:schemeClr val="tx1"/>
                </a:solidFill>
                <a:latin typeface="+mn-lt"/>
                <a:ea typeface="+mn-ea"/>
                <a:cs typeface="+mn-cs"/>
              </a:rPr>
              <a:t>manual</a:t>
            </a:r>
            <a:r>
              <a:rPr lang="nl-BE" sz="1200" kern="1200" dirty="0" smtClean="0">
                <a:solidFill>
                  <a:schemeClr val="tx1"/>
                </a:solidFill>
                <a:latin typeface="+mn-lt"/>
                <a:ea typeface="+mn-ea"/>
                <a:cs typeface="+mn-cs"/>
              </a:rPr>
              <a:t> step. The </a:t>
            </a:r>
            <a:r>
              <a:rPr lang="nl-BE" sz="1200" kern="1200" dirty="0" err="1" smtClean="0">
                <a:solidFill>
                  <a:schemeClr val="tx1"/>
                </a:solidFill>
                <a:latin typeface="+mn-lt"/>
                <a:ea typeface="+mn-ea"/>
                <a:cs typeface="+mn-cs"/>
              </a:rPr>
              <a:t>number</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inside</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each</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circle</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represents</a:t>
            </a:r>
            <a:r>
              <a:rPr lang="nl-BE" sz="1200" kern="1200" dirty="0" smtClean="0">
                <a:solidFill>
                  <a:schemeClr val="tx1"/>
                </a:solidFill>
                <a:latin typeface="+mn-lt"/>
                <a:ea typeface="+mn-ea"/>
                <a:cs typeface="+mn-cs"/>
              </a:rPr>
              <a:t> the </a:t>
            </a:r>
            <a:r>
              <a:rPr lang="nl-BE" sz="1200" kern="1200" dirty="0" err="1" smtClean="0">
                <a:solidFill>
                  <a:schemeClr val="tx1"/>
                </a:solidFill>
                <a:latin typeface="+mn-lt"/>
                <a:ea typeface="+mn-ea"/>
                <a:cs typeface="+mn-cs"/>
              </a:rPr>
              <a:t>number</a:t>
            </a:r>
            <a:r>
              <a:rPr lang="nl-BE" sz="1200" kern="1200" dirty="0" smtClean="0">
                <a:solidFill>
                  <a:schemeClr val="tx1"/>
                </a:solidFill>
                <a:latin typeface="+mn-lt"/>
                <a:ea typeface="+mn-ea"/>
                <a:cs typeface="+mn-cs"/>
              </a:rPr>
              <a:t> of steps </a:t>
            </a:r>
            <a:r>
              <a:rPr lang="nl-BE" sz="1200" kern="1200" dirty="0" err="1" smtClean="0">
                <a:solidFill>
                  <a:schemeClr val="tx1"/>
                </a:solidFill>
                <a:latin typeface="+mn-lt"/>
                <a:ea typeface="+mn-ea"/>
                <a:cs typeface="+mn-cs"/>
              </a:rPr>
              <a:t>that</a:t>
            </a:r>
            <a:r>
              <a:rPr lang="nl-BE" sz="1200" kern="1200" dirty="0" smtClean="0">
                <a:solidFill>
                  <a:schemeClr val="tx1"/>
                </a:solidFill>
                <a:latin typeface="+mn-lt"/>
                <a:ea typeface="+mn-ea"/>
                <a:cs typeface="+mn-cs"/>
              </a:rPr>
              <a:t> are </a:t>
            </a:r>
            <a:r>
              <a:rPr lang="nl-BE" sz="1200" kern="1200" dirty="0" err="1" smtClean="0">
                <a:solidFill>
                  <a:schemeClr val="tx1"/>
                </a:solidFill>
                <a:latin typeface="+mn-lt"/>
                <a:ea typeface="+mn-ea"/>
                <a:cs typeface="+mn-cs"/>
              </a:rPr>
              <a:t>performed</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within</a:t>
            </a:r>
            <a:r>
              <a:rPr lang="nl-BE" sz="1200" kern="1200" dirty="0" smtClean="0">
                <a:solidFill>
                  <a:schemeClr val="tx1"/>
                </a:solidFill>
                <a:latin typeface="+mn-lt"/>
                <a:ea typeface="+mn-ea"/>
                <a:cs typeface="+mn-cs"/>
              </a:rPr>
              <a:t> the tool. And the </a:t>
            </a:r>
            <a:r>
              <a:rPr lang="nl-BE" sz="1200" kern="1200" dirty="0" err="1" smtClean="0">
                <a:solidFill>
                  <a:schemeClr val="tx1"/>
                </a:solidFill>
                <a:latin typeface="+mn-lt"/>
                <a:ea typeface="+mn-ea"/>
                <a:cs typeface="+mn-cs"/>
              </a:rPr>
              <a:t>arrows</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represent</a:t>
            </a:r>
            <a:r>
              <a:rPr lang="nl-BE" sz="1200" kern="1200" dirty="0" smtClean="0">
                <a:solidFill>
                  <a:schemeClr val="tx1"/>
                </a:solidFill>
                <a:latin typeface="+mn-lt"/>
                <a:ea typeface="+mn-ea"/>
                <a:cs typeface="+mn-cs"/>
              </a:rPr>
              <a:t> the different </a:t>
            </a:r>
            <a:r>
              <a:rPr lang="nl-BE" sz="1200" kern="1200" dirty="0" err="1" smtClean="0">
                <a:solidFill>
                  <a:schemeClr val="tx1"/>
                </a:solidFill>
                <a:latin typeface="+mn-lt"/>
                <a:ea typeface="+mn-ea"/>
                <a:cs typeface="+mn-cs"/>
              </a:rPr>
              <a:t>paths</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that</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can</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be</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followed</a:t>
            </a:r>
            <a:r>
              <a:rPr lang="nl-BE" sz="1200" kern="1200" dirty="0" smtClean="0">
                <a:solidFill>
                  <a:schemeClr val="tx1"/>
                </a:solidFill>
                <a:latin typeface="+mn-lt"/>
                <a:ea typeface="+mn-ea"/>
                <a:cs typeface="+mn-cs"/>
              </a:rPr>
              <a:t>. At </a:t>
            </a:r>
            <a:r>
              <a:rPr lang="nl-BE" sz="1200" kern="1200" dirty="0" err="1" smtClean="0">
                <a:solidFill>
                  <a:schemeClr val="tx1"/>
                </a:solidFill>
                <a:latin typeface="+mn-lt"/>
                <a:ea typeface="+mn-ea"/>
                <a:cs typeface="+mn-cs"/>
              </a:rPr>
              <a:t>certain</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points</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indicated</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by</a:t>
            </a:r>
            <a:r>
              <a:rPr lang="nl-BE" sz="1200" kern="1200" dirty="0" smtClean="0">
                <a:solidFill>
                  <a:schemeClr val="tx1"/>
                </a:solidFill>
                <a:latin typeface="+mn-lt"/>
                <a:ea typeface="+mn-ea"/>
                <a:cs typeface="+mn-cs"/>
              </a:rPr>
              <a:t> the blue </a:t>
            </a:r>
            <a:r>
              <a:rPr lang="nl-BE" sz="1200" kern="1200" dirty="0" err="1" smtClean="0">
                <a:solidFill>
                  <a:schemeClr val="tx1"/>
                </a:solidFill>
                <a:latin typeface="+mn-lt"/>
                <a:ea typeface="+mn-ea"/>
                <a:cs typeface="+mn-cs"/>
              </a:rPr>
              <a:t>boxes</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there</a:t>
            </a:r>
            <a:r>
              <a:rPr lang="nl-BE" sz="1200" kern="1200" dirty="0" smtClean="0">
                <a:solidFill>
                  <a:schemeClr val="tx1"/>
                </a:solidFill>
                <a:latin typeface="+mn-lt"/>
                <a:ea typeface="+mn-ea"/>
                <a:cs typeface="+mn-cs"/>
              </a:rPr>
              <a:t> are </a:t>
            </a:r>
            <a:r>
              <a:rPr lang="nl-BE" sz="1200" kern="1200" dirty="0" err="1" smtClean="0">
                <a:solidFill>
                  <a:schemeClr val="tx1"/>
                </a:solidFill>
                <a:latin typeface="+mn-lt"/>
                <a:ea typeface="+mn-ea"/>
                <a:cs typeface="+mn-cs"/>
              </a:rPr>
              <a:t>alternative</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optional</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paths</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that</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can</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be</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followed</a:t>
            </a:r>
            <a:r>
              <a:rPr lang="nl-BE" sz="1200" kern="1200" dirty="0" smtClean="0">
                <a:solidFill>
                  <a:schemeClr val="tx1"/>
                </a:solidFill>
                <a:latin typeface="+mn-lt"/>
                <a:ea typeface="+mn-ea"/>
                <a:cs typeface="+mn-cs"/>
              </a:rPr>
              <a:t>.</a:t>
            </a:r>
          </a:p>
          <a:p>
            <a:r>
              <a:rPr lang="nl-BE" sz="1200" kern="1200" dirty="0" smtClean="0">
                <a:solidFill>
                  <a:schemeClr val="tx1"/>
                </a:solidFill>
                <a:latin typeface="+mn-lt"/>
                <a:ea typeface="+mn-ea"/>
                <a:cs typeface="+mn-cs"/>
              </a:rPr>
              <a:t> </a:t>
            </a:r>
          </a:p>
          <a:p>
            <a:r>
              <a:rPr lang="nl-BE" sz="1200" kern="1200" dirty="0" smtClean="0">
                <a:solidFill>
                  <a:schemeClr val="tx1"/>
                </a:solidFill>
                <a:latin typeface="+mn-lt"/>
                <a:ea typeface="+mn-ea"/>
                <a:cs typeface="+mn-cs"/>
              </a:rPr>
              <a:t>We </a:t>
            </a:r>
            <a:r>
              <a:rPr lang="nl-BE" sz="1200" kern="1200" dirty="0" err="1" smtClean="0">
                <a:solidFill>
                  <a:schemeClr val="tx1"/>
                </a:solidFill>
                <a:latin typeface="+mn-lt"/>
                <a:ea typeface="+mn-ea"/>
                <a:cs typeface="+mn-cs"/>
              </a:rPr>
              <a:t>will</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now</a:t>
            </a:r>
            <a:r>
              <a:rPr lang="nl-BE" sz="1200" kern="1200" dirty="0" smtClean="0">
                <a:solidFill>
                  <a:schemeClr val="tx1"/>
                </a:solidFill>
                <a:latin typeface="+mn-lt"/>
                <a:ea typeface="+mn-ea"/>
                <a:cs typeface="+mn-cs"/>
              </a:rPr>
              <a:t> zoom in </a:t>
            </a:r>
            <a:r>
              <a:rPr lang="nl-BE" sz="1200" kern="1200" dirty="0" err="1" smtClean="0">
                <a:solidFill>
                  <a:schemeClr val="tx1"/>
                </a:solidFill>
                <a:latin typeface="+mn-lt"/>
                <a:ea typeface="+mn-ea"/>
                <a:cs typeface="+mn-cs"/>
              </a:rPr>
              <a:t>on</a:t>
            </a:r>
            <a:r>
              <a:rPr lang="nl-BE" sz="1200" kern="1200" dirty="0" smtClean="0">
                <a:solidFill>
                  <a:schemeClr val="tx1"/>
                </a:solidFill>
                <a:latin typeface="+mn-lt"/>
                <a:ea typeface="+mn-ea"/>
                <a:cs typeface="+mn-cs"/>
              </a:rPr>
              <a:t> part 5 in </a:t>
            </a:r>
            <a:r>
              <a:rPr lang="nl-BE" sz="1200" kern="1200" dirty="0" err="1" smtClean="0">
                <a:solidFill>
                  <a:schemeClr val="tx1"/>
                </a:solidFill>
                <a:latin typeface="+mn-lt"/>
                <a:ea typeface="+mn-ea"/>
                <a:cs typeface="+mn-cs"/>
              </a:rPr>
              <a:t>this</a:t>
            </a:r>
            <a:r>
              <a:rPr lang="nl-BE" sz="1200" kern="1200" dirty="0" smtClean="0">
                <a:solidFill>
                  <a:schemeClr val="tx1"/>
                </a:solidFill>
                <a:latin typeface="+mn-lt"/>
                <a:ea typeface="+mn-ea"/>
                <a:cs typeface="+mn-cs"/>
              </a:rPr>
              <a:t> demo, </a:t>
            </a:r>
            <a:r>
              <a:rPr lang="nl-BE" sz="1200" kern="1200" dirty="0" err="1" smtClean="0">
                <a:solidFill>
                  <a:schemeClr val="tx1"/>
                </a:solidFill>
                <a:latin typeface="+mn-lt"/>
                <a:ea typeface="+mn-ea"/>
                <a:cs typeface="+mn-cs"/>
              </a:rPr>
              <a:t>which</a:t>
            </a:r>
            <a:r>
              <a:rPr lang="nl-BE" sz="1200" kern="1200" dirty="0" smtClean="0">
                <a:solidFill>
                  <a:schemeClr val="tx1"/>
                </a:solidFill>
                <a:latin typeface="+mn-lt"/>
                <a:ea typeface="+mn-ea"/>
                <a:cs typeface="+mn-cs"/>
              </a:rPr>
              <a:t> is </a:t>
            </a:r>
            <a:r>
              <a:rPr lang="nl-BE" sz="1200" kern="1200" dirty="0" err="1" smtClean="0">
                <a:solidFill>
                  <a:schemeClr val="tx1"/>
                </a:solidFill>
                <a:latin typeface="+mn-lt"/>
                <a:ea typeface="+mn-ea"/>
                <a:cs typeface="+mn-cs"/>
              </a:rPr>
              <a:t>on</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finding</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new</a:t>
            </a:r>
            <a:r>
              <a:rPr lang="nl-BE" sz="1200" kern="1200" dirty="0" smtClean="0">
                <a:solidFill>
                  <a:schemeClr val="tx1"/>
                </a:solidFill>
                <a:latin typeface="+mn-lt"/>
                <a:ea typeface="+mn-ea"/>
                <a:cs typeface="+mn-cs"/>
              </a:rPr>
              <a:t> </a:t>
            </a:r>
            <a:r>
              <a:rPr lang="nl-BE" sz="1200" kern="1200" dirty="0" err="1" smtClean="0">
                <a:solidFill>
                  <a:schemeClr val="tx1"/>
                </a:solidFill>
                <a:latin typeface="+mn-lt"/>
                <a:ea typeface="+mn-ea"/>
                <a:cs typeface="+mn-cs"/>
              </a:rPr>
              <a:t>transcription</a:t>
            </a:r>
            <a:r>
              <a:rPr lang="nl-BE" sz="1200" kern="1200" dirty="0" smtClean="0">
                <a:solidFill>
                  <a:schemeClr val="tx1"/>
                </a:solidFill>
                <a:latin typeface="+mn-lt"/>
                <a:ea typeface="+mn-ea"/>
                <a:cs typeface="+mn-cs"/>
              </a:rPr>
              <a:t> factor regulators. </a:t>
            </a:r>
          </a:p>
          <a:p>
            <a:r>
              <a:rPr lang="nl-BE" sz="1200" kern="1200" dirty="0" smtClean="0">
                <a:solidFill>
                  <a:schemeClr val="tx1"/>
                </a:solidFill>
                <a:latin typeface="+mn-lt"/>
                <a:ea typeface="+mn-ea"/>
                <a:cs typeface="+mn-cs"/>
              </a:rPr>
              <a:t/>
            </a:r>
            <a:br>
              <a:rPr lang="nl-BE" sz="1200" kern="1200" dirty="0" smtClean="0">
                <a:solidFill>
                  <a:schemeClr val="tx1"/>
                </a:solidFill>
                <a:latin typeface="+mn-lt"/>
                <a:ea typeface="+mn-ea"/>
                <a:cs typeface="+mn-cs"/>
              </a:rPr>
            </a:br>
            <a:endParaRPr lang="nl-BE" dirty="0" smtClean="0"/>
          </a:p>
        </p:txBody>
      </p:sp>
      <p:sp>
        <p:nvSpPr>
          <p:cNvPr id="5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BA85FD-6E5B-400D-BBC6-3DA744BD4F4D}" type="slidenum">
              <a:rPr lang="nl-BE">
                <a:solidFill>
                  <a:prstClr val="black"/>
                </a:solidFill>
              </a:rPr>
              <a:pPr/>
              <a:t>19</a:t>
            </a:fld>
            <a:endParaRPr lang="nl-BE">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nl-BE" dirty="0" err="1"/>
              <a:t>What</a:t>
            </a:r>
            <a:r>
              <a:rPr lang="nl-BE" dirty="0"/>
              <a:t> </a:t>
            </a:r>
            <a:r>
              <a:rPr lang="nl-BE" dirty="0" err="1"/>
              <a:t>we’re</a:t>
            </a:r>
            <a:r>
              <a:rPr lang="nl-BE" dirty="0"/>
              <a:t> </a:t>
            </a:r>
            <a:r>
              <a:rPr lang="nl-BE" dirty="0" err="1"/>
              <a:t>actually</a:t>
            </a:r>
            <a:r>
              <a:rPr lang="nl-BE" dirty="0"/>
              <a:t> </a:t>
            </a:r>
            <a:r>
              <a:rPr lang="nl-BE" dirty="0" err="1"/>
              <a:t>doing</a:t>
            </a:r>
            <a:r>
              <a:rPr lang="nl-BE" dirty="0"/>
              <a:t> in </a:t>
            </a:r>
            <a:r>
              <a:rPr lang="nl-BE" dirty="0" err="1"/>
              <a:t>this</a:t>
            </a:r>
            <a:r>
              <a:rPr lang="nl-BE" dirty="0"/>
              <a:t> demo is the </a:t>
            </a:r>
            <a:r>
              <a:rPr lang="nl-BE" dirty="0" err="1"/>
              <a:t>following</a:t>
            </a:r>
            <a:r>
              <a:rPr lang="nl-BE" dirty="0"/>
              <a:t>. We start </a:t>
            </a:r>
            <a:r>
              <a:rPr lang="nl-BE" dirty="0" err="1"/>
              <a:t>from</a:t>
            </a:r>
            <a:r>
              <a:rPr lang="nl-BE" dirty="0"/>
              <a:t> a </a:t>
            </a:r>
            <a:r>
              <a:rPr lang="nl-BE" dirty="0" err="1"/>
              <a:t>very</a:t>
            </a:r>
            <a:r>
              <a:rPr lang="nl-BE" dirty="0"/>
              <a:t> </a:t>
            </a:r>
            <a:r>
              <a:rPr lang="nl-BE" dirty="0" err="1"/>
              <a:t>broad</a:t>
            </a:r>
            <a:r>
              <a:rPr lang="nl-BE" dirty="0"/>
              <a:t> set of </a:t>
            </a:r>
            <a:r>
              <a:rPr lang="nl-BE" dirty="0" err="1"/>
              <a:t>transcription</a:t>
            </a:r>
            <a:r>
              <a:rPr lang="nl-BE" dirty="0"/>
              <a:t> factors, more </a:t>
            </a:r>
            <a:r>
              <a:rPr lang="nl-BE" dirty="0" err="1"/>
              <a:t>specifically</a:t>
            </a:r>
            <a:r>
              <a:rPr lang="nl-BE" dirty="0"/>
              <a:t> the GO gene set </a:t>
            </a:r>
            <a:r>
              <a:rPr lang="nl-BE" dirty="0" err="1"/>
              <a:t>with</a:t>
            </a:r>
            <a:r>
              <a:rPr lang="nl-BE" dirty="0"/>
              <a:t> </a:t>
            </a:r>
            <a:r>
              <a:rPr lang="nl-BE" dirty="0" err="1"/>
              <a:t>transcription</a:t>
            </a:r>
            <a:r>
              <a:rPr lang="nl-BE" dirty="0"/>
              <a:t> factors. This set we want to refine by defining lineage-specific transcription factors, more specifically transcription factors that are significantly differentially expressed in a</a:t>
            </a:r>
            <a:r>
              <a:rPr lang="nl-BE" dirty="0" smtClean="0"/>
              <a:t> HSC </a:t>
            </a:r>
            <a:r>
              <a:rPr lang="nl-BE" dirty="0"/>
              <a:t>as compared to the other lineages. We </a:t>
            </a:r>
            <a:r>
              <a:rPr lang="nl-BE" dirty="0" err="1"/>
              <a:t>then</a:t>
            </a:r>
            <a:r>
              <a:rPr lang="nl-BE" dirty="0"/>
              <a:t> </a:t>
            </a:r>
            <a:r>
              <a:rPr lang="nl-BE" dirty="0" err="1"/>
              <a:t>infer</a:t>
            </a:r>
            <a:r>
              <a:rPr lang="nl-BE" dirty="0"/>
              <a:t> </a:t>
            </a:r>
            <a:r>
              <a:rPr lang="nl-BE" dirty="0" err="1"/>
              <a:t>regulatory</a:t>
            </a:r>
            <a:r>
              <a:rPr lang="nl-BE" dirty="0"/>
              <a:t> programs </a:t>
            </a:r>
            <a:r>
              <a:rPr lang="nl-BE" dirty="0" err="1"/>
              <a:t>using</a:t>
            </a:r>
            <a:r>
              <a:rPr lang="nl-BE" dirty="0"/>
              <a:t> Module Networks. </a:t>
            </a:r>
            <a:r>
              <a:rPr lang="nl-BE" dirty="0" err="1"/>
              <a:t>Regulatory</a:t>
            </a:r>
            <a:r>
              <a:rPr lang="nl-BE" dirty="0"/>
              <a:t> programs </a:t>
            </a:r>
            <a:r>
              <a:rPr lang="nl-BE" dirty="0" err="1"/>
              <a:t>consist</a:t>
            </a:r>
            <a:r>
              <a:rPr lang="nl-BE" dirty="0"/>
              <a:t> of modules of </a:t>
            </a:r>
            <a:r>
              <a:rPr lang="nl-BE" dirty="0" err="1"/>
              <a:t>coexpressed</a:t>
            </a:r>
            <a:r>
              <a:rPr lang="nl-BE" dirty="0"/>
              <a:t> </a:t>
            </a:r>
            <a:r>
              <a:rPr lang="nl-BE" dirty="0" err="1"/>
              <a:t>genes</a:t>
            </a:r>
            <a:r>
              <a:rPr lang="nl-BE" dirty="0"/>
              <a:t> </a:t>
            </a:r>
            <a:r>
              <a:rPr lang="nl-BE" dirty="0" err="1"/>
              <a:t>that</a:t>
            </a:r>
            <a:r>
              <a:rPr lang="nl-BE" dirty="0"/>
              <a:t> are </a:t>
            </a:r>
            <a:r>
              <a:rPr lang="nl-BE" dirty="0" err="1"/>
              <a:t>coregulated</a:t>
            </a:r>
            <a:r>
              <a:rPr lang="nl-BE" dirty="0"/>
              <a:t> </a:t>
            </a:r>
            <a:r>
              <a:rPr lang="nl-BE" dirty="0" err="1"/>
              <a:t>by</a:t>
            </a:r>
            <a:r>
              <a:rPr lang="nl-BE" dirty="0"/>
              <a:t> a set of regulators </a:t>
            </a:r>
            <a:r>
              <a:rPr lang="nl-BE" dirty="0" err="1"/>
              <a:t>organized</a:t>
            </a:r>
            <a:r>
              <a:rPr lang="nl-BE" dirty="0"/>
              <a:t> in a </a:t>
            </a:r>
            <a:r>
              <a:rPr lang="nl-BE" dirty="0" err="1"/>
              <a:t>regulation</a:t>
            </a:r>
            <a:r>
              <a:rPr lang="nl-BE" dirty="0"/>
              <a:t> tree. </a:t>
            </a:r>
            <a:r>
              <a:rPr lang="nl-BE" dirty="0" err="1"/>
              <a:t>So</a:t>
            </a:r>
            <a:r>
              <a:rPr lang="nl-BE" dirty="0"/>
              <a:t> we </a:t>
            </a:r>
            <a:r>
              <a:rPr lang="nl-BE" dirty="0" err="1"/>
              <a:t>actually</a:t>
            </a:r>
            <a:r>
              <a:rPr lang="nl-BE" dirty="0"/>
              <a:t> want to end up </a:t>
            </a:r>
            <a:r>
              <a:rPr lang="nl-BE" dirty="0" err="1"/>
              <a:t>with</a:t>
            </a:r>
            <a:r>
              <a:rPr lang="nl-BE" dirty="0"/>
              <a:t> </a:t>
            </a:r>
            <a:r>
              <a:rPr lang="nl-BE" dirty="0" err="1"/>
              <a:t>only</a:t>
            </a:r>
            <a:r>
              <a:rPr lang="nl-BE" dirty="0"/>
              <a:t> </a:t>
            </a:r>
            <a:r>
              <a:rPr lang="nl-BE" dirty="0" err="1"/>
              <a:t>transcription</a:t>
            </a:r>
            <a:r>
              <a:rPr lang="nl-BE" dirty="0"/>
              <a:t> factors </a:t>
            </a:r>
            <a:r>
              <a:rPr lang="nl-BE" dirty="0" err="1"/>
              <a:t>that</a:t>
            </a:r>
            <a:r>
              <a:rPr lang="nl-BE" dirty="0"/>
              <a:t> are </a:t>
            </a:r>
            <a:r>
              <a:rPr lang="nl-BE" dirty="0" err="1"/>
              <a:t>potentially</a:t>
            </a:r>
            <a:r>
              <a:rPr lang="nl-BE" dirty="0"/>
              <a:t> </a:t>
            </a:r>
            <a:r>
              <a:rPr lang="nl-BE" dirty="0" err="1"/>
              <a:t>regulating</a:t>
            </a:r>
            <a:r>
              <a:rPr lang="nl-BE" dirty="0"/>
              <a:t> </a:t>
            </a:r>
            <a:r>
              <a:rPr lang="nl-BE" dirty="0" err="1"/>
              <a:t>such</a:t>
            </a:r>
            <a:r>
              <a:rPr lang="nl-BE" dirty="0"/>
              <a:t> a module of target </a:t>
            </a:r>
            <a:r>
              <a:rPr lang="nl-BE" dirty="0" err="1"/>
              <a:t>genes</a:t>
            </a:r>
            <a:r>
              <a:rPr lang="nl-BE" dirty="0"/>
              <a:t>. These regulators we </a:t>
            </a:r>
            <a:r>
              <a:rPr lang="nl-BE" dirty="0" err="1"/>
              <a:t>then</a:t>
            </a:r>
            <a:r>
              <a:rPr lang="nl-BE" dirty="0"/>
              <a:t> </a:t>
            </a:r>
            <a:r>
              <a:rPr lang="nl-BE" dirty="0" err="1"/>
              <a:t>visualize</a:t>
            </a:r>
            <a:r>
              <a:rPr lang="nl-BE" dirty="0"/>
              <a:t> and </a:t>
            </a:r>
            <a:r>
              <a:rPr lang="nl-BE" dirty="0" err="1"/>
              <a:t>validate</a:t>
            </a:r>
            <a:r>
              <a:rPr lang="nl-BE" dirty="0"/>
              <a:t> </a:t>
            </a:r>
            <a:r>
              <a:rPr lang="nl-BE" dirty="0" err="1"/>
              <a:t>using</a:t>
            </a:r>
            <a:r>
              <a:rPr lang="nl-BE" dirty="0"/>
              <a:t> </a:t>
            </a:r>
            <a:r>
              <a:rPr lang="nl-BE" dirty="0" err="1"/>
              <a:t>previously</a:t>
            </a:r>
            <a:r>
              <a:rPr lang="nl-BE" dirty="0"/>
              <a:t> </a:t>
            </a:r>
            <a:r>
              <a:rPr lang="nl-BE" dirty="0" err="1"/>
              <a:t>published</a:t>
            </a:r>
            <a:r>
              <a:rPr lang="nl-BE" dirty="0"/>
              <a:t> GWAS </a:t>
            </a:r>
            <a:r>
              <a:rPr lang="nl-BE" dirty="0" err="1"/>
              <a:t>SNPs</a:t>
            </a:r>
            <a:r>
              <a:rPr lang="nl-BE" dirty="0"/>
              <a:t> and </a:t>
            </a:r>
            <a:r>
              <a:rPr lang="nl-BE" dirty="0" err="1"/>
              <a:t>linkage</a:t>
            </a:r>
            <a:r>
              <a:rPr lang="nl-BE" dirty="0"/>
              <a:t> </a:t>
            </a:r>
            <a:r>
              <a:rPr lang="nl-BE" dirty="0" err="1"/>
              <a:t>regions</a:t>
            </a:r>
            <a:r>
              <a:rPr lang="nl-BE" dirty="0"/>
              <a:t>.</a:t>
            </a:r>
          </a:p>
          <a:p>
            <a:r>
              <a:rPr lang="nl-BE" dirty="0"/>
              <a:t> </a:t>
            </a:r>
          </a:p>
          <a:p>
            <a:r>
              <a:rPr lang="nl-BE" dirty="0" err="1"/>
              <a:t>We’re</a:t>
            </a:r>
            <a:r>
              <a:rPr lang="nl-BE" dirty="0"/>
              <a:t> </a:t>
            </a:r>
            <a:r>
              <a:rPr lang="nl-BE" dirty="0" err="1"/>
              <a:t>now</a:t>
            </a:r>
            <a:r>
              <a:rPr lang="nl-BE" dirty="0"/>
              <a:t> </a:t>
            </a:r>
            <a:r>
              <a:rPr lang="nl-BE" dirty="0" err="1"/>
              <a:t>going</a:t>
            </a:r>
            <a:r>
              <a:rPr lang="nl-BE" dirty="0"/>
              <a:t> to walk </a:t>
            </a:r>
            <a:r>
              <a:rPr lang="nl-BE" dirty="0" err="1"/>
              <a:t>you</a:t>
            </a:r>
            <a:r>
              <a:rPr lang="nl-BE" dirty="0"/>
              <a:t> </a:t>
            </a:r>
            <a:r>
              <a:rPr lang="nl-BE" dirty="0" err="1"/>
              <a:t>through</a:t>
            </a:r>
            <a:r>
              <a:rPr lang="nl-BE" dirty="0"/>
              <a:t> the steps in </a:t>
            </a:r>
            <a:r>
              <a:rPr lang="nl-BE" dirty="0" err="1"/>
              <a:t>this</a:t>
            </a:r>
            <a:r>
              <a:rPr lang="nl-BE" dirty="0"/>
              <a:t> demo.</a:t>
            </a:r>
          </a:p>
          <a:p>
            <a:r>
              <a:rPr lang="nl-BE" dirty="0"/>
              <a:t> </a:t>
            </a:r>
          </a:p>
          <a:p>
            <a:r>
              <a:rPr lang="nl-BE" dirty="0"/>
              <a:t>We </a:t>
            </a:r>
            <a:r>
              <a:rPr lang="nl-BE" dirty="0" err="1"/>
              <a:t>first</a:t>
            </a:r>
            <a:r>
              <a:rPr lang="nl-BE" dirty="0"/>
              <a:t> start in </a:t>
            </a:r>
            <a:r>
              <a:rPr lang="nl-BE" dirty="0" err="1"/>
              <a:t>Genomica</a:t>
            </a:r>
            <a:r>
              <a:rPr lang="nl-BE" dirty="0"/>
              <a:t> and </a:t>
            </a:r>
            <a:r>
              <a:rPr lang="nl-BE" dirty="0" err="1"/>
              <a:t>there</a:t>
            </a:r>
            <a:r>
              <a:rPr lang="nl-BE" dirty="0"/>
              <a:t> we </a:t>
            </a:r>
            <a:r>
              <a:rPr lang="nl-BE" dirty="0" err="1"/>
              <a:t>load</a:t>
            </a:r>
            <a:r>
              <a:rPr lang="nl-BE" dirty="0"/>
              <a:t> the full </a:t>
            </a:r>
            <a:r>
              <a:rPr lang="nl-BE" dirty="0" err="1"/>
              <a:t>expression</a:t>
            </a:r>
            <a:r>
              <a:rPr lang="nl-BE" dirty="0"/>
              <a:t> data </a:t>
            </a:r>
            <a:r>
              <a:rPr lang="nl-BE" dirty="0" err="1"/>
              <a:t>containing</a:t>
            </a:r>
            <a:r>
              <a:rPr lang="nl-BE" dirty="0"/>
              <a:t> more </a:t>
            </a:r>
            <a:r>
              <a:rPr lang="nl-BE" dirty="0" err="1"/>
              <a:t>than</a:t>
            </a:r>
            <a:r>
              <a:rPr lang="nl-BE" dirty="0"/>
              <a:t> 200 samples and </a:t>
            </a:r>
            <a:r>
              <a:rPr lang="nl-BE" dirty="0" err="1"/>
              <a:t>about</a:t>
            </a:r>
            <a:r>
              <a:rPr lang="nl-BE" dirty="0"/>
              <a:t> 8000 </a:t>
            </a:r>
            <a:r>
              <a:rPr lang="nl-BE" dirty="0" err="1"/>
              <a:t>genes</a:t>
            </a:r>
            <a:r>
              <a:rPr lang="nl-BE" dirty="0"/>
              <a:t> </a:t>
            </a:r>
            <a:r>
              <a:rPr lang="nl-BE" dirty="0" err="1"/>
              <a:t>together</a:t>
            </a:r>
            <a:r>
              <a:rPr lang="nl-BE" dirty="0"/>
              <a:t> </a:t>
            </a:r>
            <a:r>
              <a:rPr lang="nl-BE" dirty="0" err="1"/>
              <a:t>with</a:t>
            </a:r>
            <a:r>
              <a:rPr lang="nl-BE" dirty="0"/>
              <a:t> a gene set </a:t>
            </a:r>
            <a:r>
              <a:rPr lang="nl-BE" dirty="0" err="1"/>
              <a:t>that</a:t>
            </a:r>
            <a:r>
              <a:rPr lang="nl-BE" dirty="0"/>
              <a:t> </a:t>
            </a:r>
            <a:r>
              <a:rPr lang="nl-BE" dirty="0" err="1"/>
              <a:t>contains</a:t>
            </a:r>
            <a:r>
              <a:rPr lang="nl-BE" dirty="0"/>
              <a:t> the GO </a:t>
            </a:r>
            <a:r>
              <a:rPr lang="nl-BE" dirty="0" err="1"/>
              <a:t>transcription</a:t>
            </a:r>
            <a:r>
              <a:rPr lang="nl-BE" dirty="0"/>
              <a:t> factors. The blue squares </a:t>
            </a:r>
            <a:r>
              <a:rPr lang="nl-BE" dirty="0" err="1"/>
              <a:t>next</a:t>
            </a:r>
            <a:r>
              <a:rPr lang="nl-BE" dirty="0"/>
              <a:t> to the </a:t>
            </a:r>
            <a:r>
              <a:rPr lang="nl-BE" dirty="0" err="1"/>
              <a:t>genes</a:t>
            </a:r>
            <a:r>
              <a:rPr lang="nl-BE" dirty="0"/>
              <a:t> </a:t>
            </a:r>
            <a:r>
              <a:rPr lang="nl-BE" dirty="0" err="1"/>
              <a:t>indicate</a:t>
            </a:r>
            <a:r>
              <a:rPr lang="nl-BE" dirty="0"/>
              <a:t> </a:t>
            </a:r>
            <a:r>
              <a:rPr lang="nl-BE" dirty="0" err="1"/>
              <a:t>which</a:t>
            </a:r>
            <a:r>
              <a:rPr lang="nl-BE" dirty="0"/>
              <a:t> </a:t>
            </a:r>
            <a:r>
              <a:rPr lang="nl-BE" dirty="0" err="1"/>
              <a:t>genes</a:t>
            </a:r>
            <a:r>
              <a:rPr lang="nl-BE" dirty="0"/>
              <a:t> are GO </a:t>
            </a:r>
            <a:r>
              <a:rPr lang="nl-BE" dirty="0" err="1"/>
              <a:t>transcription</a:t>
            </a:r>
            <a:r>
              <a:rPr lang="nl-BE" dirty="0"/>
              <a:t> factors. In </a:t>
            </a:r>
            <a:r>
              <a:rPr lang="nl-BE" dirty="0" err="1"/>
              <a:t>Genomica</a:t>
            </a:r>
            <a:r>
              <a:rPr lang="nl-BE" dirty="0"/>
              <a:t> we </a:t>
            </a:r>
            <a:r>
              <a:rPr lang="nl-BE" dirty="0" err="1"/>
              <a:t>then</a:t>
            </a:r>
            <a:r>
              <a:rPr lang="nl-BE" dirty="0"/>
              <a:t> </a:t>
            </a:r>
            <a:r>
              <a:rPr lang="nl-BE" dirty="0" err="1"/>
              <a:t>can</a:t>
            </a:r>
            <a:r>
              <a:rPr lang="nl-BE" dirty="0"/>
              <a:t> save the </a:t>
            </a:r>
            <a:r>
              <a:rPr lang="nl-BE" dirty="0" err="1"/>
              <a:t>expression</a:t>
            </a:r>
            <a:r>
              <a:rPr lang="nl-BE" dirty="0"/>
              <a:t> data </a:t>
            </a:r>
            <a:r>
              <a:rPr lang="nl-BE" dirty="0" err="1"/>
              <a:t>from</a:t>
            </a:r>
            <a:r>
              <a:rPr lang="nl-BE" dirty="0"/>
              <a:t> </a:t>
            </a:r>
            <a:r>
              <a:rPr lang="nl-BE" dirty="0" err="1"/>
              <a:t>only</a:t>
            </a:r>
            <a:r>
              <a:rPr lang="nl-BE" dirty="0"/>
              <a:t> the GO </a:t>
            </a:r>
            <a:r>
              <a:rPr lang="nl-BE" dirty="0" err="1"/>
              <a:t>transcription</a:t>
            </a:r>
            <a:r>
              <a:rPr lang="nl-BE" dirty="0"/>
              <a:t> factors </a:t>
            </a:r>
            <a:r>
              <a:rPr lang="nl-BE" dirty="0" err="1"/>
              <a:t>into</a:t>
            </a:r>
            <a:r>
              <a:rPr lang="nl-BE" dirty="0"/>
              <a:t> a </a:t>
            </a:r>
            <a:r>
              <a:rPr lang="nl-BE" dirty="0" err="1"/>
              <a:t>text</a:t>
            </a:r>
            <a:r>
              <a:rPr lang="nl-BE" dirty="0"/>
              <a:t> file.</a:t>
            </a:r>
          </a:p>
          <a:p>
            <a:r>
              <a:rPr lang="nl-BE" dirty="0"/>
              <a:t> </a:t>
            </a:r>
          </a:p>
          <a:p>
            <a:r>
              <a:rPr lang="nl-BE" dirty="0"/>
              <a:t>In </a:t>
            </a:r>
            <a:r>
              <a:rPr lang="nl-BE" dirty="0" err="1"/>
              <a:t>GenePattern</a:t>
            </a:r>
            <a:r>
              <a:rPr lang="nl-BE" dirty="0"/>
              <a:t> we want to </a:t>
            </a:r>
            <a:r>
              <a:rPr lang="nl-BE" dirty="0" err="1"/>
              <a:t>refine</a:t>
            </a:r>
            <a:r>
              <a:rPr lang="nl-BE" dirty="0"/>
              <a:t> the GO </a:t>
            </a:r>
            <a:r>
              <a:rPr lang="nl-BE" dirty="0" err="1"/>
              <a:t>transcription</a:t>
            </a:r>
            <a:r>
              <a:rPr lang="nl-BE" dirty="0"/>
              <a:t> factors to a set of </a:t>
            </a:r>
            <a:r>
              <a:rPr lang="nl-BE" dirty="0" err="1"/>
              <a:t>lineage-specific</a:t>
            </a:r>
            <a:r>
              <a:rPr lang="nl-BE" dirty="0"/>
              <a:t> </a:t>
            </a:r>
            <a:r>
              <a:rPr lang="nl-BE" dirty="0" err="1"/>
              <a:t>transcription</a:t>
            </a:r>
            <a:r>
              <a:rPr lang="nl-BE" dirty="0"/>
              <a:t> factors. We do </a:t>
            </a:r>
            <a:r>
              <a:rPr lang="nl-BE" dirty="0" err="1"/>
              <a:t>this</a:t>
            </a:r>
            <a:r>
              <a:rPr lang="nl-BE" dirty="0"/>
              <a:t> </a:t>
            </a:r>
            <a:r>
              <a:rPr lang="nl-BE" dirty="0" err="1"/>
              <a:t>using</a:t>
            </a:r>
            <a:r>
              <a:rPr lang="nl-BE" dirty="0"/>
              <a:t> the </a:t>
            </a:r>
            <a:r>
              <a:rPr lang="nl-BE" dirty="0" err="1"/>
              <a:t>ComparativeMarkerSelection</a:t>
            </a:r>
            <a:r>
              <a:rPr lang="nl-BE" dirty="0"/>
              <a:t> and </a:t>
            </a:r>
            <a:r>
              <a:rPr lang="nl-BE" dirty="0" err="1"/>
              <a:t>ExtractComparativeMarkerResults</a:t>
            </a:r>
            <a:r>
              <a:rPr lang="nl-BE" dirty="0"/>
              <a:t> modules in </a:t>
            </a:r>
            <a:r>
              <a:rPr lang="nl-BE" dirty="0" err="1"/>
              <a:t>GenePattern</a:t>
            </a:r>
            <a:r>
              <a:rPr lang="nl-BE" dirty="0"/>
              <a:t>. </a:t>
            </a:r>
            <a:r>
              <a:rPr lang="nl-BE" dirty="0" err="1"/>
              <a:t>So</a:t>
            </a:r>
            <a:r>
              <a:rPr lang="nl-BE" dirty="0"/>
              <a:t> we </a:t>
            </a:r>
            <a:r>
              <a:rPr lang="nl-BE" dirty="0" err="1"/>
              <a:t>basically</a:t>
            </a:r>
            <a:r>
              <a:rPr lang="nl-BE" dirty="0"/>
              <a:t> </a:t>
            </a:r>
            <a:r>
              <a:rPr lang="nl-BE" dirty="0" err="1"/>
              <a:t>use</a:t>
            </a:r>
            <a:r>
              <a:rPr lang="nl-BE" dirty="0"/>
              <a:t> a </a:t>
            </a:r>
            <a:r>
              <a:rPr lang="nl-BE" dirty="0" err="1"/>
              <a:t>t-test</a:t>
            </a:r>
            <a:r>
              <a:rPr lang="nl-BE" dirty="0"/>
              <a:t> to </a:t>
            </a:r>
            <a:r>
              <a:rPr lang="nl-BE" dirty="0" err="1"/>
              <a:t>assess</a:t>
            </a:r>
            <a:r>
              <a:rPr lang="nl-BE" dirty="0"/>
              <a:t> </a:t>
            </a:r>
            <a:r>
              <a:rPr lang="nl-BE" dirty="0" err="1"/>
              <a:t>differential</a:t>
            </a:r>
            <a:r>
              <a:rPr lang="nl-BE" dirty="0"/>
              <a:t> </a:t>
            </a:r>
            <a:r>
              <a:rPr lang="nl-BE" dirty="0" err="1"/>
              <a:t>expression</a:t>
            </a:r>
            <a:r>
              <a:rPr lang="nl-BE" dirty="0"/>
              <a:t> of </a:t>
            </a:r>
            <a:r>
              <a:rPr lang="nl-BE" dirty="0" err="1"/>
              <a:t>transcription</a:t>
            </a:r>
            <a:r>
              <a:rPr lang="nl-BE" dirty="0"/>
              <a:t> factors in </a:t>
            </a:r>
            <a:r>
              <a:rPr lang="nl-BE" dirty="0" err="1"/>
              <a:t>each</a:t>
            </a:r>
            <a:r>
              <a:rPr lang="nl-BE" dirty="0"/>
              <a:t> </a:t>
            </a:r>
            <a:r>
              <a:rPr lang="nl-BE" dirty="0" err="1"/>
              <a:t>lineage</a:t>
            </a:r>
            <a:r>
              <a:rPr lang="nl-BE" dirty="0"/>
              <a:t> versus the rest of the </a:t>
            </a:r>
            <a:r>
              <a:rPr lang="nl-BE" dirty="0" err="1"/>
              <a:t>lineages</a:t>
            </a:r>
            <a:r>
              <a:rPr lang="nl-BE" dirty="0"/>
              <a:t>, and we </a:t>
            </a:r>
            <a:r>
              <a:rPr lang="nl-BE" dirty="0" err="1"/>
              <a:t>can</a:t>
            </a:r>
            <a:r>
              <a:rPr lang="nl-BE" dirty="0"/>
              <a:t> </a:t>
            </a:r>
            <a:r>
              <a:rPr lang="nl-BE" dirty="0" err="1"/>
              <a:t>use</a:t>
            </a:r>
            <a:r>
              <a:rPr lang="nl-BE" dirty="0"/>
              <a:t> criteria </a:t>
            </a:r>
            <a:r>
              <a:rPr lang="nl-BE" dirty="0" err="1"/>
              <a:t>such</a:t>
            </a:r>
            <a:r>
              <a:rPr lang="nl-BE" dirty="0"/>
              <a:t> as </a:t>
            </a:r>
            <a:r>
              <a:rPr lang="nl-BE" dirty="0" err="1"/>
              <a:t>an</a:t>
            </a:r>
            <a:r>
              <a:rPr lang="nl-BE" dirty="0"/>
              <a:t> FDR &lt; 0.05 to </a:t>
            </a:r>
            <a:r>
              <a:rPr lang="nl-BE" dirty="0" err="1"/>
              <a:t>actually</a:t>
            </a:r>
            <a:r>
              <a:rPr lang="nl-BE" dirty="0"/>
              <a:t> select </a:t>
            </a:r>
            <a:r>
              <a:rPr lang="nl-BE" dirty="0" err="1"/>
              <a:t>significantly</a:t>
            </a:r>
            <a:r>
              <a:rPr lang="nl-BE" dirty="0"/>
              <a:t> </a:t>
            </a:r>
            <a:r>
              <a:rPr lang="nl-BE" dirty="0" err="1"/>
              <a:t>differentially</a:t>
            </a:r>
            <a:r>
              <a:rPr lang="nl-BE" dirty="0"/>
              <a:t> </a:t>
            </a:r>
            <a:r>
              <a:rPr lang="nl-BE" dirty="0" err="1"/>
              <a:t>expressed</a:t>
            </a:r>
            <a:r>
              <a:rPr lang="nl-BE" dirty="0"/>
              <a:t> </a:t>
            </a:r>
            <a:r>
              <a:rPr lang="nl-BE" dirty="0" err="1"/>
              <a:t>transcription</a:t>
            </a:r>
            <a:r>
              <a:rPr lang="nl-BE" dirty="0"/>
              <a:t> factors. As </a:t>
            </a:r>
            <a:r>
              <a:rPr lang="nl-BE" dirty="0" err="1"/>
              <a:t>an</a:t>
            </a:r>
            <a:r>
              <a:rPr lang="nl-BE" dirty="0"/>
              <a:t> </a:t>
            </a:r>
            <a:r>
              <a:rPr lang="nl-BE" dirty="0" err="1"/>
              <a:t>example</a:t>
            </a:r>
            <a:r>
              <a:rPr lang="nl-BE" dirty="0"/>
              <a:t>, we continue </a:t>
            </a:r>
            <a:r>
              <a:rPr lang="nl-BE" dirty="0" err="1"/>
              <a:t>with</a:t>
            </a:r>
            <a:r>
              <a:rPr lang="nl-BE" dirty="0"/>
              <a:t> the </a:t>
            </a:r>
            <a:r>
              <a:rPr lang="nl-BE" dirty="0" err="1"/>
              <a:t>transcription</a:t>
            </a:r>
            <a:r>
              <a:rPr lang="nl-BE" dirty="0"/>
              <a:t> factors </a:t>
            </a:r>
            <a:r>
              <a:rPr lang="nl-BE" dirty="0" err="1"/>
              <a:t>that</a:t>
            </a:r>
            <a:r>
              <a:rPr lang="nl-BE" dirty="0"/>
              <a:t> are </a:t>
            </a:r>
            <a:r>
              <a:rPr lang="nl-BE" dirty="0" err="1"/>
              <a:t>specific</a:t>
            </a:r>
            <a:r>
              <a:rPr lang="nl-BE" dirty="0"/>
              <a:t> to the </a:t>
            </a:r>
            <a:r>
              <a:rPr lang="nl-BE" dirty="0" err="1"/>
              <a:t>hematopoietic</a:t>
            </a:r>
            <a:r>
              <a:rPr lang="nl-BE" dirty="0"/>
              <a:t> stem </a:t>
            </a:r>
            <a:r>
              <a:rPr lang="nl-BE" dirty="0" err="1"/>
              <a:t>cell</a:t>
            </a:r>
            <a:r>
              <a:rPr lang="nl-BE" dirty="0"/>
              <a:t> (HSC) </a:t>
            </a:r>
            <a:r>
              <a:rPr lang="nl-BE" dirty="0" err="1"/>
              <a:t>lineage</a:t>
            </a:r>
            <a:r>
              <a:rPr lang="nl-BE" dirty="0"/>
              <a:t>.</a:t>
            </a:r>
          </a:p>
          <a:p>
            <a:r>
              <a:rPr lang="nl-BE" dirty="0"/>
              <a:t> </a:t>
            </a:r>
          </a:p>
          <a:p>
            <a:r>
              <a:rPr lang="nl-BE" dirty="0"/>
              <a:t>Back in </a:t>
            </a:r>
            <a:r>
              <a:rPr lang="nl-BE" dirty="0" err="1"/>
              <a:t>Genomica</a:t>
            </a:r>
            <a:r>
              <a:rPr lang="nl-BE" dirty="0"/>
              <a:t>, we run Module Networks </a:t>
            </a:r>
            <a:r>
              <a:rPr lang="nl-BE" dirty="0" err="1"/>
              <a:t>on</a:t>
            </a:r>
            <a:r>
              <a:rPr lang="nl-BE" dirty="0"/>
              <a:t> the full </a:t>
            </a:r>
            <a:r>
              <a:rPr lang="nl-BE" dirty="0" err="1"/>
              <a:t>expression</a:t>
            </a:r>
            <a:r>
              <a:rPr lang="nl-BE" dirty="0"/>
              <a:t> data, </a:t>
            </a:r>
            <a:r>
              <a:rPr lang="nl-BE" dirty="0" err="1"/>
              <a:t>while</a:t>
            </a:r>
            <a:r>
              <a:rPr lang="nl-BE" dirty="0"/>
              <a:t> </a:t>
            </a:r>
            <a:r>
              <a:rPr lang="nl-BE" dirty="0" err="1"/>
              <a:t>also</a:t>
            </a:r>
            <a:r>
              <a:rPr lang="nl-BE" dirty="0"/>
              <a:t> </a:t>
            </a:r>
            <a:r>
              <a:rPr lang="nl-BE" dirty="0" err="1"/>
              <a:t>loading</a:t>
            </a:r>
            <a:r>
              <a:rPr lang="nl-BE" dirty="0"/>
              <a:t> the </a:t>
            </a:r>
            <a:r>
              <a:rPr lang="nl-BE" dirty="0" err="1"/>
              <a:t>lineage-specific</a:t>
            </a:r>
            <a:r>
              <a:rPr lang="nl-BE" dirty="0"/>
              <a:t> </a:t>
            </a:r>
            <a:r>
              <a:rPr lang="nl-BE" dirty="0" err="1"/>
              <a:t>transcription</a:t>
            </a:r>
            <a:r>
              <a:rPr lang="nl-BE" dirty="0"/>
              <a:t> factors we </a:t>
            </a:r>
            <a:r>
              <a:rPr lang="nl-BE" dirty="0" err="1"/>
              <a:t>just</a:t>
            </a:r>
            <a:r>
              <a:rPr lang="nl-BE" dirty="0"/>
              <a:t> </a:t>
            </a:r>
            <a:r>
              <a:rPr lang="nl-BE" dirty="0" err="1"/>
              <a:t>generated</a:t>
            </a:r>
            <a:r>
              <a:rPr lang="nl-BE" dirty="0"/>
              <a:t> in </a:t>
            </a:r>
            <a:r>
              <a:rPr lang="nl-BE" dirty="0" err="1"/>
              <a:t>GenePattern</a:t>
            </a:r>
            <a:r>
              <a:rPr lang="nl-BE" dirty="0"/>
              <a:t>. As running Module Networks </a:t>
            </a:r>
            <a:r>
              <a:rPr lang="nl-BE" dirty="0" err="1"/>
              <a:t>usually</a:t>
            </a:r>
            <a:r>
              <a:rPr lang="nl-BE" dirty="0"/>
              <a:t> </a:t>
            </a:r>
            <a:r>
              <a:rPr lang="nl-BE" dirty="0" err="1"/>
              <a:t>takes</a:t>
            </a:r>
            <a:r>
              <a:rPr lang="nl-BE" dirty="0"/>
              <a:t> a </a:t>
            </a:r>
            <a:r>
              <a:rPr lang="nl-BE" dirty="0" err="1"/>
              <a:t>while</a:t>
            </a:r>
            <a:r>
              <a:rPr lang="nl-BE" dirty="0"/>
              <a:t>, we </a:t>
            </a:r>
            <a:r>
              <a:rPr lang="nl-BE" dirty="0" err="1"/>
              <a:t>now</a:t>
            </a:r>
            <a:r>
              <a:rPr lang="nl-BE" dirty="0"/>
              <a:t> </a:t>
            </a:r>
            <a:r>
              <a:rPr lang="nl-BE" dirty="0" err="1"/>
              <a:t>immediately</a:t>
            </a:r>
            <a:r>
              <a:rPr lang="nl-BE" dirty="0"/>
              <a:t> </a:t>
            </a:r>
            <a:r>
              <a:rPr lang="nl-BE" dirty="0" err="1"/>
              <a:t>load</a:t>
            </a:r>
            <a:r>
              <a:rPr lang="nl-BE" dirty="0"/>
              <a:t> </a:t>
            </a:r>
            <a:r>
              <a:rPr lang="nl-BE" dirty="0" err="1"/>
              <a:t>our</a:t>
            </a:r>
            <a:r>
              <a:rPr lang="nl-BE" dirty="0"/>
              <a:t> </a:t>
            </a:r>
            <a:r>
              <a:rPr lang="nl-BE" dirty="0" err="1"/>
              <a:t>previously</a:t>
            </a:r>
            <a:r>
              <a:rPr lang="nl-BE" dirty="0"/>
              <a:t> </a:t>
            </a:r>
            <a:r>
              <a:rPr lang="nl-BE" dirty="0" err="1"/>
              <a:t>saved</a:t>
            </a:r>
            <a:r>
              <a:rPr lang="nl-BE" dirty="0"/>
              <a:t> </a:t>
            </a:r>
            <a:r>
              <a:rPr lang="nl-BE" dirty="0" err="1"/>
              <a:t>results</a:t>
            </a:r>
            <a:r>
              <a:rPr lang="nl-BE" dirty="0"/>
              <a:t>. In </a:t>
            </a:r>
            <a:r>
              <a:rPr lang="nl-BE" dirty="0" err="1"/>
              <a:t>this</a:t>
            </a:r>
            <a:r>
              <a:rPr lang="nl-BE" dirty="0"/>
              <a:t> case, we have 80 modules of </a:t>
            </a:r>
            <a:r>
              <a:rPr lang="nl-BE" dirty="0" err="1"/>
              <a:t>coexpressed</a:t>
            </a:r>
            <a:r>
              <a:rPr lang="nl-BE" dirty="0"/>
              <a:t> </a:t>
            </a:r>
            <a:r>
              <a:rPr lang="nl-BE" dirty="0" err="1"/>
              <a:t>genes</a:t>
            </a:r>
            <a:r>
              <a:rPr lang="nl-BE" dirty="0"/>
              <a:t> </a:t>
            </a:r>
            <a:r>
              <a:rPr lang="nl-BE" dirty="0" err="1"/>
              <a:t>for</a:t>
            </a:r>
            <a:r>
              <a:rPr lang="nl-BE" dirty="0"/>
              <a:t> </a:t>
            </a:r>
            <a:r>
              <a:rPr lang="nl-BE" dirty="0" err="1"/>
              <a:t>which</a:t>
            </a:r>
            <a:r>
              <a:rPr lang="nl-BE" dirty="0"/>
              <a:t> we </a:t>
            </a:r>
            <a:r>
              <a:rPr lang="nl-BE" dirty="0" err="1"/>
              <a:t>can</a:t>
            </a:r>
            <a:r>
              <a:rPr lang="nl-BE" dirty="0"/>
              <a:t> </a:t>
            </a:r>
            <a:r>
              <a:rPr lang="nl-BE" dirty="0" err="1"/>
              <a:t>generate</a:t>
            </a:r>
            <a:r>
              <a:rPr lang="nl-BE" dirty="0"/>
              <a:t> a list of the </a:t>
            </a:r>
            <a:r>
              <a:rPr lang="nl-BE" dirty="0" err="1"/>
              <a:t>potential</a:t>
            </a:r>
            <a:r>
              <a:rPr lang="nl-BE" dirty="0"/>
              <a:t> regulators. </a:t>
            </a:r>
            <a:r>
              <a:rPr lang="nl-BE" dirty="0" err="1"/>
              <a:t>This</a:t>
            </a:r>
            <a:r>
              <a:rPr lang="nl-BE" dirty="0"/>
              <a:t> list </a:t>
            </a:r>
            <a:r>
              <a:rPr lang="nl-BE" dirty="0" err="1"/>
              <a:t>allows</a:t>
            </a:r>
            <a:r>
              <a:rPr lang="nl-BE" dirty="0"/>
              <a:t> </a:t>
            </a:r>
            <a:r>
              <a:rPr lang="nl-BE" dirty="0" err="1"/>
              <a:t>us</a:t>
            </a:r>
            <a:r>
              <a:rPr lang="nl-BE" dirty="0"/>
              <a:t> to </a:t>
            </a:r>
            <a:r>
              <a:rPr lang="nl-BE" dirty="0" err="1"/>
              <a:t>browse</a:t>
            </a:r>
            <a:r>
              <a:rPr lang="nl-BE" dirty="0"/>
              <a:t> </a:t>
            </a:r>
            <a:r>
              <a:rPr lang="nl-BE" dirty="0" err="1"/>
              <a:t>very</a:t>
            </a:r>
            <a:r>
              <a:rPr lang="nl-BE" dirty="0"/>
              <a:t> </a:t>
            </a:r>
            <a:r>
              <a:rPr lang="nl-BE" dirty="0" err="1"/>
              <a:t>easily</a:t>
            </a:r>
            <a:r>
              <a:rPr lang="nl-BE" dirty="0"/>
              <a:t> </a:t>
            </a:r>
            <a:r>
              <a:rPr lang="nl-BE" dirty="0" err="1"/>
              <a:t>through</a:t>
            </a:r>
            <a:r>
              <a:rPr lang="nl-BE" dirty="0"/>
              <a:t> the </a:t>
            </a:r>
            <a:r>
              <a:rPr lang="nl-BE" dirty="0" err="1"/>
              <a:t>results</a:t>
            </a:r>
            <a:r>
              <a:rPr lang="nl-BE" dirty="0"/>
              <a:t>. </a:t>
            </a:r>
            <a:r>
              <a:rPr lang="nl-BE" dirty="0" err="1"/>
              <a:t>Here</a:t>
            </a:r>
            <a:r>
              <a:rPr lang="nl-BE" dirty="0"/>
              <a:t> </a:t>
            </a:r>
            <a:r>
              <a:rPr lang="nl-BE" dirty="0" err="1"/>
              <a:t>you</a:t>
            </a:r>
            <a:r>
              <a:rPr lang="nl-BE" dirty="0"/>
              <a:t> </a:t>
            </a:r>
            <a:r>
              <a:rPr lang="nl-BE" dirty="0" err="1"/>
              <a:t>see</a:t>
            </a:r>
            <a:r>
              <a:rPr lang="nl-BE" dirty="0"/>
              <a:t> a module </a:t>
            </a:r>
            <a:r>
              <a:rPr lang="nl-BE" dirty="0" err="1"/>
              <a:t>that</a:t>
            </a:r>
            <a:r>
              <a:rPr lang="nl-BE" dirty="0"/>
              <a:t> has as top regulator SMAD4. SMAD4 </a:t>
            </a:r>
            <a:r>
              <a:rPr lang="nl-BE" dirty="0" err="1"/>
              <a:t>divides</a:t>
            </a:r>
            <a:r>
              <a:rPr lang="nl-BE" dirty="0"/>
              <a:t> the sample </a:t>
            </a:r>
            <a:r>
              <a:rPr lang="nl-BE" dirty="0" err="1"/>
              <a:t>space</a:t>
            </a:r>
            <a:r>
              <a:rPr lang="nl-BE" dirty="0"/>
              <a:t> </a:t>
            </a:r>
            <a:r>
              <a:rPr lang="nl-BE" dirty="0" err="1"/>
              <a:t>into</a:t>
            </a:r>
            <a:r>
              <a:rPr lang="nl-BE" dirty="0"/>
              <a:t> 2 </a:t>
            </a:r>
            <a:r>
              <a:rPr lang="nl-BE" dirty="0" err="1"/>
              <a:t>partitions</a:t>
            </a:r>
            <a:r>
              <a:rPr lang="nl-BE" dirty="0"/>
              <a:t>, </a:t>
            </a:r>
            <a:r>
              <a:rPr lang="nl-BE" dirty="0" err="1"/>
              <a:t>while</a:t>
            </a:r>
            <a:r>
              <a:rPr lang="nl-BE" dirty="0"/>
              <a:t> </a:t>
            </a:r>
            <a:r>
              <a:rPr lang="nl-BE" dirty="0" err="1"/>
              <a:t>other</a:t>
            </a:r>
            <a:r>
              <a:rPr lang="nl-BE" dirty="0"/>
              <a:t> regulators </a:t>
            </a:r>
            <a:r>
              <a:rPr lang="nl-BE" dirty="0" err="1"/>
              <a:t>further</a:t>
            </a:r>
            <a:r>
              <a:rPr lang="nl-BE" dirty="0"/>
              <a:t> </a:t>
            </a:r>
            <a:r>
              <a:rPr lang="nl-BE" dirty="0" err="1"/>
              <a:t>subdivide</a:t>
            </a:r>
            <a:r>
              <a:rPr lang="nl-BE" dirty="0"/>
              <a:t> the samples.</a:t>
            </a:r>
          </a:p>
          <a:p>
            <a:r>
              <a:rPr lang="nl-BE" b="1" dirty="0"/>
              <a:t> </a:t>
            </a:r>
            <a:endParaRPr lang="nl-BE" dirty="0"/>
          </a:p>
          <a:p>
            <a:r>
              <a:rPr lang="nl-BE" dirty="0"/>
              <a:t>As a last step, we want to </a:t>
            </a:r>
            <a:r>
              <a:rPr lang="nl-BE" dirty="0" err="1"/>
              <a:t>visualize</a:t>
            </a:r>
            <a:r>
              <a:rPr lang="nl-BE" dirty="0"/>
              <a:t> and </a:t>
            </a:r>
            <a:r>
              <a:rPr lang="nl-BE" dirty="0" err="1"/>
              <a:t>validate</a:t>
            </a:r>
            <a:r>
              <a:rPr lang="nl-BE" dirty="0"/>
              <a:t> </a:t>
            </a:r>
            <a:r>
              <a:rPr lang="nl-BE" dirty="0" err="1"/>
              <a:t>our</a:t>
            </a:r>
            <a:r>
              <a:rPr lang="nl-BE" dirty="0"/>
              <a:t> list of </a:t>
            </a:r>
            <a:r>
              <a:rPr lang="nl-BE" dirty="0" err="1"/>
              <a:t>potential</a:t>
            </a:r>
            <a:r>
              <a:rPr lang="nl-BE" dirty="0"/>
              <a:t> regulators. To do </a:t>
            </a:r>
            <a:r>
              <a:rPr lang="nl-BE" dirty="0" err="1"/>
              <a:t>that</a:t>
            </a:r>
            <a:r>
              <a:rPr lang="nl-BE" dirty="0"/>
              <a:t>, we </a:t>
            </a:r>
            <a:r>
              <a:rPr lang="nl-BE" dirty="0" err="1"/>
              <a:t>follow</a:t>
            </a:r>
            <a:r>
              <a:rPr lang="nl-BE" dirty="0"/>
              <a:t> 2 </a:t>
            </a:r>
            <a:r>
              <a:rPr lang="nl-BE" dirty="0" err="1"/>
              <a:t>approaches</a:t>
            </a:r>
            <a:r>
              <a:rPr lang="nl-BE" dirty="0"/>
              <a:t> in parallel. Both </a:t>
            </a:r>
            <a:r>
              <a:rPr lang="nl-BE" dirty="0" err="1"/>
              <a:t>approaches</a:t>
            </a:r>
            <a:r>
              <a:rPr lang="nl-BE" dirty="0"/>
              <a:t> </a:t>
            </a:r>
            <a:r>
              <a:rPr lang="nl-BE" dirty="0" err="1"/>
              <a:t>require</a:t>
            </a:r>
            <a:r>
              <a:rPr lang="nl-BE" dirty="0"/>
              <a:t> </a:t>
            </a:r>
            <a:r>
              <a:rPr lang="nl-BE" dirty="0" err="1"/>
              <a:t>us</a:t>
            </a:r>
            <a:r>
              <a:rPr lang="nl-BE" dirty="0"/>
              <a:t> to </a:t>
            </a:r>
            <a:r>
              <a:rPr lang="nl-BE" dirty="0" err="1"/>
              <a:t>manually</a:t>
            </a:r>
            <a:r>
              <a:rPr lang="nl-BE" dirty="0"/>
              <a:t> </a:t>
            </a:r>
            <a:r>
              <a:rPr lang="nl-BE" dirty="0" err="1"/>
              <a:t>create</a:t>
            </a:r>
            <a:r>
              <a:rPr lang="nl-BE" dirty="0"/>
              <a:t> a .bed </a:t>
            </a:r>
            <a:r>
              <a:rPr lang="nl-BE" dirty="0" err="1"/>
              <a:t>annotation</a:t>
            </a:r>
            <a:r>
              <a:rPr lang="nl-BE" dirty="0"/>
              <a:t> track </a:t>
            </a:r>
            <a:r>
              <a:rPr lang="nl-BE" dirty="0" err="1"/>
              <a:t>that</a:t>
            </a:r>
            <a:r>
              <a:rPr lang="nl-BE" dirty="0"/>
              <a:t> </a:t>
            </a:r>
            <a:r>
              <a:rPr lang="nl-BE" dirty="0" err="1"/>
              <a:t>contains</a:t>
            </a:r>
            <a:r>
              <a:rPr lang="nl-BE" dirty="0"/>
              <a:t> the </a:t>
            </a:r>
            <a:r>
              <a:rPr lang="nl-BE" dirty="0" err="1"/>
              <a:t>coordinates</a:t>
            </a:r>
            <a:r>
              <a:rPr lang="nl-BE" dirty="0"/>
              <a:t> of the regulators. To </a:t>
            </a:r>
            <a:r>
              <a:rPr lang="nl-BE" dirty="0" err="1"/>
              <a:t>validate</a:t>
            </a:r>
            <a:r>
              <a:rPr lang="nl-BE" dirty="0"/>
              <a:t> </a:t>
            </a:r>
            <a:r>
              <a:rPr lang="nl-BE" dirty="0" err="1"/>
              <a:t>our</a:t>
            </a:r>
            <a:r>
              <a:rPr lang="nl-BE" dirty="0"/>
              <a:t> regulators, we want to </a:t>
            </a:r>
            <a:r>
              <a:rPr lang="nl-BE" dirty="0" err="1"/>
              <a:t>find</a:t>
            </a:r>
            <a:r>
              <a:rPr lang="nl-BE" dirty="0"/>
              <a:t> </a:t>
            </a:r>
            <a:r>
              <a:rPr lang="nl-BE" dirty="0" err="1"/>
              <a:t>overlaps</a:t>
            </a:r>
            <a:r>
              <a:rPr lang="nl-BE" dirty="0"/>
              <a:t> </a:t>
            </a:r>
            <a:r>
              <a:rPr lang="nl-BE" dirty="0" err="1"/>
              <a:t>between</a:t>
            </a:r>
            <a:r>
              <a:rPr lang="nl-BE" dirty="0"/>
              <a:t> </a:t>
            </a:r>
            <a:r>
              <a:rPr lang="nl-BE" dirty="0" err="1"/>
              <a:t>our</a:t>
            </a:r>
            <a:r>
              <a:rPr lang="nl-BE" dirty="0"/>
              <a:t> regulators and </a:t>
            </a:r>
            <a:r>
              <a:rPr lang="nl-BE" dirty="0" err="1"/>
              <a:t>previously</a:t>
            </a:r>
            <a:r>
              <a:rPr lang="nl-BE" dirty="0"/>
              <a:t> </a:t>
            </a:r>
            <a:r>
              <a:rPr lang="nl-BE" dirty="0" err="1"/>
              <a:t>published</a:t>
            </a:r>
            <a:r>
              <a:rPr lang="nl-BE" dirty="0"/>
              <a:t> GWAS </a:t>
            </a:r>
            <a:r>
              <a:rPr lang="nl-BE" dirty="0" err="1"/>
              <a:t>SNPs</a:t>
            </a:r>
            <a:r>
              <a:rPr lang="nl-BE" dirty="0"/>
              <a:t> and </a:t>
            </a:r>
            <a:r>
              <a:rPr lang="nl-BE" dirty="0" err="1"/>
              <a:t>linkage</a:t>
            </a:r>
            <a:r>
              <a:rPr lang="nl-BE" dirty="0"/>
              <a:t> </a:t>
            </a:r>
            <a:r>
              <a:rPr lang="nl-BE" dirty="0" err="1"/>
              <a:t>regions</a:t>
            </a:r>
            <a:r>
              <a:rPr lang="nl-BE" dirty="0"/>
              <a:t>. We download these </a:t>
            </a:r>
            <a:r>
              <a:rPr lang="nl-BE" dirty="0" err="1"/>
              <a:t>SNPs</a:t>
            </a:r>
            <a:r>
              <a:rPr lang="nl-BE" dirty="0"/>
              <a:t> and </a:t>
            </a:r>
            <a:r>
              <a:rPr lang="nl-BE" dirty="0" err="1"/>
              <a:t>linkage</a:t>
            </a:r>
            <a:r>
              <a:rPr lang="nl-BE" dirty="0"/>
              <a:t> </a:t>
            </a:r>
            <a:r>
              <a:rPr lang="nl-BE" dirty="0" err="1"/>
              <a:t>regions</a:t>
            </a:r>
            <a:r>
              <a:rPr lang="nl-BE" dirty="0"/>
              <a:t> and we </a:t>
            </a:r>
            <a:r>
              <a:rPr lang="nl-BE" dirty="0" err="1"/>
              <a:t>manually</a:t>
            </a:r>
            <a:r>
              <a:rPr lang="nl-BE" dirty="0"/>
              <a:t> </a:t>
            </a:r>
            <a:r>
              <a:rPr lang="nl-BE" dirty="0" err="1"/>
              <a:t>create</a:t>
            </a:r>
            <a:r>
              <a:rPr lang="nl-BE" dirty="0"/>
              <a:t> .bed </a:t>
            </a:r>
            <a:r>
              <a:rPr lang="nl-BE" dirty="0" err="1"/>
              <a:t>annotation</a:t>
            </a:r>
            <a:r>
              <a:rPr lang="nl-BE" dirty="0"/>
              <a:t> tracks </a:t>
            </a:r>
            <a:r>
              <a:rPr lang="nl-BE" dirty="0" err="1"/>
              <a:t>for</a:t>
            </a:r>
            <a:r>
              <a:rPr lang="nl-BE" dirty="0"/>
              <a:t> </a:t>
            </a:r>
            <a:r>
              <a:rPr lang="nl-BE" dirty="0" err="1"/>
              <a:t>both</a:t>
            </a:r>
            <a:r>
              <a:rPr lang="nl-BE" dirty="0"/>
              <a:t> of </a:t>
            </a:r>
            <a:r>
              <a:rPr lang="nl-BE" dirty="0" err="1"/>
              <a:t>them</a:t>
            </a:r>
            <a:r>
              <a:rPr lang="nl-BE" dirty="0"/>
              <a:t>.</a:t>
            </a:r>
          </a:p>
          <a:p>
            <a:r>
              <a:rPr lang="nl-BE" dirty="0"/>
              <a:t> </a:t>
            </a:r>
          </a:p>
          <a:p>
            <a:r>
              <a:rPr lang="nl-BE" dirty="0"/>
              <a:t>The </a:t>
            </a:r>
            <a:r>
              <a:rPr lang="nl-BE" dirty="0" err="1"/>
              <a:t>first</a:t>
            </a:r>
            <a:r>
              <a:rPr lang="nl-BE" dirty="0"/>
              <a:t> </a:t>
            </a:r>
            <a:r>
              <a:rPr lang="nl-BE" dirty="0" err="1"/>
              <a:t>approach</a:t>
            </a:r>
            <a:r>
              <a:rPr lang="nl-BE" dirty="0"/>
              <a:t> is to </a:t>
            </a:r>
            <a:r>
              <a:rPr lang="nl-BE" dirty="0" err="1"/>
              <a:t>visualize</a:t>
            </a:r>
            <a:r>
              <a:rPr lang="nl-BE" dirty="0"/>
              <a:t> </a:t>
            </a:r>
            <a:r>
              <a:rPr lang="nl-BE" dirty="0" err="1"/>
              <a:t>our</a:t>
            </a:r>
            <a:r>
              <a:rPr lang="nl-BE" dirty="0"/>
              <a:t> regulators in IGV. </a:t>
            </a:r>
            <a:r>
              <a:rPr lang="nl-BE" dirty="0" err="1"/>
              <a:t>This</a:t>
            </a:r>
            <a:r>
              <a:rPr lang="nl-BE" dirty="0"/>
              <a:t> </a:t>
            </a:r>
            <a:r>
              <a:rPr lang="nl-BE" dirty="0" err="1"/>
              <a:t>requires</a:t>
            </a:r>
            <a:r>
              <a:rPr lang="nl-BE" dirty="0"/>
              <a:t> </a:t>
            </a:r>
            <a:r>
              <a:rPr lang="nl-BE" dirty="0" err="1"/>
              <a:t>us</a:t>
            </a:r>
            <a:r>
              <a:rPr lang="nl-BE" dirty="0"/>
              <a:t> to </a:t>
            </a:r>
            <a:r>
              <a:rPr lang="nl-BE" dirty="0" err="1"/>
              <a:t>upload</a:t>
            </a:r>
            <a:r>
              <a:rPr lang="nl-BE" dirty="0"/>
              <a:t> the 3 .bed </a:t>
            </a:r>
            <a:r>
              <a:rPr lang="nl-BE" dirty="0" err="1"/>
              <a:t>annotation</a:t>
            </a:r>
            <a:r>
              <a:rPr lang="nl-BE" dirty="0"/>
              <a:t> tracks in IGV. In parallel, we </a:t>
            </a:r>
            <a:r>
              <a:rPr lang="nl-BE" dirty="0" err="1"/>
              <a:t>submit</a:t>
            </a:r>
            <a:r>
              <a:rPr lang="nl-BE" dirty="0"/>
              <a:t> the </a:t>
            </a:r>
            <a:r>
              <a:rPr lang="nl-BE" dirty="0" err="1"/>
              <a:t>same</a:t>
            </a:r>
            <a:r>
              <a:rPr lang="nl-BE" dirty="0"/>
              <a:t> 3 .bed </a:t>
            </a:r>
            <a:r>
              <a:rPr lang="nl-BE" dirty="0" err="1"/>
              <a:t>annotation</a:t>
            </a:r>
            <a:r>
              <a:rPr lang="nl-BE" dirty="0"/>
              <a:t> tracks to </a:t>
            </a:r>
            <a:r>
              <a:rPr lang="nl-BE" dirty="0" err="1"/>
              <a:t>Galaxy</a:t>
            </a:r>
            <a:r>
              <a:rPr lang="nl-BE" dirty="0"/>
              <a:t>, </a:t>
            </a:r>
            <a:r>
              <a:rPr lang="nl-BE" dirty="0" err="1"/>
              <a:t>where</a:t>
            </a:r>
            <a:r>
              <a:rPr lang="nl-BE" dirty="0"/>
              <a:t> we </a:t>
            </a:r>
            <a:r>
              <a:rPr lang="nl-BE" dirty="0" err="1"/>
              <a:t>can</a:t>
            </a:r>
            <a:r>
              <a:rPr lang="nl-BE" dirty="0"/>
              <a:t> do overlap </a:t>
            </a:r>
            <a:r>
              <a:rPr lang="nl-BE" dirty="0" err="1"/>
              <a:t>analysis</a:t>
            </a:r>
            <a:r>
              <a:rPr lang="nl-BE" dirty="0"/>
              <a:t> </a:t>
            </a:r>
            <a:r>
              <a:rPr lang="nl-BE" dirty="0" err="1"/>
              <a:t>between</a:t>
            </a:r>
            <a:r>
              <a:rPr lang="nl-BE" dirty="0"/>
              <a:t> regulators, </a:t>
            </a:r>
            <a:r>
              <a:rPr lang="nl-BE" dirty="0" err="1"/>
              <a:t>SNPs</a:t>
            </a:r>
            <a:r>
              <a:rPr lang="nl-BE" dirty="0"/>
              <a:t> and </a:t>
            </a:r>
            <a:r>
              <a:rPr lang="nl-BE" dirty="0" err="1"/>
              <a:t>linkage</a:t>
            </a:r>
            <a:r>
              <a:rPr lang="nl-BE" dirty="0"/>
              <a:t> </a:t>
            </a:r>
            <a:r>
              <a:rPr lang="nl-BE" dirty="0" err="1"/>
              <a:t>regions</a:t>
            </a:r>
            <a:r>
              <a:rPr lang="nl-BE" dirty="0"/>
              <a:t> in </a:t>
            </a:r>
            <a:r>
              <a:rPr lang="nl-BE" dirty="0" err="1"/>
              <a:t>several</a:t>
            </a:r>
            <a:r>
              <a:rPr lang="nl-BE" dirty="0"/>
              <a:t> steps. </a:t>
            </a:r>
            <a:r>
              <a:rPr lang="nl-BE" dirty="0" err="1"/>
              <a:t>From</a:t>
            </a:r>
            <a:r>
              <a:rPr lang="nl-BE" dirty="0"/>
              <a:t> </a:t>
            </a:r>
            <a:r>
              <a:rPr lang="nl-BE" dirty="0" err="1"/>
              <a:t>this</a:t>
            </a:r>
            <a:r>
              <a:rPr lang="nl-BE" dirty="0"/>
              <a:t> </a:t>
            </a:r>
            <a:r>
              <a:rPr lang="nl-BE" dirty="0" err="1"/>
              <a:t>analysis</a:t>
            </a:r>
            <a:r>
              <a:rPr lang="nl-BE" dirty="0"/>
              <a:t>, we </a:t>
            </a:r>
            <a:r>
              <a:rPr lang="nl-BE" dirty="0" err="1"/>
              <a:t>get</a:t>
            </a:r>
            <a:r>
              <a:rPr lang="nl-BE" dirty="0"/>
              <a:t> </a:t>
            </a:r>
            <a:r>
              <a:rPr lang="nl-BE" dirty="0" err="1"/>
              <a:t>an</a:t>
            </a:r>
            <a:r>
              <a:rPr lang="nl-BE" dirty="0"/>
              <a:t> </a:t>
            </a:r>
            <a:r>
              <a:rPr lang="nl-BE" dirty="0" err="1"/>
              <a:t>excel</a:t>
            </a:r>
            <a:r>
              <a:rPr lang="nl-BE" dirty="0"/>
              <a:t> file </a:t>
            </a:r>
            <a:r>
              <a:rPr lang="nl-BE" dirty="0" err="1"/>
              <a:t>that</a:t>
            </a:r>
            <a:r>
              <a:rPr lang="nl-BE" dirty="0"/>
              <a:t> displays the </a:t>
            </a:r>
            <a:r>
              <a:rPr lang="nl-BE" dirty="0" err="1"/>
              <a:t>overlaps</a:t>
            </a:r>
            <a:r>
              <a:rPr lang="nl-BE" dirty="0"/>
              <a:t> in </a:t>
            </a:r>
            <a:r>
              <a:rPr lang="nl-BE" dirty="0" err="1"/>
              <a:t>table</a:t>
            </a:r>
            <a:r>
              <a:rPr lang="nl-BE" dirty="0"/>
              <a:t> </a:t>
            </a:r>
            <a:r>
              <a:rPr lang="nl-BE" dirty="0" err="1"/>
              <a:t>format</a:t>
            </a:r>
            <a:r>
              <a:rPr lang="nl-BE" dirty="0"/>
              <a:t>. </a:t>
            </a:r>
            <a:r>
              <a:rPr lang="nl-BE" dirty="0" err="1"/>
              <a:t>Interesting</a:t>
            </a:r>
            <a:r>
              <a:rPr lang="nl-BE" dirty="0"/>
              <a:t> </a:t>
            </a:r>
            <a:r>
              <a:rPr lang="nl-BE" dirty="0" err="1"/>
              <a:t>also</a:t>
            </a:r>
            <a:r>
              <a:rPr lang="nl-BE" dirty="0"/>
              <a:t> is </a:t>
            </a:r>
            <a:r>
              <a:rPr lang="nl-BE" dirty="0" err="1"/>
              <a:t>that</a:t>
            </a:r>
            <a:r>
              <a:rPr lang="nl-BE" dirty="0"/>
              <a:t> </a:t>
            </a:r>
            <a:r>
              <a:rPr lang="nl-BE" dirty="0" err="1"/>
              <a:t>this</a:t>
            </a:r>
            <a:r>
              <a:rPr lang="nl-BE" dirty="0"/>
              <a:t> </a:t>
            </a:r>
            <a:r>
              <a:rPr lang="nl-BE" dirty="0" err="1"/>
              <a:t>table</a:t>
            </a:r>
            <a:r>
              <a:rPr lang="nl-BE" dirty="0"/>
              <a:t> </a:t>
            </a:r>
            <a:r>
              <a:rPr lang="nl-BE" dirty="0" err="1"/>
              <a:t>contains</a:t>
            </a:r>
            <a:r>
              <a:rPr lang="nl-BE" dirty="0"/>
              <a:t> the </a:t>
            </a:r>
            <a:r>
              <a:rPr lang="nl-BE" dirty="0" err="1"/>
              <a:t>pubmed</a:t>
            </a:r>
            <a:r>
              <a:rPr lang="nl-BE" dirty="0"/>
              <a:t> </a:t>
            </a:r>
            <a:r>
              <a:rPr lang="nl-BE" dirty="0" err="1"/>
              <a:t>IDs</a:t>
            </a:r>
            <a:r>
              <a:rPr lang="nl-BE" dirty="0"/>
              <a:t> of the papers in </a:t>
            </a:r>
            <a:r>
              <a:rPr lang="nl-BE" dirty="0" err="1"/>
              <a:t>which</a:t>
            </a:r>
            <a:r>
              <a:rPr lang="nl-BE" dirty="0"/>
              <a:t> a </a:t>
            </a:r>
            <a:r>
              <a:rPr lang="nl-BE" dirty="0" err="1"/>
              <a:t>particular</a:t>
            </a:r>
            <a:r>
              <a:rPr lang="nl-BE" dirty="0"/>
              <a:t> GWAS SNP has been </a:t>
            </a:r>
            <a:r>
              <a:rPr lang="nl-BE" dirty="0" err="1"/>
              <a:t>published</a:t>
            </a:r>
            <a:r>
              <a:rPr lang="nl-BE" dirty="0"/>
              <a:t> in </a:t>
            </a:r>
            <a:r>
              <a:rPr lang="nl-BE" dirty="0" err="1"/>
              <a:t>relation</a:t>
            </a:r>
            <a:r>
              <a:rPr lang="nl-BE" dirty="0"/>
              <a:t> to a </a:t>
            </a:r>
            <a:r>
              <a:rPr lang="nl-BE" dirty="0" err="1"/>
              <a:t>particular</a:t>
            </a:r>
            <a:r>
              <a:rPr lang="nl-BE" dirty="0"/>
              <a:t> </a:t>
            </a:r>
            <a:r>
              <a:rPr lang="nl-BE" dirty="0" err="1"/>
              <a:t>disease</a:t>
            </a:r>
            <a:r>
              <a:rPr lang="nl-BE" dirty="0"/>
              <a:t>.</a:t>
            </a:r>
          </a:p>
          <a:p>
            <a:pPr>
              <a:spcBef>
                <a:spcPct val="0"/>
              </a:spcBef>
            </a:pPr>
            <a:endParaRPr lang="en-US" sz="1000" dirty="0"/>
          </a:p>
          <a:p>
            <a:endParaRPr lang="en-US" dirty="0"/>
          </a:p>
        </p:txBody>
      </p:sp>
      <p:sp>
        <p:nvSpPr>
          <p:cNvPr id="4" name="Slide Number Placeholder 3"/>
          <p:cNvSpPr>
            <a:spLocks noGrp="1"/>
          </p:cNvSpPr>
          <p:nvPr>
            <p:ph type="sldNum" sz="quarter" idx="10"/>
          </p:nvPr>
        </p:nvSpPr>
        <p:spPr/>
        <p:txBody>
          <a:bodyPr/>
          <a:lstStyle/>
          <a:p>
            <a:fld id="{9820BE11-CD1F-498F-B832-01E12C7C12DD}" type="slidenum">
              <a:rPr lang="en-US"/>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a:t>To launch</a:t>
            </a:r>
            <a:r>
              <a:rPr lang="en-US" baseline="0" dirty="0"/>
              <a:t> desktop-based tools, we first get the prompt that we’re downloading the application in </a:t>
            </a:r>
            <a:r>
              <a:rPr lang="en-US" baseline="0" dirty="0" err="1"/>
              <a:t>jnlp</a:t>
            </a:r>
            <a:r>
              <a:rPr lang="en-US" baseline="0" dirty="0"/>
              <a:t> </a:t>
            </a:r>
            <a:r>
              <a:rPr lang="en-US" baseline="0" dirty="0" smtClean="0"/>
              <a:t>format</a:t>
            </a:r>
          </a:p>
          <a:p>
            <a:pPr marL="228600" indent="-228600">
              <a:buAutoNum type="arabicPeriod"/>
            </a:pPr>
            <a:r>
              <a:rPr lang="en-US" baseline="0" dirty="0" smtClean="0"/>
              <a:t>This launches Genomica.  We can then retrieve the data from the cloud</a:t>
            </a:r>
          </a:p>
          <a:p>
            <a:pPr marL="228600" indent="-228600">
              <a:buAutoNum type="arabicPeriod"/>
            </a:pPr>
            <a:r>
              <a:rPr lang="en-US" dirty="0" smtClean="0"/>
              <a:t>The </a:t>
            </a:r>
            <a:r>
              <a:rPr lang="en-US" dirty="0" err="1" smtClean="0"/>
              <a:t>TFs</a:t>
            </a:r>
            <a:r>
              <a:rPr lang="en-US" dirty="0" smtClean="0"/>
              <a:t> are indicated by the little blue bars at the right</a:t>
            </a:r>
          </a:p>
          <a:p>
            <a:pPr marL="228600" indent="-228600">
              <a:buAutoNum type="arabicPeriod"/>
            </a:pPr>
            <a:r>
              <a:rPr lang="en-US" dirty="0" smtClean="0"/>
              <a:t>Now we filter th</a:t>
            </a:r>
            <a:r>
              <a:rPr lang="en-US" baseline="0" dirty="0" smtClean="0"/>
              <a:t>e gene expression data to include just these features and save it back to </a:t>
            </a:r>
            <a:r>
              <a:rPr lang="en-US" baseline="0" dirty="0" err="1" smtClean="0"/>
              <a:t>GenomeSpace</a:t>
            </a:r>
            <a:endParaRPr lang="en-US" dirty="0"/>
          </a:p>
        </p:txBody>
      </p:sp>
      <p:sp>
        <p:nvSpPr>
          <p:cNvPr id="4" name="Slide Number Placeholder 3"/>
          <p:cNvSpPr>
            <a:spLocks noGrp="1"/>
          </p:cNvSpPr>
          <p:nvPr>
            <p:ph type="sldNum" sz="quarter" idx="10"/>
          </p:nvPr>
        </p:nvSpPr>
        <p:spPr/>
        <p:txBody>
          <a:bodyPr/>
          <a:lstStyle/>
          <a:p>
            <a:fld id="{9820BE11-CD1F-498F-B832-01E12C7C12DD}" type="slidenum">
              <a:rPr lang="en-US"/>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a:t>
            </a:r>
            <a:r>
              <a:rPr lang="en-US" baseline="0" dirty="0" smtClean="0"/>
              <a:t> within GS we send the data on to </a:t>
            </a:r>
            <a:r>
              <a:rPr lang="en-US" baseline="0" dirty="0" err="1" smtClean="0"/>
              <a:t>GenePattern</a:t>
            </a:r>
            <a:r>
              <a:rPr lang="en-US" baseline="0" dirty="0" smtClean="0"/>
              <a:t>.  We could also pull it directly from </a:t>
            </a:r>
            <a:r>
              <a:rPr lang="en-US" baseline="0" dirty="0" err="1" smtClean="0"/>
              <a:t>GenePattern</a:t>
            </a:r>
            <a:r>
              <a:rPr lang="en-US" baseline="0" dirty="0" smtClean="0"/>
              <a:t> or launch GP directly from Genomica as well</a:t>
            </a:r>
          </a:p>
          <a:p>
            <a:endParaRPr lang="en-US" baseline="0" dirty="0" smtClean="0"/>
          </a:p>
          <a:p>
            <a:r>
              <a:rPr lang="en-US" baseline="0" dirty="0" smtClean="0"/>
              <a:t>GP indicates it has the file (the URL actually) and asks what you want to do.  We want to do differential expression now</a:t>
            </a:r>
            <a:endParaRPr lang="en-US" dirty="0"/>
          </a:p>
        </p:txBody>
      </p:sp>
      <p:sp>
        <p:nvSpPr>
          <p:cNvPr id="4" name="Slide Number Placeholder 3"/>
          <p:cNvSpPr>
            <a:spLocks noGrp="1"/>
          </p:cNvSpPr>
          <p:nvPr>
            <p:ph type="sldNum" sz="quarter" idx="10"/>
          </p:nvPr>
        </p:nvSpPr>
        <p:spPr/>
        <p:txBody>
          <a:bodyPr/>
          <a:lstStyle/>
          <a:p>
            <a:fld id="{9820BE11-CD1F-498F-B832-01E12C7C12DD}"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Rectangle 2"/>
          <p:cNvSpPr>
            <a:spLocks noGrp="1" noRot="1" noChangeAspect="1" noChangeArrowheads="1"/>
          </p:cNvSpPr>
          <p:nvPr>
            <p:ph type="sldImg"/>
          </p:nvPr>
        </p:nvSpPr>
        <p:spPr>
          <a:xfrm>
            <a:off x="2473325" y="738188"/>
            <a:ext cx="2289175" cy="1717675"/>
          </a:xfrm>
          <a:solidFill>
            <a:srgbClr val="FFFFFF"/>
          </a:solidFill>
          <a:ln/>
        </p:spPr>
      </p:sp>
      <p:sp>
        <p:nvSpPr>
          <p:cNvPr id="187395" name="Rectangle 3"/>
          <p:cNvSpPr>
            <a:spLocks noGrp="1" noChangeArrowheads="1"/>
          </p:cNvSpPr>
          <p:nvPr>
            <p:ph type="body" idx="1"/>
          </p:nvPr>
        </p:nvSpPr>
        <p:spPr>
          <a:xfrm>
            <a:off x="952030" y="2560109"/>
            <a:ext cx="5436306" cy="5875775"/>
          </a:xfrm>
          <a:solidFill>
            <a:srgbClr val="FFFFFF"/>
          </a:solidFill>
          <a:ln>
            <a:solidFill>
              <a:srgbClr val="000000"/>
            </a:solidFill>
          </a:ln>
        </p:spPr>
        <p:txBody>
          <a:bodyPr/>
          <a:lstStyle/>
          <a:p>
            <a:pPr eaLnBrk="1" hangingPunct="1"/>
            <a:r>
              <a:rPr lang="en-US" sz="1400" b="1" dirty="0" smtClean="0">
                <a:latin typeface="Arial" pitchFamily="-107" charset="0"/>
                <a:ea typeface="ＭＳ Ｐゴシック" pitchFamily="-107" charset="-128"/>
                <a:cs typeface="ＭＳ Ｐゴシック" pitchFamily="-107" charset="-128"/>
              </a:rPr>
              <a:t>Success</a:t>
            </a:r>
            <a:r>
              <a:rPr lang="en-US" sz="1400" b="1" baseline="0" dirty="0" smtClean="0">
                <a:latin typeface="Arial" pitchFamily="-107" charset="0"/>
                <a:ea typeface="ＭＳ Ｐゴシック" pitchFamily="-107" charset="-128"/>
                <a:cs typeface="ＭＳ Ｐゴシック" pitchFamily="-107" charset="-128"/>
              </a:rPr>
              <a:t> stories from integrative genomics studies</a:t>
            </a:r>
            <a:endParaRPr lang="en-US" sz="1400" b="1" dirty="0" smtClean="0">
              <a:latin typeface="Arial" pitchFamily="-107" charset="0"/>
              <a:ea typeface="ＭＳ Ｐゴシック" pitchFamily="-107" charset="-128"/>
              <a:cs typeface="ＭＳ Ｐゴシック" pitchFamily="-107" charset="-128"/>
            </a:endParaRPr>
          </a:p>
          <a:p>
            <a:pPr eaLnBrk="1" hangingPunct="1"/>
            <a:r>
              <a:rPr lang="en-US" sz="1400" b="1" dirty="0" smtClean="0">
                <a:latin typeface="Arial" pitchFamily="-107" charset="0"/>
                <a:ea typeface="ＭＳ Ｐゴシック" pitchFamily="-107" charset="-128"/>
                <a:cs typeface="ＭＳ Ｐゴシック" pitchFamily="-107" charset="-128"/>
              </a:rPr>
              <a:t>**********************</a:t>
            </a:r>
          </a:p>
          <a:p>
            <a:pPr algn="just" eaLnBrk="1" hangingPunct="1">
              <a:spcAft>
                <a:spcPts val="614"/>
              </a:spcAft>
            </a:pPr>
            <a:r>
              <a:rPr lang="en-US" sz="1400" dirty="0" smtClean="0">
                <a:latin typeface="Arial" pitchFamily="-107" charset="0"/>
                <a:ea typeface="ＭＳ Ｐゴシック" pitchFamily="-107" charset="-128"/>
                <a:cs typeface="ＭＳ Ｐゴシック" pitchFamily="-107" charset="-128"/>
              </a:rPr>
              <a:t>What’s preventing these</a:t>
            </a:r>
            <a:r>
              <a:rPr lang="en-US" sz="1400" baseline="0" dirty="0" smtClean="0">
                <a:latin typeface="Arial" pitchFamily="-107" charset="0"/>
                <a:ea typeface="ＭＳ Ｐゴシック" pitchFamily="-107" charset="-128"/>
                <a:cs typeface="ＭＳ Ｐゴシック" pitchFamily="-107" charset="-128"/>
              </a:rPr>
              <a:t> analyses from becoming more widespread?</a:t>
            </a:r>
            <a:endParaRPr lang="en-US" sz="1400" dirty="0" smtClean="0">
              <a:latin typeface="Arial" pitchFamily="-107" charset="0"/>
              <a:ea typeface="ＭＳ Ｐゴシック" pitchFamily="-107" charset="-128"/>
              <a:cs typeface="ＭＳ Ｐゴシック" pitchFamily="-107" charset="-128"/>
            </a:endParaRPr>
          </a:p>
          <a:p>
            <a:pPr algn="just" eaLnBrk="1" hangingPunct="1">
              <a:spcAft>
                <a:spcPts val="614"/>
              </a:spcAft>
            </a:pPr>
            <a:r>
              <a:rPr lang="en-US" sz="1400" dirty="0" smtClean="0">
                <a:latin typeface="Arial" pitchFamily="-107" charset="0"/>
                <a:ea typeface="ＭＳ Ｐゴシック" pitchFamily="-107" charset="-128"/>
                <a:cs typeface="ＭＳ Ｐゴシック" pitchFamily="-107" charset="-128"/>
              </a:rPr>
              <a:t>However, integrative analysis of multiple data types remains an enormous challenge </a:t>
            </a:r>
          </a:p>
          <a:p>
            <a:pPr algn="just" eaLnBrk="1" hangingPunct="1">
              <a:spcAft>
                <a:spcPts val="614"/>
              </a:spcAft>
            </a:pPr>
            <a:r>
              <a:rPr lang="en-US" sz="1400" b="1" dirty="0" smtClean="0">
                <a:latin typeface="Arial" pitchFamily="-107" charset="0"/>
                <a:ea typeface="ＭＳ Ｐゴシック" pitchFamily="-107" charset="-128"/>
                <a:cs typeface="ＭＳ Ｐゴシック" pitchFamily="-107" charset="-128"/>
              </a:rPr>
              <a:t>The key reason is the growing gap between the need to use a variety of different analysis and visualization tools, and the difficulty of getting tools from different sources to work together. </a:t>
            </a:r>
          </a:p>
          <a:p>
            <a:pPr eaLnBrk="1" hangingPunct="1"/>
            <a:endParaRPr lang="en-US" sz="1400" b="1" dirty="0" smtClean="0">
              <a:latin typeface="Arial" pitchFamily="-107" charset="0"/>
              <a:ea typeface="ＭＳ Ｐゴシック" pitchFamily="-107" charset="-128"/>
              <a:cs typeface="ＭＳ Ｐゴシック" pitchFamily="-10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a:t>
            </a:r>
            <a:r>
              <a:rPr lang="en-US" baseline="0" dirty="0"/>
              <a:t> The file sent to </a:t>
            </a:r>
            <a:r>
              <a:rPr lang="en-US" baseline="0" dirty="0" err="1"/>
              <a:t>GenePattern</a:t>
            </a:r>
            <a:r>
              <a:rPr lang="en-US" baseline="0" dirty="0"/>
              <a:t> is still a Genomica-formatted file. We specify in the URL what format we want to convert the file to</a:t>
            </a:r>
            <a:endParaRPr lang="en-US" dirty="0"/>
          </a:p>
        </p:txBody>
      </p:sp>
      <p:sp>
        <p:nvSpPr>
          <p:cNvPr id="4" name="Slide Number Placeholder 3"/>
          <p:cNvSpPr>
            <a:spLocks noGrp="1"/>
          </p:cNvSpPr>
          <p:nvPr>
            <p:ph type="sldNum" sz="quarter" idx="10"/>
          </p:nvPr>
        </p:nvSpPr>
        <p:spPr/>
        <p:txBody>
          <a:bodyPr/>
          <a:lstStyle/>
          <a:p>
            <a:fld id="{9820BE11-CD1F-498F-B832-01E12C7C12DD}" type="slidenum">
              <a:rPr lang="en-US"/>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As the analysis completes, we </a:t>
            </a:r>
            <a:r>
              <a:rPr lang="en-US" dirty="0"/>
              <a:t>send this file directly from the </a:t>
            </a:r>
            <a:r>
              <a:rPr lang="en-US" dirty="0" err="1"/>
              <a:t>GenePattern</a:t>
            </a:r>
            <a:r>
              <a:rPr lang="en-US" dirty="0"/>
              <a:t> interface to Genomica,</a:t>
            </a:r>
            <a:r>
              <a:rPr lang="en-US" baseline="0" dirty="0"/>
              <a:t> now converting it back to a Genomica formatted file</a:t>
            </a:r>
            <a:endParaRPr lang="en-US" dirty="0"/>
          </a:p>
        </p:txBody>
      </p:sp>
      <p:sp>
        <p:nvSpPr>
          <p:cNvPr id="4" name="Slide Number Placeholder 3"/>
          <p:cNvSpPr>
            <a:spLocks noGrp="1"/>
          </p:cNvSpPr>
          <p:nvPr>
            <p:ph type="sldNum" sz="quarter" idx="10"/>
          </p:nvPr>
        </p:nvSpPr>
        <p:spPr/>
        <p:txBody>
          <a:bodyPr/>
          <a:lstStyle/>
          <a:p>
            <a:fld id="{9820BE11-CD1F-498F-B832-01E12C7C12DD}" type="slidenum">
              <a:rPr lang="en-US"/>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now see Genomica</a:t>
            </a:r>
            <a:r>
              <a:rPr lang="en-US" baseline="0" dirty="0"/>
              <a:t> open with the data file, and we perform a module map analysis on this data to determine regulators of module networks, and since we’ll need some other data for the next step, we save the results to </a:t>
            </a:r>
            <a:r>
              <a:rPr lang="en-US" baseline="0" dirty="0" err="1"/>
              <a:t>GenomeSpace</a:t>
            </a:r>
            <a:endParaRPr lang="en-US" dirty="0"/>
          </a:p>
        </p:txBody>
      </p:sp>
      <p:sp>
        <p:nvSpPr>
          <p:cNvPr id="4" name="Slide Number Placeholder 3"/>
          <p:cNvSpPr>
            <a:spLocks noGrp="1"/>
          </p:cNvSpPr>
          <p:nvPr>
            <p:ph type="sldNum" sz="quarter" idx="10"/>
          </p:nvPr>
        </p:nvSpPr>
        <p:spPr/>
        <p:txBody>
          <a:bodyPr/>
          <a:lstStyle/>
          <a:p>
            <a:fld id="{9820BE11-CD1F-498F-B832-01E12C7C12DD}" type="slidenum">
              <a:rPr lang="en-US"/>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From the GenomeSpace Ui, we’re going to send these</a:t>
            </a:r>
            <a:r>
              <a:rPr lang="en-US" baseline="0"/>
              <a:t> files now to IGV</a:t>
            </a:r>
            <a:endParaRPr lang="en-US"/>
          </a:p>
        </p:txBody>
      </p:sp>
      <p:sp>
        <p:nvSpPr>
          <p:cNvPr id="4" name="Slide Number Placeholder 3"/>
          <p:cNvSpPr>
            <a:spLocks noGrp="1"/>
          </p:cNvSpPr>
          <p:nvPr>
            <p:ph type="sldNum" sz="quarter" idx="10"/>
          </p:nvPr>
        </p:nvSpPr>
        <p:spPr/>
        <p:txBody>
          <a:bodyPr/>
          <a:lstStyle/>
          <a:p>
            <a:fld id="{9820BE11-CD1F-498F-B832-01E12C7C12DD}" type="slidenum">
              <a:rPr lang="en-US"/>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We now see IGV open with our tracks.</a:t>
            </a:r>
          </a:p>
          <a:p>
            <a:r>
              <a:rPr lang="en-US"/>
              <a:t>What’s under</a:t>
            </a:r>
            <a:r>
              <a:rPr lang="en-US" baseline="0"/>
              <a:t> the covers…</a:t>
            </a:r>
            <a:endParaRPr lang="en-US"/>
          </a:p>
        </p:txBody>
      </p:sp>
      <p:sp>
        <p:nvSpPr>
          <p:cNvPr id="4" name="Slide Number Placeholder 3"/>
          <p:cNvSpPr>
            <a:spLocks noGrp="1"/>
          </p:cNvSpPr>
          <p:nvPr>
            <p:ph type="sldNum" sz="quarter" idx="10"/>
          </p:nvPr>
        </p:nvSpPr>
        <p:spPr/>
        <p:txBody>
          <a:bodyPr/>
          <a:lstStyle/>
          <a:p>
            <a:fld id="{9820BE11-CD1F-498F-B832-01E12C7C12DD}" type="slidenum">
              <a:rPr lang="en-US"/>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971926" y="8904288"/>
            <a:ext cx="3038475" cy="468312"/>
          </a:xfrm>
          <a:prstGeom prst="rect">
            <a:avLst/>
          </a:prstGeom>
          <a:noFill/>
          <a:ln w="9525">
            <a:noFill/>
            <a:miter lim="800000"/>
            <a:headEnd/>
            <a:tailEnd/>
          </a:ln>
        </p:spPr>
        <p:txBody>
          <a:bodyPr lIns="93611" tIns="46805" rIns="93611" bIns="46805" anchor="b">
            <a:prstTxWarp prst="textNoShape">
              <a:avLst/>
            </a:prstTxWarp>
          </a:bodyPr>
          <a:lstStyle/>
          <a:p>
            <a:pPr algn="r"/>
            <a:fld id="{265316C5-3CDD-AB4B-8B58-AFA937CBAF11}" type="slidenum">
              <a:rPr lang="en-US" sz="1200"/>
              <a:pPr algn="r"/>
              <a:t>28</a:t>
            </a:fld>
            <a:endParaRPr lang="en-US" sz="1200" dirty="0"/>
          </a:p>
        </p:txBody>
      </p:sp>
      <p:sp>
        <p:nvSpPr>
          <p:cNvPr id="33795" name="Rectangle 2"/>
          <p:cNvSpPr>
            <a:spLocks noGrp="1" noRot="1" noChangeAspect="1" noChangeArrowheads="1" noTextEdit="1"/>
          </p:cNvSpPr>
          <p:nvPr>
            <p:ph type="sldImg"/>
          </p:nvPr>
        </p:nvSpPr>
        <p:spPr>
          <a:xfrm>
            <a:off x="2273300" y="703263"/>
            <a:ext cx="2463800" cy="1847850"/>
          </a:xfrm>
          <a:solidFill>
            <a:srgbClr val="FFFFFF"/>
          </a:solidFill>
          <a:ln/>
        </p:spPr>
      </p:sp>
      <p:sp>
        <p:nvSpPr>
          <p:cNvPr id="33796" name="Rectangle 3"/>
          <p:cNvSpPr>
            <a:spLocks noGrp="1" noChangeArrowheads="1"/>
          </p:cNvSpPr>
          <p:nvPr>
            <p:ph type="body" idx="1"/>
          </p:nvPr>
        </p:nvSpPr>
        <p:spPr>
          <a:xfrm>
            <a:off x="857250" y="2681289"/>
            <a:ext cx="5283200" cy="6691312"/>
          </a:xfrm>
          <a:solidFill>
            <a:srgbClr val="FFFFFF"/>
          </a:solidFill>
          <a:ln>
            <a:solidFill>
              <a:srgbClr val="000000"/>
            </a:solidFill>
          </a:ln>
        </p:spPr>
        <p:txBody>
          <a:bodyPr/>
          <a:lstStyle/>
          <a:p>
            <a:pPr eaLnBrk="1" hangingPunct="1"/>
            <a:r>
              <a:rPr lang="en-US" sz="1600" dirty="0" smtClean="0">
                <a:latin typeface="Arial" pitchFamily="34" charset="0"/>
              </a:rPr>
              <a:t>API component</a:t>
            </a:r>
          </a:p>
          <a:p>
            <a:pPr lvl="1" eaLnBrk="1" hangingPunct="1">
              <a:buFontTx/>
              <a:buChar char="-"/>
            </a:pPr>
            <a:r>
              <a:rPr lang="en-US" sz="1600" dirty="0" smtClean="0">
                <a:latin typeface="Arial" pitchFamily="34" charset="0"/>
              </a:rPr>
              <a:t>Client developers’ kit</a:t>
            </a:r>
          </a:p>
          <a:p>
            <a:pPr lvl="1" eaLnBrk="1" hangingPunct="1">
              <a:buFontTx/>
              <a:buChar char="-"/>
            </a:pPr>
            <a:r>
              <a:rPr lang="en-US" sz="1600" dirty="0" smtClean="0">
                <a:latin typeface="Arial" pitchFamily="34" charset="0"/>
              </a:rPr>
              <a:t>Restful interface</a:t>
            </a:r>
          </a:p>
          <a:p>
            <a:pPr marL="233351" indent="-233351" defTabSz="936163">
              <a:defRPr/>
            </a:pPr>
            <a:r>
              <a:rPr lang="en-US" sz="1600" dirty="0" smtClean="0"/>
              <a:t>Provide connections to other </a:t>
            </a:r>
            <a:r>
              <a:rPr lang="en-US" sz="1600" dirty="0" err="1" smtClean="0"/>
              <a:t>GenomeSpace</a:t>
            </a:r>
            <a:r>
              <a:rPr lang="en-US" sz="1600" dirty="0" smtClean="0"/>
              <a:t>-enabled tools as well as ATM and DM</a:t>
            </a:r>
          </a:p>
          <a:p>
            <a:pPr marL="233351" indent="-233351" defTabSz="936163">
              <a:defRPr/>
            </a:pPr>
            <a:endParaRPr lang="en-US" sz="1600" dirty="0" smtClean="0"/>
          </a:p>
          <a:p>
            <a:pPr marL="233351" indent="-233351" defTabSz="936163">
              <a:defRPr/>
            </a:pPr>
            <a:r>
              <a:rPr lang="en-US" sz="1600" dirty="0" smtClean="0"/>
              <a:t>Note that while we are set up to be clustered, S3 is doing all the heavy lifting</a:t>
            </a:r>
            <a:r>
              <a:rPr lang="en-US" sz="1600" baseline="0" dirty="0" smtClean="0"/>
              <a:t> so our cluster is actually only a single AMI</a:t>
            </a:r>
            <a:endParaRPr lang="en-US" sz="1600" dirty="0" smtClean="0"/>
          </a:p>
          <a:p>
            <a:pPr marL="233351" indent="-233351" defTabSz="936163">
              <a:defRPr/>
            </a:pPr>
            <a:endParaRPr lang="en-US" sz="1600" dirty="0" smtClean="0"/>
          </a:p>
          <a:p>
            <a:pPr marL="233351" indent="-233351"/>
            <a:endParaRPr lang="en-US" sz="1600" dirty="0" smtClean="0">
              <a:latin typeface="Arial" charset="0"/>
              <a:ea typeface="ＭＳ Ｐゴシック" pitchFamily="1" charset="-128"/>
              <a:cs typeface="ＭＳ Ｐゴシック" pitchFamily="1"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dirty="0" smtClean="0">
                <a:latin typeface="Arial" pitchFamily="34" charset="0"/>
                <a:cs typeface="Arial" pitchFamily="34" charset="0"/>
              </a:rPr>
              <a:t>Gain access to the tools, user and  developer communities of the other tools</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 beta release is available for use!</a:t>
            </a:r>
          </a:p>
          <a:p>
            <a:r>
              <a:rPr lang="en-US" dirty="0" smtClean="0">
                <a:latin typeface="Arial" pitchFamily="34" charset="0"/>
                <a:cs typeface="Arial" pitchFamily="34" charset="0"/>
              </a:rPr>
              <a:t>A few brave men and women (explorers)</a:t>
            </a:r>
          </a:p>
          <a:p>
            <a:endParaRPr lang="en-US" dirty="0" smtClean="0">
              <a:latin typeface="Arial" pitchFamily="34" charset="0"/>
              <a:cs typeface="Arial" pitchFamily="34" charset="0"/>
            </a:endParaRPr>
          </a:p>
        </p:txBody>
      </p:sp>
      <p:sp>
        <p:nvSpPr>
          <p:cNvPr id="65540" name="Slide Number Placeholder 3"/>
          <p:cNvSpPr>
            <a:spLocks noGrp="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878" indent="-285723" eaLnBrk="0" hangingPunct="0">
              <a:defRPr sz="2400">
                <a:solidFill>
                  <a:schemeClr val="tx1"/>
                </a:solidFill>
                <a:latin typeface="Arial" pitchFamily="34" charset="0"/>
                <a:cs typeface="Arial" pitchFamily="34" charset="0"/>
              </a:defRPr>
            </a:lvl2pPr>
            <a:lvl3pPr marL="1142889" indent="-228578" eaLnBrk="0" hangingPunct="0">
              <a:defRPr sz="2400">
                <a:solidFill>
                  <a:schemeClr val="tx1"/>
                </a:solidFill>
                <a:latin typeface="Arial" pitchFamily="34" charset="0"/>
                <a:cs typeface="Arial" pitchFamily="34" charset="0"/>
              </a:defRPr>
            </a:lvl3pPr>
            <a:lvl4pPr marL="1600044" indent="-228578" eaLnBrk="0" hangingPunct="0">
              <a:defRPr sz="2400">
                <a:solidFill>
                  <a:schemeClr val="tx1"/>
                </a:solidFill>
                <a:latin typeface="Arial" pitchFamily="34" charset="0"/>
                <a:cs typeface="Arial" pitchFamily="34" charset="0"/>
              </a:defRPr>
            </a:lvl4pPr>
            <a:lvl5pPr marL="2057199" indent="-228578" eaLnBrk="0" hangingPunct="0">
              <a:defRPr sz="2400">
                <a:solidFill>
                  <a:schemeClr val="tx1"/>
                </a:solidFill>
                <a:latin typeface="Arial" pitchFamily="34" charset="0"/>
                <a:cs typeface="Arial" pitchFamily="34" charset="0"/>
              </a:defRPr>
            </a:lvl5pPr>
            <a:lvl6pPr marL="2514355" indent="-228578" eaLnBrk="0" fontAlgn="base" hangingPunct="0">
              <a:spcBef>
                <a:spcPct val="0"/>
              </a:spcBef>
              <a:spcAft>
                <a:spcPct val="0"/>
              </a:spcAft>
              <a:defRPr sz="2400">
                <a:solidFill>
                  <a:schemeClr val="tx1"/>
                </a:solidFill>
                <a:latin typeface="Arial" pitchFamily="34" charset="0"/>
                <a:cs typeface="Arial" pitchFamily="34" charset="0"/>
              </a:defRPr>
            </a:lvl6pPr>
            <a:lvl7pPr marL="2971511" indent="-228578" eaLnBrk="0" fontAlgn="base" hangingPunct="0">
              <a:spcBef>
                <a:spcPct val="0"/>
              </a:spcBef>
              <a:spcAft>
                <a:spcPct val="0"/>
              </a:spcAft>
              <a:defRPr sz="2400">
                <a:solidFill>
                  <a:schemeClr val="tx1"/>
                </a:solidFill>
                <a:latin typeface="Arial" pitchFamily="34" charset="0"/>
                <a:cs typeface="Arial" pitchFamily="34" charset="0"/>
              </a:defRPr>
            </a:lvl7pPr>
            <a:lvl8pPr marL="3428666" indent="-228578" eaLnBrk="0" fontAlgn="base" hangingPunct="0">
              <a:spcBef>
                <a:spcPct val="0"/>
              </a:spcBef>
              <a:spcAft>
                <a:spcPct val="0"/>
              </a:spcAft>
              <a:defRPr sz="2400">
                <a:solidFill>
                  <a:schemeClr val="tx1"/>
                </a:solidFill>
                <a:latin typeface="Arial" pitchFamily="34" charset="0"/>
                <a:cs typeface="Arial" pitchFamily="34" charset="0"/>
              </a:defRPr>
            </a:lvl8pPr>
            <a:lvl9pPr marL="3885821" indent="-228578"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D697007E-646B-4C87-9171-D460A0C21325}" type="slidenum">
              <a:rPr lang="en-US" sz="1200"/>
              <a:pPr eaLnBrk="1" hangingPunct="1"/>
              <a:t>30</a:t>
            </a:fld>
            <a:endParaRPr lang="en-US" sz="12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878" indent="-285723" eaLnBrk="0" hangingPunct="0">
              <a:defRPr sz="2400">
                <a:solidFill>
                  <a:schemeClr val="tx1"/>
                </a:solidFill>
                <a:latin typeface="Arial" pitchFamily="34" charset="0"/>
                <a:cs typeface="Arial" pitchFamily="34" charset="0"/>
              </a:defRPr>
            </a:lvl2pPr>
            <a:lvl3pPr marL="1142889" indent="-228578" eaLnBrk="0" hangingPunct="0">
              <a:defRPr sz="2400">
                <a:solidFill>
                  <a:schemeClr val="tx1"/>
                </a:solidFill>
                <a:latin typeface="Arial" pitchFamily="34" charset="0"/>
                <a:cs typeface="Arial" pitchFamily="34" charset="0"/>
              </a:defRPr>
            </a:lvl3pPr>
            <a:lvl4pPr marL="1600044" indent="-228578" eaLnBrk="0" hangingPunct="0">
              <a:defRPr sz="2400">
                <a:solidFill>
                  <a:schemeClr val="tx1"/>
                </a:solidFill>
                <a:latin typeface="Arial" pitchFamily="34" charset="0"/>
                <a:cs typeface="Arial" pitchFamily="34" charset="0"/>
              </a:defRPr>
            </a:lvl4pPr>
            <a:lvl5pPr marL="2057199" indent="-228578" eaLnBrk="0" hangingPunct="0">
              <a:defRPr sz="2400">
                <a:solidFill>
                  <a:schemeClr val="tx1"/>
                </a:solidFill>
                <a:latin typeface="Arial" pitchFamily="34" charset="0"/>
                <a:cs typeface="Arial" pitchFamily="34" charset="0"/>
              </a:defRPr>
            </a:lvl5pPr>
            <a:lvl6pPr marL="2514355" indent="-228578" eaLnBrk="0" fontAlgn="base" hangingPunct="0">
              <a:spcBef>
                <a:spcPct val="0"/>
              </a:spcBef>
              <a:spcAft>
                <a:spcPct val="0"/>
              </a:spcAft>
              <a:defRPr sz="2400">
                <a:solidFill>
                  <a:schemeClr val="tx1"/>
                </a:solidFill>
                <a:latin typeface="Arial" pitchFamily="34" charset="0"/>
                <a:cs typeface="Arial" pitchFamily="34" charset="0"/>
              </a:defRPr>
            </a:lvl6pPr>
            <a:lvl7pPr marL="2971511" indent="-228578" eaLnBrk="0" fontAlgn="base" hangingPunct="0">
              <a:spcBef>
                <a:spcPct val="0"/>
              </a:spcBef>
              <a:spcAft>
                <a:spcPct val="0"/>
              </a:spcAft>
              <a:defRPr sz="2400">
                <a:solidFill>
                  <a:schemeClr val="tx1"/>
                </a:solidFill>
                <a:latin typeface="Arial" pitchFamily="34" charset="0"/>
                <a:cs typeface="Arial" pitchFamily="34" charset="0"/>
              </a:defRPr>
            </a:lvl7pPr>
            <a:lvl8pPr marL="3428666" indent="-228578" eaLnBrk="0" fontAlgn="base" hangingPunct="0">
              <a:spcBef>
                <a:spcPct val="0"/>
              </a:spcBef>
              <a:spcAft>
                <a:spcPct val="0"/>
              </a:spcAft>
              <a:defRPr sz="2400">
                <a:solidFill>
                  <a:schemeClr val="tx1"/>
                </a:solidFill>
                <a:latin typeface="Arial" pitchFamily="34" charset="0"/>
                <a:cs typeface="Arial" pitchFamily="34" charset="0"/>
              </a:defRPr>
            </a:lvl8pPr>
            <a:lvl9pPr marL="3885821" indent="-228578"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F4389B75-73EF-4D79-8543-8D232CE3BFF8}" type="slidenum">
              <a:rPr lang="en-US" sz="1200"/>
              <a:pPr eaLnBrk="1" hangingPunct="1"/>
              <a:t>31</a:t>
            </a:fld>
            <a:endParaRPr lang="en-US" sz="1200" dirty="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eaLnBrk="1" hangingPunct="1">
              <a:spcAft>
                <a:spcPts val="614"/>
              </a:spcAft>
            </a:pPr>
            <a:r>
              <a:rPr lang="en-US" sz="1800" b="1" dirty="0" smtClean="0">
                <a:latin typeface="Arial" pitchFamily="-107" charset="0"/>
                <a:ea typeface="ＭＳ Ｐゴシック" pitchFamily="-107" charset="-128"/>
                <a:cs typeface="ＭＳ Ｐゴシック" pitchFamily="-107" charset="-128"/>
              </a:rPr>
              <a:t>The key challenge is the growing gap between the need to use a variety of different analysis and visualization tools, and the difficulty of getting tools from different sources to work together. </a:t>
            </a:r>
            <a:endParaRPr lang="en-US" sz="1800" dirty="0" smtClean="0"/>
          </a:p>
          <a:p>
            <a:r>
              <a:rPr lang="en-US" sz="1800" dirty="0" smtClean="0"/>
              <a:t>7-10K bioinformatics tools</a:t>
            </a:r>
          </a:p>
          <a:p>
            <a:pPr lvl="1"/>
            <a:r>
              <a:rPr lang="en-US" sz="1600" dirty="0" smtClean="0"/>
              <a:t>Broad alone lists ~60 tools on its external website.</a:t>
            </a:r>
          </a:p>
          <a:p>
            <a:pPr lvl="1"/>
            <a:r>
              <a:rPr lang="en-US" sz="1600" dirty="0" smtClean="0"/>
              <a:t>Doesn’t include internal use tools, </a:t>
            </a:r>
            <a:r>
              <a:rPr lang="en-US" sz="1600" dirty="0" err="1" smtClean="0"/>
              <a:t>lims</a:t>
            </a:r>
            <a:r>
              <a:rPr lang="en-US" sz="1600" dirty="0" smtClean="0"/>
              <a:t>, data processing/</a:t>
            </a:r>
            <a:r>
              <a:rPr lang="en-US" sz="1600" dirty="0" err="1" smtClean="0"/>
              <a:t>mgmt</a:t>
            </a:r>
            <a:r>
              <a:rPr lang="en-US" sz="1600" dirty="0" smtClean="0"/>
              <a:t> pipelines,</a:t>
            </a:r>
          </a:p>
          <a:p>
            <a:r>
              <a:rPr lang="en-US" sz="1800" dirty="0" smtClean="0"/>
              <a:t>5K public data bases</a:t>
            </a:r>
          </a:p>
          <a:p>
            <a:endParaRPr lang="en-US" sz="1100" dirty="0"/>
          </a:p>
        </p:txBody>
      </p:sp>
      <p:sp>
        <p:nvSpPr>
          <p:cNvPr id="4" name="Slide Number Placeholder 3"/>
          <p:cNvSpPr>
            <a:spLocks noGrp="1"/>
          </p:cNvSpPr>
          <p:nvPr>
            <p:ph type="sldNum" sz="quarter" idx="10"/>
          </p:nvPr>
        </p:nvSpPr>
        <p:spPr/>
        <p:txBody>
          <a:bodyPr/>
          <a:lstStyle/>
          <a:p>
            <a:pPr>
              <a:defRPr/>
            </a:pPr>
            <a:fld id="{2F85AF7B-E591-FB4B-8BE6-F75B049F780B}"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12DFC0C0-D2EF-4018-A26B-E79166F46AB2}" type="slidenum">
              <a:rPr lang="en-US" smtClean="0">
                <a:latin typeface="Arial" pitchFamily="34" charset="0"/>
              </a:rPr>
              <a:pPr/>
              <a:t>4</a:t>
            </a:fld>
            <a:endParaRPr lang="en-US" smtClean="0">
              <a:latin typeface="Arial" pitchFamily="34" charset="0"/>
            </a:endParaRPr>
          </a:p>
        </p:txBody>
      </p:sp>
      <p:sp>
        <p:nvSpPr>
          <p:cNvPr id="27651" name="Rectangle 1026"/>
          <p:cNvSpPr>
            <a:spLocks noGrp="1" noRot="1" noChangeAspect="1" noChangeArrowheads="1" noTextEdit="1"/>
          </p:cNvSpPr>
          <p:nvPr>
            <p:ph type="sldImg"/>
          </p:nvPr>
        </p:nvSpPr>
        <p:spPr>
          <a:ln/>
        </p:spPr>
      </p:sp>
      <p:sp>
        <p:nvSpPr>
          <p:cNvPr id="27652" name="Rectangle 1027"/>
          <p:cNvSpPr>
            <a:spLocks noGrp="1" noChangeArrowheads="1"/>
          </p:cNvSpPr>
          <p:nvPr>
            <p:ph type="body" idx="1"/>
          </p:nvPr>
        </p:nvSpPr>
        <p:spPr>
          <a:noFill/>
          <a:ln/>
        </p:spPr>
        <p:txBody>
          <a:bodyPr/>
          <a:lstStyle/>
          <a:p>
            <a:pPr marL="234041" indent="-234041" eaLnBrk="1" hangingPunct="1"/>
            <a:r>
              <a:rPr lang="en-US" sz="800" dirty="0" smtClean="0">
                <a:latin typeface="Arial" pitchFamily="34" charset="0"/>
              </a:rPr>
              <a:t>I’m going</a:t>
            </a:r>
            <a:r>
              <a:rPr lang="en-US" sz="800" baseline="0" dirty="0" smtClean="0">
                <a:latin typeface="Arial" pitchFamily="34" charset="0"/>
              </a:rPr>
              <a:t> to think up an experiment, and as I think you’re going to see my thoughts mapped into tool and data space</a:t>
            </a:r>
          </a:p>
          <a:p>
            <a:pPr marL="234041" indent="-234041" eaLnBrk="1" hangingPunct="1"/>
            <a:r>
              <a:rPr lang="en-US" sz="800" dirty="0" smtClean="0">
                <a:latin typeface="Arial" pitchFamily="34" charset="0"/>
              </a:rPr>
              <a:t>A biologist wishes to find the molecular basis for the prognostic differences between breast cancers from 2 different grades. She profiles mRNA levels of a collection of breast cancer samples from the two grades:</a:t>
            </a:r>
          </a:p>
          <a:p>
            <a:pPr marL="234041" indent="-234041" eaLnBrk="1" hangingPunct="1">
              <a:buFontTx/>
              <a:buAutoNum type="arabicPeriod"/>
            </a:pPr>
            <a:r>
              <a:rPr lang="en-US" sz="800" dirty="0" smtClean="0">
                <a:latin typeface="Arial" pitchFamily="34" charset="0"/>
              </a:rPr>
              <a:t>She identifies genes differentially expressed (CMS in GP)</a:t>
            </a:r>
          </a:p>
          <a:p>
            <a:pPr marL="234041" indent="-234041" eaLnBrk="1" hangingPunct="1">
              <a:buFontTx/>
              <a:buAutoNum type="arabicPeriod"/>
            </a:pPr>
            <a:r>
              <a:rPr lang="en-US" sz="800" dirty="0" smtClean="0">
                <a:latin typeface="Arial" pitchFamily="34" charset="0"/>
              </a:rPr>
              <a:t> She probes molecular processes that gave rise to this signature (GSEA in GP)</a:t>
            </a:r>
          </a:p>
          <a:p>
            <a:pPr marL="234041" indent="-234041" eaLnBrk="1" hangingPunct="1">
              <a:buFontTx/>
              <a:buAutoNum type="arabicPeriod"/>
            </a:pPr>
            <a:r>
              <a:rPr lang="en-US" sz="800" dirty="0" smtClean="0">
                <a:latin typeface="Arial" pitchFamily="34" charset="0"/>
              </a:rPr>
              <a:t>Finding the P53 pathway is overrepresented, she further explores by finding other potentially implicated genes (export list to </a:t>
            </a:r>
            <a:r>
              <a:rPr lang="en-US" sz="800" dirty="0" err="1" smtClean="0">
                <a:latin typeface="Arial" pitchFamily="34" charset="0"/>
              </a:rPr>
              <a:t>Cytoscape</a:t>
            </a:r>
            <a:r>
              <a:rPr lang="en-US" sz="800" dirty="0" smtClean="0">
                <a:latin typeface="Arial" pitchFamily="34" charset="0"/>
              </a:rPr>
              <a:t>, map genes onto network, extract all neighboring genes from network)</a:t>
            </a:r>
          </a:p>
          <a:p>
            <a:pPr marL="234041" indent="-234041" eaLnBrk="1" hangingPunct="1">
              <a:buFontTx/>
              <a:buAutoNum type="arabicPeriod"/>
            </a:pPr>
            <a:r>
              <a:rPr lang="en-US" sz="800" dirty="0" smtClean="0">
                <a:latin typeface="Arial" pitchFamily="34" charset="0"/>
              </a:rPr>
              <a:t>View where expanded set of genes lie on genome (export to IGV)</a:t>
            </a:r>
          </a:p>
          <a:p>
            <a:pPr marL="234041" indent="-234041" eaLnBrk="1" hangingPunct="1">
              <a:buFontTx/>
              <a:buAutoNum type="arabicPeriod"/>
            </a:pPr>
            <a:r>
              <a:rPr lang="en-US" sz="800" dirty="0" smtClean="0">
                <a:latin typeface="Arial" pitchFamily="34" charset="0"/>
              </a:rPr>
              <a:t>Determine relationship of these genes to recurrent chromosomal aberrations in the same type of breast cancer as well as a catalog of conserved TF binding sites from an analysis of 21 mammalian genomes. (UCSC browser -&gt; IGV)</a:t>
            </a:r>
          </a:p>
          <a:p>
            <a:pPr marL="234041" indent="-234041" eaLnBrk="1" hangingPunct="1">
              <a:buFontTx/>
              <a:buAutoNum type="arabicPeriod"/>
            </a:pPr>
            <a:r>
              <a:rPr lang="en-US" sz="800" dirty="0" smtClean="0">
                <a:latin typeface="Arial" pitchFamily="34" charset="0"/>
              </a:rPr>
              <a:t>Explores where aberrations and genes in set intersect and notice p53 site occurs frequently in these regions</a:t>
            </a:r>
          </a:p>
          <a:p>
            <a:pPr marL="234041" indent="-234041" eaLnBrk="1" hangingPunct="1">
              <a:buFontTx/>
              <a:buAutoNum type="arabicPeriod"/>
            </a:pPr>
            <a:r>
              <a:rPr lang="en-US" sz="800" dirty="0" smtClean="0">
                <a:latin typeface="Arial" pitchFamily="34" charset="0"/>
              </a:rPr>
              <a:t>Determine if 3 features (genes, aberrations, binding sites) is significant (Genomica)</a:t>
            </a:r>
          </a:p>
          <a:p>
            <a:pPr marL="234041" indent="-234041" eaLnBrk="1" hangingPunct="1">
              <a:buFontTx/>
              <a:buAutoNum type="arabicPeriod"/>
            </a:pPr>
            <a:r>
              <a:rPr lang="en-US" sz="800" dirty="0" smtClean="0">
                <a:latin typeface="Arial" pitchFamily="34" charset="0"/>
              </a:rPr>
              <a:t>Also determine that many genes are co-regulated across a compendium of 1975 expression profiles from 23 cancers. (GP =&gt; </a:t>
            </a:r>
            <a:r>
              <a:rPr lang="en-US" sz="800" dirty="0" err="1" smtClean="0">
                <a:latin typeface="Arial" pitchFamily="34" charset="0"/>
              </a:rPr>
              <a:t>GenomicaModuleMap</a:t>
            </a:r>
            <a:r>
              <a:rPr lang="en-US" sz="800" dirty="0" smtClean="0">
                <a:latin typeface="Arial" pitchFamily="34" charset="0"/>
              </a:rPr>
              <a:t>)</a:t>
            </a:r>
          </a:p>
          <a:p>
            <a:pPr marL="234041" indent="-234041" eaLnBrk="1" hangingPunct="1">
              <a:buFontTx/>
              <a:buAutoNum type="arabicPeriod"/>
            </a:pPr>
            <a:r>
              <a:rPr lang="en-US" sz="800" dirty="0" smtClean="0">
                <a:latin typeface="Arial" pitchFamily="34" charset="0"/>
              </a:rPr>
              <a:t>Now she wants to see if this signature has any relationship to the expression profile of perturbation by a drug compound and finds one with drugs that arrest cells at G2/M. (Export </a:t>
            </a:r>
            <a:r>
              <a:rPr lang="en-US" sz="800" dirty="0" err="1" smtClean="0">
                <a:latin typeface="Arial" pitchFamily="34" charset="0"/>
              </a:rPr>
              <a:t>Genomica,format</a:t>
            </a:r>
            <a:r>
              <a:rPr lang="en-US" sz="800" dirty="0" smtClean="0">
                <a:latin typeface="Arial" pitchFamily="34" charset="0"/>
              </a:rPr>
              <a:t> for CMAP, load into CMAP)</a:t>
            </a:r>
          </a:p>
          <a:p>
            <a:pPr marL="234041" indent="-234041" eaLnBrk="1" hangingPunct="1">
              <a:buFontTx/>
              <a:buAutoNum type="arabicPeriod"/>
            </a:pPr>
            <a:r>
              <a:rPr lang="en-US" sz="800" dirty="0" smtClean="0">
                <a:latin typeface="Arial" pitchFamily="34" charset="0"/>
              </a:rPr>
              <a:t>Knowing that this cell cycle checkpoint is controlled by p53, she evaluates if there are a significant number of genes in the signature with a p53 binding site in their promoter. This requires obtaining all human promoter sequences, formatting the p53 PSSM file, running the command line tool to score the known PSSM for the p53 binding site, and testing the signature genes for enrichment for the site </a:t>
            </a:r>
            <a:r>
              <a:rPr lang="en-US" sz="800" smtClean="0">
                <a:latin typeface="Arial" pitchFamily="34" charset="0"/>
              </a:rPr>
              <a:t>using Genomica</a:t>
            </a:r>
            <a:r>
              <a:rPr lang="en-US" sz="800" dirty="0" smtClean="0">
                <a:latin typeface="Arial" pitchFamily="34" charset="0"/>
              </a:rPr>
              <a:t>.</a:t>
            </a:r>
          </a:p>
          <a:p>
            <a:pPr marL="234041" indent="-234041" eaLnBrk="1" hangingPunct="1">
              <a:buFontTx/>
              <a:buAutoNum type="arabicPeriod"/>
            </a:pPr>
            <a:r>
              <a:rPr lang="en-US" sz="800" dirty="0" smtClean="0">
                <a:latin typeface="Arial" pitchFamily="34" charset="0"/>
              </a:rPr>
              <a:t>Evidence points to p53 controlling different grades of cancer. She confirms this by looking for p53 activation within the original cancer samples’ expression profiles. (Requires use of a new pathway activation algorithm in GP)</a:t>
            </a:r>
          </a:p>
          <a:p>
            <a:pPr marL="234041" indent="-234041" eaLnBrk="1" hangingPunct="1">
              <a:buFontTx/>
              <a:buAutoNum type="arabicPeriod"/>
            </a:pPr>
            <a:r>
              <a:rPr lang="en-US" sz="800" dirty="0" smtClean="0">
                <a:latin typeface="Arial" pitchFamily="34" charset="0"/>
              </a:rPr>
              <a:t>Inspecting these results she realizes that some of the lower grade patients have activation of the signature. This leads her to hypothesize that treatment with the G2/M inhibitor might offer an alternative therapy for these patients.</a:t>
            </a:r>
          </a:p>
          <a:p>
            <a:pPr marL="234041" indent="-234041" eaLnBrk="1" hangingPunct="1"/>
            <a:r>
              <a:rPr lang="en-US" sz="800" dirty="0" smtClean="0">
                <a:latin typeface="Arial" pitchFamily="34" charset="0"/>
              </a:rPr>
              <a:t>Who would dare to do this now?</a:t>
            </a:r>
          </a:p>
          <a:p>
            <a:pPr marL="234041" marR="0" indent="-234041" algn="l" defTabSz="914400" rtl="0" eaLnBrk="1" fontAlgn="base" latinLnBrk="0" hangingPunct="1">
              <a:lnSpc>
                <a:spcPct val="100000"/>
              </a:lnSpc>
              <a:spcBef>
                <a:spcPct val="30000"/>
              </a:spcBef>
              <a:spcAft>
                <a:spcPct val="0"/>
              </a:spcAft>
              <a:buClrTx/>
              <a:buSzTx/>
              <a:buFontTx/>
              <a:buNone/>
              <a:tabLst/>
              <a:defRPr/>
            </a:pPr>
            <a:r>
              <a:rPr lang="en-US" sz="800" dirty="0" smtClean="0">
                <a:latin typeface="Arial" pitchFamily="34" charset="0"/>
              </a:rPr>
              <a:t>Each tool has its own data input and output formats. The problems involved in merely converting the data would likely make this type of research a non-starter</a:t>
            </a:r>
          </a:p>
          <a:p>
            <a:pPr marL="234041" indent="-234041" eaLnBrk="1" hangingPunct="1"/>
            <a:endParaRPr lang="en-US" sz="800" dirty="0" smtClean="0">
              <a:latin typeface="Arial" pitchFamily="34" charset="0"/>
            </a:endParaRPr>
          </a:p>
          <a:p>
            <a:pPr marL="234041" indent="-234041" eaLnBrk="1" hangingPunct="1"/>
            <a:endParaRPr lang="en-US" sz="800"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charset="0"/>
                <a:cs typeface="Arial" charset="0"/>
              </a:rPr>
              <a:t>The key observation</a:t>
            </a:r>
            <a:r>
              <a:rPr lang="en-US" sz="1200" baseline="0" dirty="0" smtClean="0">
                <a:latin typeface="Arial" charset="0"/>
                <a:cs typeface="Arial" charset="0"/>
              </a:rPr>
              <a:t> here is that if you can focus on making the transitions between tools easier, you can greatly accelerate the way you can use those tools in concert</a:t>
            </a:r>
            <a:endParaRPr lang="en-US" sz="1200" dirty="0" smtClean="0">
              <a:latin typeface="Arial" charset="0"/>
              <a:cs typeface="Arial" charset="0"/>
            </a:endParaRPr>
          </a:p>
          <a:p>
            <a:endParaRPr lang="en-US"/>
          </a:p>
        </p:txBody>
      </p:sp>
      <p:sp>
        <p:nvSpPr>
          <p:cNvPr id="4" name="Slide Number Placeholder 3"/>
          <p:cNvSpPr>
            <a:spLocks noGrp="1"/>
          </p:cNvSpPr>
          <p:nvPr>
            <p:ph type="sldNum" sz="quarter" idx="10"/>
          </p:nvPr>
        </p:nvSpPr>
        <p:spPr/>
        <p:txBody>
          <a:bodyPr/>
          <a:lstStyle/>
          <a:p>
            <a:fld id="{9820BE11-CD1F-498F-B832-01E12C7C12DD}" type="slidenum">
              <a:rPr lang="en-US"/>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7"/>
          <p:cNvSpPr txBox="1">
            <a:spLocks noGrp="1" noChangeArrowheads="1"/>
          </p:cNvSpPr>
          <p:nvPr/>
        </p:nvSpPr>
        <p:spPr bwMode="auto">
          <a:xfrm>
            <a:off x="3971925" y="8904288"/>
            <a:ext cx="3038475" cy="468312"/>
          </a:xfrm>
          <a:prstGeom prst="rect">
            <a:avLst/>
          </a:prstGeom>
          <a:noFill/>
          <a:ln w="9525">
            <a:noFill/>
            <a:miter lim="800000"/>
            <a:headEnd/>
            <a:tailEnd/>
          </a:ln>
        </p:spPr>
        <p:txBody>
          <a:bodyPr lIns="93616" tIns="46808" rIns="93616" bIns="46808" anchor="b"/>
          <a:lstStyle/>
          <a:p>
            <a:pPr algn="r" defTabSz="936625" eaLnBrk="0" hangingPunct="0"/>
            <a:fld id="{EF5E23B4-0A09-44D1-BD9B-53AD2E39C76E}" type="slidenum">
              <a:rPr lang="en-US" sz="1200"/>
              <a:pPr algn="r" defTabSz="936625" eaLnBrk="0" hangingPunct="0"/>
              <a:t>6</a:t>
            </a:fld>
            <a:endParaRPr lang="en-US" sz="1200"/>
          </a:p>
        </p:txBody>
      </p:sp>
      <p:sp>
        <p:nvSpPr>
          <p:cNvPr id="13315" name="Rectangle 2"/>
          <p:cNvSpPr>
            <a:spLocks noGrp="1" noRot="1" noChangeAspect="1" noChangeArrowheads="1" noTextEdit="1"/>
          </p:cNvSpPr>
          <p:nvPr>
            <p:ph type="sldImg"/>
          </p:nvPr>
        </p:nvSpPr>
        <p:spPr>
          <a:xfrm>
            <a:off x="1162050" y="703263"/>
            <a:ext cx="4686300" cy="3514725"/>
          </a:xfrm>
          <a:solidFill>
            <a:srgbClr val="FFFFFF"/>
          </a:solidFill>
          <a:ln/>
        </p:spPr>
      </p:sp>
      <p:sp>
        <p:nvSpPr>
          <p:cNvPr id="13316" name="Rectangle 3"/>
          <p:cNvSpPr>
            <a:spLocks noGrp="1" noChangeArrowheads="1"/>
          </p:cNvSpPr>
          <p:nvPr>
            <p:ph type="body" idx="1"/>
          </p:nvPr>
        </p:nvSpPr>
        <p:spPr>
          <a:xfrm>
            <a:off x="935038" y="4451350"/>
            <a:ext cx="5140325" cy="4217988"/>
          </a:xfrm>
          <a:noFill/>
          <a:ln>
            <a:solidFill>
              <a:srgbClr val="000000"/>
            </a:solidFill>
          </a:ln>
        </p:spPr>
        <p:txBody>
          <a:bodyPr lIns="93616" tIns="46808" rIns="93616" bIns="46808"/>
          <a:lstStyle/>
          <a:p>
            <a:pPr eaLnBrk="1" hangingPunct="1">
              <a:spcBef>
                <a:spcPct val="0"/>
              </a:spcBef>
            </a:pPr>
            <a:r>
              <a:rPr lang="en-US" sz="2400" dirty="0" smtClean="0">
                <a:latin typeface="Arial" charset="0"/>
                <a:cs typeface="Arial" charset="0"/>
              </a:rPr>
              <a:t>We know</a:t>
            </a:r>
            <a:r>
              <a:rPr lang="en-US" sz="2400" baseline="0" dirty="0" smtClean="0">
                <a:latin typeface="Arial" charset="0"/>
                <a:cs typeface="Arial" charset="0"/>
              </a:rPr>
              <a:t> that there are many pitfalls when you’re trying to set up an environment that will allow diverse tools to send data to each other – searching for tools, harmonizing data formats, transferring large data files, etc. – we could do a whole talk just on each one of these. </a:t>
            </a:r>
          </a:p>
          <a:p>
            <a:pPr eaLnBrk="1" hangingPunct="1">
              <a:spcBef>
                <a:spcPct val="0"/>
              </a:spcBef>
            </a:pPr>
            <a:endParaRPr lang="en-US" sz="2400" baseline="0" dirty="0" smtClean="0">
              <a:latin typeface="Arial" charset="0"/>
              <a:cs typeface="Arial" charset="0"/>
            </a:endParaRPr>
          </a:p>
          <a:p>
            <a:pPr eaLnBrk="1" hangingPunct="1">
              <a:spcBef>
                <a:spcPct val="0"/>
              </a:spcBef>
            </a:pPr>
            <a:r>
              <a:rPr lang="en-US" sz="2400" baseline="0" dirty="0" smtClean="0">
                <a:latin typeface="Arial" charset="0"/>
                <a:cs typeface="Arial" charset="0"/>
              </a:rPr>
              <a:t>But are there areas where there are successes that we can emulate?</a:t>
            </a:r>
            <a:endParaRPr lang="en-US" sz="2400" dirty="0"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Data storage</a:t>
            </a:r>
            <a:r>
              <a:rPr lang="en-US" baseline="0"/>
              <a:t> in the cloud is being used in a huge number of applications for the cost, scalability and accessibility</a:t>
            </a:r>
          </a:p>
          <a:p>
            <a:r>
              <a:rPr lang="en-US" baseline="0"/>
              <a:t>And, Web-based APIs have been used to connect disparate Web resources in a very easy way</a:t>
            </a:r>
          </a:p>
          <a:p>
            <a:r>
              <a:rPr lang="en-US" baseline="0"/>
              <a:t>These were the principles we used when we developed GenomeSpace</a:t>
            </a:r>
            <a:endParaRPr lang="en-US"/>
          </a:p>
        </p:txBody>
      </p:sp>
      <p:sp>
        <p:nvSpPr>
          <p:cNvPr id="4" name="Slide Number Placeholder 3"/>
          <p:cNvSpPr>
            <a:spLocks noGrp="1"/>
          </p:cNvSpPr>
          <p:nvPr>
            <p:ph type="sldNum" sz="quarter" idx="10"/>
          </p:nvPr>
        </p:nvSpPr>
        <p:spPr/>
        <p:txBody>
          <a:bodyPr/>
          <a:lstStyle/>
          <a:p>
            <a:fld id="{9820BE11-CD1F-498F-B832-01E12C7C12DD}" type="slidenum">
              <a:rPr lang="en-US"/>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9554" name="Slide Image Placeholder 1"/>
          <p:cNvSpPr>
            <a:spLocks noGrp="1" noRot="1" noChangeAspect="1"/>
          </p:cNvSpPr>
          <p:nvPr>
            <p:ph type="sldImg"/>
          </p:nvPr>
        </p:nvSpPr>
        <p:spPr>
          <a:ln/>
        </p:spPr>
      </p:sp>
      <p:sp>
        <p:nvSpPr>
          <p:cNvPr id="3" name="Notes Placeholder 2"/>
          <p:cNvSpPr>
            <a:spLocks noGrp="1"/>
          </p:cNvSpPr>
          <p:nvPr>
            <p:ph type="body" idx="1"/>
          </p:nvPr>
        </p:nvSpPr>
        <p:spPr>
          <a:xfrm>
            <a:off x="934720" y="4451985"/>
            <a:ext cx="5279437" cy="4556125"/>
          </a:xfrm>
        </p:spPr>
        <p:txBody>
          <a:bodyPr>
            <a:normAutofit/>
          </a:bodyPr>
          <a:lstStyle/>
          <a:p>
            <a:pPr eaLnBrk="1" hangingPunct="1">
              <a:defRPr/>
            </a:pPr>
            <a:r>
              <a:rPr lang="en-US" dirty="0" smtClean="0">
                <a:ea typeface="+mn-ea"/>
                <a:cs typeface="+mn-cs"/>
              </a:rPr>
              <a:t>0. </a:t>
            </a:r>
            <a:r>
              <a:rPr lang="en-US" sz="1400" dirty="0" err="1" smtClean="0">
                <a:ea typeface="+mn-ea"/>
                <a:cs typeface="+mn-cs"/>
              </a:rPr>
              <a:t>GenomeSpace</a:t>
            </a:r>
            <a:r>
              <a:rPr lang="en-US" sz="1400" dirty="0" smtClean="0">
                <a:ea typeface="+mn-ea"/>
                <a:cs typeface="+mn-cs"/>
              </a:rPr>
              <a:t> project to build an online community to share, find, and interoperate diverse computational tools</a:t>
            </a:r>
            <a:r>
              <a:rPr lang="en-US" sz="1400" baseline="0" dirty="0" smtClean="0">
                <a:ea typeface="+mn-ea"/>
                <a:cs typeface="+mn-cs"/>
              </a:rPr>
              <a:t>. </a:t>
            </a:r>
            <a:r>
              <a:rPr lang="en-US" sz="1400" dirty="0" smtClean="0">
                <a:ea typeface="+mn-ea"/>
                <a:cs typeface="+mn-cs"/>
              </a:rPr>
              <a:t>Tools retain their identity and use as stand- alone software  and </a:t>
            </a:r>
            <a:r>
              <a:rPr lang="en-US" sz="1400" dirty="0" err="1" smtClean="0">
                <a:ea typeface="+mn-ea"/>
                <a:cs typeface="+mn-cs"/>
              </a:rPr>
              <a:t>GenomeSpace</a:t>
            </a:r>
            <a:r>
              <a:rPr lang="en-US" sz="1400" dirty="0" smtClean="0">
                <a:ea typeface="+mn-ea"/>
                <a:cs typeface="+mn-cs"/>
              </a:rPr>
              <a:t> maintains their native look and feel.  </a:t>
            </a:r>
          </a:p>
          <a:p>
            <a:pPr eaLnBrk="1" hangingPunct="1">
              <a:defRPr/>
            </a:pPr>
            <a:r>
              <a:rPr lang="en-US" sz="1400" b="1" dirty="0" smtClean="0">
                <a:latin typeface="Arial" pitchFamily="30" charset="0"/>
                <a:ea typeface="ＭＳ Ｐゴシック" pitchFamily="30" charset="-128"/>
                <a:cs typeface="ＭＳ Ｐゴシック" pitchFamily="30" charset="-128"/>
              </a:rPr>
              <a:t>Our goal is to bring the ever-changing wealth of genomic analysis methods and whatever data is required to the fingertips of any biologist</a:t>
            </a:r>
            <a:r>
              <a:rPr lang="en-US" sz="1400" b="1" dirty="0" smtClean="0"/>
              <a:t> </a:t>
            </a:r>
            <a:endParaRPr lang="en-US" sz="1400" b="1" dirty="0" smtClean="0">
              <a:ea typeface="+mn-ea"/>
              <a:cs typeface="+mn-cs"/>
            </a:endParaRPr>
          </a:p>
          <a:p>
            <a:pPr marL="234041" indent="-234041" eaLnBrk="1" hangingPunct="1">
              <a:buFontTx/>
              <a:buAutoNum type="arabicPeriod"/>
              <a:defRPr/>
            </a:pPr>
            <a:r>
              <a:rPr lang="en-US" dirty="0" smtClean="0">
                <a:ea typeface="+mn-ea"/>
                <a:cs typeface="+mn-cs"/>
              </a:rPr>
              <a:t>Seeded with 6 popular genomics tools representing diverse architectures</a:t>
            </a:r>
          </a:p>
          <a:p>
            <a:pPr marL="702122" lvl="1" indent="-234041" eaLnBrk="1" hangingPunct="1">
              <a:defRPr/>
            </a:pPr>
            <a:r>
              <a:rPr lang="en-US" dirty="0" smtClean="0"/>
              <a:t>(</a:t>
            </a:r>
            <a:r>
              <a:rPr lang="en-US" dirty="0" err="1" smtClean="0"/>
              <a:t>cytoscape</a:t>
            </a:r>
            <a:r>
              <a:rPr lang="en-US" dirty="0" smtClean="0"/>
              <a:t>, galaxy, </a:t>
            </a:r>
            <a:r>
              <a:rPr lang="en-US" dirty="0" err="1" smtClean="0"/>
              <a:t>genepattern</a:t>
            </a:r>
            <a:r>
              <a:rPr lang="en-US" dirty="0" smtClean="0"/>
              <a:t>, </a:t>
            </a:r>
            <a:r>
              <a:rPr lang="en-US" dirty="0" err="1" smtClean="0"/>
              <a:t>genomica</a:t>
            </a:r>
            <a:r>
              <a:rPr lang="en-US" dirty="0" smtClean="0"/>
              <a:t>, </a:t>
            </a:r>
            <a:r>
              <a:rPr lang="en-US" dirty="0" err="1" smtClean="0"/>
              <a:t>igv</a:t>
            </a:r>
            <a:r>
              <a:rPr lang="en-US" dirty="0" smtClean="0"/>
              <a:t>, UCSC browser)</a:t>
            </a:r>
          </a:p>
          <a:p>
            <a:pPr marL="234041" indent="-234041" eaLnBrk="1" hangingPunct="1">
              <a:buFontTx/>
              <a:buAutoNum type="arabicPeriod"/>
              <a:defRPr/>
            </a:pPr>
            <a:r>
              <a:rPr lang="en-US" dirty="0" smtClean="0">
                <a:ea typeface="+mn-ea"/>
                <a:cs typeface="+mn-cs"/>
              </a:rPr>
              <a:t>Support interoperability through frictionless data transfer with Reproducibility, analytic work flows, comprehensive documentation</a:t>
            </a:r>
            <a:endParaRPr lang="en-US" b="1" dirty="0" smtClean="0">
              <a:ea typeface="+mn-ea"/>
              <a:cs typeface="+mn-cs"/>
            </a:endParaRPr>
          </a:p>
          <a:p>
            <a:pPr marL="234041" indent="-234041" eaLnBrk="1" hangingPunct="1">
              <a:buFontTx/>
              <a:buAutoNum type="arabicPeriod"/>
              <a:defRPr/>
            </a:pPr>
            <a:r>
              <a:rPr lang="en-US" dirty="0" smtClean="0">
                <a:ea typeface="+mn-ea"/>
                <a:cs typeface="+mn-cs"/>
              </a:rPr>
              <a:t>Development driven by 3 driving biological projects in (cancer, </a:t>
            </a:r>
            <a:r>
              <a:rPr lang="en-US" dirty="0" err="1" smtClean="0">
                <a:ea typeface="+mn-ea"/>
                <a:cs typeface="+mn-cs"/>
              </a:rPr>
              <a:t>lincRNAs</a:t>
            </a:r>
            <a:r>
              <a:rPr lang="en-US" dirty="0" smtClean="0">
                <a:ea typeface="+mn-ea"/>
                <a:cs typeface="+mn-cs"/>
              </a:rPr>
              <a:t>,, stem cell circuits, and patient stratification)</a:t>
            </a:r>
          </a:p>
          <a:p>
            <a:pPr marL="234041" indent="-234041" eaLnBrk="1" hangingPunct="1">
              <a:buFontTx/>
              <a:buAutoNum type="arabicPeriod"/>
              <a:defRPr/>
            </a:pPr>
            <a:r>
              <a:rPr lang="en-US" dirty="0" smtClean="0">
                <a:ea typeface="+mn-ea"/>
                <a:cs typeface="+mn-cs"/>
              </a:rPr>
              <a:t>Live in the Cloud</a:t>
            </a:r>
          </a:p>
          <a:p>
            <a:pPr marL="234041" indent="-234041" eaLnBrk="1" hangingPunct="1">
              <a:buFontTx/>
              <a:buAutoNum type="arabicPeriod"/>
              <a:defRPr/>
            </a:pPr>
            <a:r>
              <a:rPr lang="en-US" dirty="0" smtClean="0">
                <a:ea typeface="+mn-ea"/>
                <a:cs typeface="+mn-cs"/>
              </a:rPr>
              <a:t>Next phase starting to </a:t>
            </a:r>
          </a:p>
          <a:p>
            <a:pPr marL="702122" lvl="1" indent="-234041" eaLnBrk="1" hangingPunct="1">
              <a:buFontTx/>
              <a:buAutoNum type="alphaLcPeriod"/>
              <a:defRPr/>
            </a:pPr>
            <a:r>
              <a:rPr lang="en-US" dirty="0" smtClean="0"/>
              <a:t>Engage new tools</a:t>
            </a:r>
          </a:p>
          <a:p>
            <a:pPr marL="702122" lvl="1" indent="-234041" eaLnBrk="1" hangingPunct="1">
              <a:buFontTx/>
              <a:buAutoNum type="alphaLcPeriod"/>
              <a:defRPr/>
            </a:pPr>
            <a:r>
              <a:rPr lang="en-US" dirty="0" smtClean="0"/>
              <a:t>Engage new biomedical projects</a:t>
            </a:r>
          </a:p>
          <a:p>
            <a:pPr marL="234041" indent="-234041" eaLnBrk="1" hangingPunct="1">
              <a:buFontTx/>
              <a:buAutoNum type="arabicPeriod"/>
              <a:defRPr/>
            </a:pPr>
            <a:r>
              <a:rPr lang="en-US" dirty="0" smtClean="0">
                <a:ea typeface="+mn-ea"/>
                <a:cs typeface="+mn-cs"/>
              </a:rPr>
              <a:t>Current participating institutions</a:t>
            </a:r>
          </a:p>
          <a:p>
            <a:pPr marL="234041" indent="-234041" eaLnBrk="1" hangingPunct="1">
              <a:buFontTx/>
              <a:buAutoNum type="arabicPeriod" startAt="3"/>
              <a:defRPr/>
            </a:pPr>
            <a:endParaRPr lang="en-US" dirty="0" smtClean="0">
              <a:ea typeface="+mn-ea"/>
              <a:cs typeface="+mn-cs"/>
            </a:endParaRPr>
          </a:p>
          <a:p>
            <a:pPr marL="234041" indent="-234041" eaLnBrk="1" hangingPunct="1">
              <a:defRPr/>
            </a:pPr>
            <a:endParaRPr lang="en-US" dirty="0" smtClean="0">
              <a:ea typeface="+mn-ea"/>
              <a:cs typeface="+mn-cs"/>
            </a:endParaRPr>
          </a:p>
        </p:txBody>
      </p:sp>
      <p:sp>
        <p:nvSpPr>
          <p:cNvPr id="279556" name="Slide Number Placeholder 3"/>
          <p:cNvSpPr>
            <a:spLocks noGrp="1"/>
          </p:cNvSpPr>
          <p:nvPr>
            <p:ph type="sldNum" sz="quarter" idx="5"/>
          </p:nvPr>
        </p:nvSpPr>
        <p:spPr>
          <a:noFill/>
        </p:spPr>
        <p:txBody>
          <a:bodyPr/>
          <a:lstStyle/>
          <a:p>
            <a:fld id="{436CEA20-D19B-9542-8C13-94FB08FA2401}" type="slidenum">
              <a:rPr lang="en-US" smtClean="0">
                <a:latin typeface="Arial" pitchFamily="-107" charset="0"/>
                <a:ea typeface="ＭＳ Ｐゴシック" pitchFamily="-107" charset="-128"/>
                <a:cs typeface="ＭＳ Ｐゴシック" pitchFamily="-107" charset="-128"/>
              </a:rPr>
              <a:pPr/>
              <a:t>8</a:t>
            </a:fld>
            <a:endParaRPr lang="en-US" smtClean="0">
              <a:latin typeface="Arial" pitchFamily="-107" charset="0"/>
              <a:ea typeface="ＭＳ Ｐゴシック" pitchFamily="-107" charset="-128"/>
              <a:cs typeface="ＭＳ Ｐゴシック" pitchFamily="-107"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20BE11-CD1F-498F-B832-01E12C7C12DD}"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B4563F-3F24-054D-AA8E-A306F66B3386}" type="datetimeFigureOut">
              <a:rPr lang="en-US"/>
              <a:pPr/>
              <a:t>7/30/12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8AB55-9489-45F8-BD17-95047422CB9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B4563F-3F24-054D-AA8E-A306F66B3386}" type="datetimeFigureOut">
              <a:rPr lang="en-US"/>
              <a:pPr/>
              <a:t>7/30/12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8AB55-9489-45F8-BD17-95047422CB94}"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B4563F-3F24-054D-AA8E-A306F66B3386}" type="datetimeFigureOut">
              <a:rPr lang="en-US"/>
              <a:pPr/>
              <a:t>7/30/12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8AB55-9489-45F8-BD17-95047422CB94}"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wo-column text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84611"/>
            <a:ext cx="4038600" cy="4525963"/>
          </a:xfrm>
          <a:prstGeom prst="rect">
            <a:avLst/>
          </a:prstGeom>
        </p:spPr>
        <p:txBody>
          <a:bodyPr lIns="0" tIns="0" rIns="0" bIns="0"/>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84611"/>
            <a:ext cx="4038600" cy="4525963"/>
          </a:xfrm>
          <a:prstGeom prst="rect">
            <a:avLst/>
          </a:prstGeom>
        </p:spPr>
        <p:txBody>
          <a:bodyPr lIns="0" tIns="0" rIns="0" bIns="0"/>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457200" y="348294"/>
            <a:ext cx="8229600" cy="655638"/>
          </a:xfrm>
          <a:prstGeom prst="rect">
            <a:avLst/>
          </a:prstGeom>
        </p:spPr>
        <p:txBody>
          <a:bodyPr lIns="0" tIns="0" rIns="0" bIns="0"/>
          <a:lstStyle>
            <a:lvl1pPr>
              <a:defRPr>
                <a:solidFill>
                  <a:schemeClr val="bg1"/>
                </a:solidFill>
              </a:defRPr>
            </a:lvl1pPr>
          </a:lstStyle>
          <a:p>
            <a:r>
              <a:rPr lang="en-US" dirty="0" smtClean="0"/>
              <a:t>Click to edit Master title style</a:t>
            </a:r>
            <a:endParaRPr lang="en-US" dirty="0"/>
          </a:p>
        </p:txBody>
      </p:sp>
      <p:sp>
        <p:nvSpPr>
          <p:cNvPr id="7" name="Rectangle 1030"/>
          <p:cNvSpPr>
            <a:spLocks noGrp="1" noChangeArrowheads="1"/>
          </p:cNvSpPr>
          <p:nvPr>
            <p:ph type="sldNum" sz="quarter" idx="10"/>
          </p:nvPr>
        </p:nvSpPr>
        <p:spPr/>
        <p:txBody>
          <a:bodyPr/>
          <a:lstStyle>
            <a:lvl1pPr>
              <a:defRPr/>
            </a:lvl1pPr>
          </a:lstStyle>
          <a:p>
            <a:fld id="{209C5892-3CD0-4F96-AED7-5FFC14EECF8A}"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Title slide">
    <p:spTree>
      <p:nvGrpSpPr>
        <p:cNvPr id="1" name=""/>
        <p:cNvGrpSpPr/>
        <p:nvPr/>
      </p:nvGrpSpPr>
      <p:grpSpPr>
        <a:xfrm>
          <a:off x="0" y="0"/>
          <a:ext cx="0" cy="0"/>
          <a:chOff x="0" y="0"/>
          <a:chExt cx="0" cy="0"/>
        </a:xfrm>
      </p:grpSpPr>
      <p:pic>
        <p:nvPicPr>
          <p:cNvPr id="6" name="Picture 8" descr="Broadlogo.png"/>
          <p:cNvPicPr>
            <a:picLocks noChangeAspect="1"/>
          </p:cNvPicPr>
          <p:nvPr userDrawn="1"/>
        </p:nvPicPr>
        <p:blipFill>
          <a:blip r:embed="rId2"/>
          <a:srcRect/>
          <a:stretch>
            <a:fillRect/>
          </a:stretch>
        </p:blipFill>
        <p:spPr bwMode="auto">
          <a:xfrm>
            <a:off x="787400" y="5865813"/>
            <a:ext cx="1862138" cy="547687"/>
          </a:xfrm>
          <a:prstGeom prst="rect">
            <a:avLst/>
          </a:prstGeom>
          <a:noFill/>
          <a:ln w="9525">
            <a:noFill/>
            <a:miter lim="800000"/>
            <a:headEnd/>
            <a:tailEnd/>
          </a:ln>
        </p:spPr>
      </p:pic>
      <p:sp>
        <p:nvSpPr>
          <p:cNvPr id="4" name="Content Placeholder 21"/>
          <p:cNvSpPr>
            <a:spLocks noGrp="1"/>
          </p:cNvSpPr>
          <p:nvPr>
            <p:ph sz="quarter" idx="10"/>
          </p:nvPr>
        </p:nvSpPr>
        <p:spPr>
          <a:xfrm>
            <a:off x="811664" y="3001017"/>
            <a:ext cx="4785379" cy="2304707"/>
          </a:xfrm>
          <a:prstGeom prst="rect">
            <a:avLst/>
          </a:prstGeom>
        </p:spPr>
        <p:txBody>
          <a:bodyPr vert="horz" lIns="0" tIns="0" rIns="0" bIns="0"/>
          <a:lstStyle>
            <a:lvl1pPr marL="0" indent="0">
              <a:spcBef>
                <a:spcPts val="0"/>
              </a:spcBef>
              <a:buNone/>
              <a:defRPr baseline="0"/>
            </a:lvl1pPr>
            <a:lvl2pPr>
              <a:buNone/>
              <a:defRPr/>
            </a:lvl2pPr>
            <a:lvl3pPr>
              <a:buNone/>
              <a:defRPr/>
            </a:lvl3pPr>
            <a:lvl4pPr>
              <a:buNone/>
              <a:defRPr/>
            </a:lvl4pPr>
            <a:lvl5pPr>
              <a:buNone/>
              <a:defRPr/>
            </a:lvl5pPr>
          </a:lstStyle>
          <a:p>
            <a:pPr lvl="0"/>
            <a:r>
              <a:rPr lang="en-US" dirty="0" smtClean="0"/>
              <a:t>Click to edit Master text styles</a:t>
            </a:r>
          </a:p>
        </p:txBody>
      </p:sp>
      <p:sp>
        <p:nvSpPr>
          <p:cNvPr id="7" name="Title 6"/>
          <p:cNvSpPr>
            <a:spLocks noGrp="1"/>
          </p:cNvSpPr>
          <p:nvPr>
            <p:ph type="title"/>
          </p:nvPr>
        </p:nvSpPr>
        <p:spPr>
          <a:xfrm>
            <a:off x="811664" y="1434712"/>
            <a:ext cx="4776681" cy="1533965"/>
          </a:xfrm>
          <a:prstGeom prst="rect">
            <a:avLst/>
          </a:prstGeom>
        </p:spPr>
        <p:txBody>
          <a:bodyPr vert="horz" lIns="0" tIns="0" rIns="0" bIns="0"/>
          <a:lstStyle>
            <a:lvl1pPr>
              <a:lnSpc>
                <a:spcPct val="100000"/>
              </a:lnSpc>
              <a:defRPr sz="4200" kern="1400" spc="-40">
                <a:solidFill>
                  <a:srgbClr val="00609F"/>
                </a:solidFill>
              </a:defRPr>
            </a:lvl1pPr>
          </a:lstStyle>
          <a:p>
            <a:r>
              <a:rPr lang="en-US" dirty="0" smtClean="0"/>
              <a:t>Click to edit Master title style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One-column tex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348294"/>
            <a:ext cx="8229600" cy="655638"/>
          </a:xfrm>
          <a:prstGeom prst="rect">
            <a:avLst/>
          </a:prstGeom>
        </p:spPr>
        <p:txBody>
          <a:bodyPr lIns="0" tIns="0" rIns="0" bIns="0"/>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78116"/>
            <a:ext cx="8229600" cy="3763963"/>
          </a:xfrm>
          <a:prstGeom prst="rect">
            <a:avLst/>
          </a:prstGeom>
        </p:spPr>
        <p:txBody>
          <a:bodyPr lIns="0" tIns="0" rIns="0" bIns="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1030"/>
          <p:cNvSpPr>
            <a:spLocks noGrp="1" noChangeArrowheads="1"/>
          </p:cNvSpPr>
          <p:nvPr>
            <p:ph type="sldNum" sz="quarter" idx="10"/>
          </p:nvPr>
        </p:nvSpPr>
        <p:spPr/>
        <p:txBody>
          <a:bodyPr/>
          <a:lstStyle>
            <a:lvl1pPr>
              <a:defRPr/>
            </a:lvl1pPr>
          </a:lstStyle>
          <a:p>
            <a:fld id="{8AF9AC0F-BC9F-4E9B-8DED-5A44032F873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AD54C270-4493-48D4-A47A-DE08BC731179}" type="datetime1">
              <a:rPr lang="en-US"/>
              <a:pPr>
                <a:defRPr/>
              </a:pPr>
              <a:t>7/30/12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41044D7-4606-4C1A-945E-ED1440848E5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B4563F-3F24-054D-AA8E-A306F66B3386}" type="datetimeFigureOut">
              <a:rPr lang="en-US"/>
              <a:pPr/>
              <a:t>7/30/12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8AB55-9489-45F8-BD17-95047422CB9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B4563F-3F24-054D-AA8E-A306F66B3386}" type="datetimeFigureOut">
              <a:rPr lang="en-US"/>
              <a:pPr/>
              <a:t>7/30/12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68AB55-9489-45F8-BD17-95047422CB9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B4563F-3F24-054D-AA8E-A306F66B3386}" type="datetimeFigureOut">
              <a:rPr lang="en-US"/>
              <a:pPr/>
              <a:t>7/30/12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68AB55-9489-45F8-BD17-95047422CB9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65BD84F9-47CC-477A-ACA4-012F74A0A9C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B4563F-3F24-054D-AA8E-A306F66B3386}" type="datetimeFigureOut">
              <a:rPr lang="en-US"/>
              <a:pPr/>
              <a:t>7/30/12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95F60-BCFE-804A-8EB5-50F4FB774BBB}" type="slidenum">
              <a: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B4563F-3F24-054D-AA8E-A306F66B3386}" type="datetimeFigureOut">
              <a:rPr lang="en-US"/>
              <a:pPr/>
              <a:t>7/30/12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68AB55-9489-45F8-BD17-95047422CB9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B4563F-3F24-054D-AA8E-A306F66B3386}" type="datetimeFigureOut">
              <a:rPr lang="en-US"/>
              <a:pPr/>
              <a:t>7/30/12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68AB55-9489-45F8-BD17-95047422CB94}"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B4563F-3F24-054D-AA8E-A306F66B3386}" type="datetimeFigureOut">
              <a:rPr lang="en-US"/>
              <a:pPr/>
              <a:t>7/30/12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68AB55-9489-45F8-BD17-95047422CB9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781" r:id="rId13"/>
    <p:sldLayoutId id="214748378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 Id="rId11"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tiff"/></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6.tiff"/><Relationship Id="rId4" Type="http://schemas.openxmlformats.org/officeDocument/2006/relationships/image" Target="../media/image57.tiff"/><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iki.g2.bx.psu.edu/GenomeSpace" TargetMode="External"/><Relationship Id="rId3"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23.jpeg"/><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6.png"/><Relationship Id="rId15" Type="http://schemas.openxmlformats.org/officeDocument/2006/relationships/image" Target="../media/image27.jpeg"/><Relationship Id="rId16" Type="http://schemas.openxmlformats.org/officeDocument/2006/relationships/image" Target="../media/image28.jpeg"/><Relationship Id="rId17" Type="http://schemas.openxmlformats.org/officeDocument/2006/relationships/image" Target="../media/image29.png"/><Relationship Id="rId18" Type="http://schemas.openxmlformats.org/officeDocument/2006/relationships/image" Target="../media/image30.jpeg"/><Relationship Id="rId19"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567306"/>
            <a:ext cx="9144000" cy="2356004"/>
          </a:xfrm>
          <a:prstGeom prst="rect">
            <a:avLst/>
          </a:prstGeom>
        </p:spPr>
      </p:pic>
      <p:sp>
        <p:nvSpPr>
          <p:cNvPr id="5" name="TextBox 4"/>
          <p:cNvSpPr txBox="1"/>
          <p:nvPr/>
        </p:nvSpPr>
        <p:spPr>
          <a:xfrm>
            <a:off x="4559300" y="4628573"/>
            <a:ext cx="4254540" cy="1446550"/>
          </a:xfrm>
          <a:prstGeom prst="rect">
            <a:avLst/>
          </a:prstGeom>
          <a:noFill/>
        </p:spPr>
        <p:txBody>
          <a:bodyPr wrap="none" rtlCol="0">
            <a:spAutoFit/>
          </a:bodyPr>
          <a:lstStyle/>
          <a:p>
            <a:pPr algn="ctr"/>
            <a:endParaRPr lang="en-US" dirty="0" smtClean="0">
              <a:latin typeface="Georgia"/>
              <a:cs typeface="Georgia"/>
            </a:endParaRPr>
          </a:p>
          <a:p>
            <a:pPr algn="ctr"/>
            <a:r>
              <a:rPr lang="en-US" dirty="0" smtClean="0">
                <a:latin typeface="Georgia"/>
                <a:cs typeface="Georgia"/>
              </a:rPr>
              <a:t>Ted </a:t>
            </a:r>
            <a:r>
              <a:rPr lang="en-US" dirty="0" err="1" smtClean="0">
                <a:latin typeface="Georgia"/>
                <a:cs typeface="Georgia"/>
              </a:rPr>
              <a:t>Liefeld</a:t>
            </a:r>
            <a:endParaRPr lang="en-US" dirty="0" smtClean="0">
              <a:latin typeface="Georgia"/>
              <a:cs typeface="Georgia"/>
            </a:endParaRPr>
          </a:p>
          <a:p>
            <a:pPr algn="ctr"/>
            <a:r>
              <a:rPr lang="en-US" sz="2000" dirty="0" smtClean="0">
                <a:solidFill>
                  <a:schemeClr val="tx1">
                    <a:lumMod val="50000"/>
                    <a:lumOff val="50000"/>
                  </a:schemeClr>
                </a:solidFill>
                <a:latin typeface="Georgia"/>
                <a:cs typeface="Georgia"/>
              </a:rPr>
              <a:t>Cancer </a:t>
            </a:r>
            <a:r>
              <a:rPr lang="en-US" sz="2000" dirty="0">
                <a:solidFill>
                  <a:schemeClr val="tx1">
                    <a:lumMod val="50000"/>
                    <a:lumOff val="50000"/>
                  </a:schemeClr>
                </a:solidFill>
                <a:latin typeface="Georgia"/>
                <a:cs typeface="Georgia"/>
              </a:rPr>
              <a:t>Informatics Development</a:t>
            </a:r>
          </a:p>
          <a:p>
            <a:pPr algn="ctr"/>
            <a:r>
              <a:rPr lang="en-US" sz="2000" dirty="0">
                <a:solidFill>
                  <a:schemeClr val="tx1">
                    <a:lumMod val="50000"/>
                    <a:lumOff val="50000"/>
                  </a:schemeClr>
                </a:solidFill>
                <a:latin typeface="Georgia"/>
                <a:cs typeface="Georgia"/>
              </a:rPr>
              <a:t>Broad Institute of MIT and Harvard</a:t>
            </a:r>
          </a:p>
        </p:txBody>
      </p:sp>
      <p:pic>
        <p:nvPicPr>
          <p:cNvPr id="7" name="Picture 6"/>
          <p:cNvPicPr>
            <a:picLocks noChangeAspect="1"/>
          </p:cNvPicPr>
          <p:nvPr/>
        </p:nvPicPr>
        <p:blipFill>
          <a:blip r:embed="rId4"/>
          <a:stretch>
            <a:fillRect/>
          </a:stretch>
        </p:blipFill>
        <p:spPr>
          <a:xfrm>
            <a:off x="689264" y="935759"/>
            <a:ext cx="4648200" cy="622300"/>
          </a:xfrm>
          <a:prstGeom prst="rect">
            <a:avLst/>
          </a:prstGeom>
        </p:spPr>
      </p:pic>
      <p:pic>
        <p:nvPicPr>
          <p:cNvPr id="8" name="Picture 7"/>
          <p:cNvPicPr>
            <a:picLocks noChangeAspect="1"/>
          </p:cNvPicPr>
          <p:nvPr/>
        </p:nvPicPr>
        <p:blipFill>
          <a:blip r:embed="rId5"/>
          <a:srcRect r="47831"/>
          <a:stretch>
            <a:fillRect/>
          </a:stretch>
        </p:blipFill>
        <p:spPr>
          <a:xfrm>
            <a:off x="12700" y="3761486"/>
            <a:ext cx="3869267" cy="309651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 shot 2012-04-10 at 11.41.23 AM.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520950" y="2834745"/>
            <a:ext cx="6623050" cy="4109512"/>
          </a:xfrm>
          <a:prstGeom prst="rect">
            <a:avLst/>
          </a:prstGeom>
        </p:spPr>
      </p:pic>
      <p:sp>
        <p:nvSpPr>
          <p:cNvPr id="33799" name="Line 13"/>
          <p:cNvSpPr>
            <a:spLocks noChangeShapeType="1"/>
          </p:cNvSpPr>
          <p:nvPr/>
        </p:nvSpPr>
        <p:spPr bwMode="auto">
          <a:xfrm>
            <a:off x="306388" y="3176588"/>
            <a:ext cx="8380412" cy="0"/>
          </a:xfrm>
          <a:prstGeom prst="line">
            <a:avLst/>
          </a:prstGeom>
          <a:noFill/>
          <a:ln w="101600" cap="rnd">
            <a:solidFill>
              <a:schemeClr val="tx1"/>
            </a:solidFill>
            <a:prstDash val="sysDot"/>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3200">
              <a:solidFill>
                <a:prstClr val="black"/>
              </a:solidFill>
              <a:latin typeface="Arial" pitchFamily="-107" charset="0"/>
            </a:endParaRPr>
          </a:p>
        </p:txBody>
      </p:sp>
      <p:sp>
        <p:nvSpPr>
          <p:cNvPr id="33800" name="Text Box 14"/>
          <p:cNvSpPr txBox="1">
            <a:spLocks noChangeArrowheads="1"/>
          </p:cNvSpPr>
          <p:nvPr/>
        </p:nvSpPr>
        <p:spPr bwMode="auto">
          <a:xfrm>
            <a:off x="209550" y="2686934"/>
            <a:ext cx="2125396" cy="346243"/>
          </a:xfrm>
          <a:prstGeom prst="rect">
            <a:avLst/>
          </a:prstGeom>
          <a:noFill/>
          <a:ln w="9525">
            <a:noFill/>
            <a:miter lim="800000"/>
            <a:headEnd/>
            <a:tailEnd/>
          </a:ln>
        </p:spPr>
        <p:txBody>
          <a:bodyPr wrap="none" lIns="38095" tIns="19047" rIns="38095" bIns="19047">
            <a:prstTxWarp prst="textNoShape">
              <a:avLst/>
            </a:prstTxWarp>
            <a:spAutoFit/>
          </a:bodyPr>
          <a:lstStyle/>
          <a:p>
            <a:pPr defTabSz="381000" eaLnBrk="0" fontAlgn="base" hangingPunct="0">
              <a:spcBef>
                <a:spcPct val="0"/>
              </a:spcBef>
              <a:spcAft>
                <a:spcPct val="0"/>
              </a:spcAft>
            </a:pPr>
            <a:r>
              <a:rPr lang="en-US" sz="2000" dirty="0">
                <a:solidFill>
                  <a:prstClr val="black"/>
                </a:solidFill>
                <a:latin typeface="Arial" pitchFamily="-107" charset="0"/>
              </a:rPr>
              <a:t>GS Enabled Tools</a:t>
            </a:r>
          </a:p>
        </p:txBody>
      </p:sp>
      <p:sp>
        <p:nvSpPr>
          <p:cNvPr id="33802" name="Rectangle 16"/>
          <p:cNvSpPr>
            <a:spLocks noChangeArrowheads="1"/>
          </p:cNvSpPr>
          <p:nvPr/>
        </p:nvSpPr>
        <p:spPr bwMode="auto">
          <a:xfrm>
            <a:off x="2141538" y="2887663"/>
            <a:ext cx="76200" cy="190500"/>
          </a:xfrm>
          <a:prstGeom prst="rect">
            <a:avLst/>
          </a:prstGeom>
          <a:noFill/>
          <a:ln w="9525">
            <a:noFill/>
            <a:miter lim="800000"/>
            <a:headEnd/>
            <a:tailEnd/>
          </a:ln>
        </p:spPr>
        <p:txBody>
          <a:bodyPr wrap="none" lIns="38095" tIns="19047" rIns="38095" bIns="19047">
            <a:prstTxWarp prst="textNoShape">
              <a:avLst/>
            </a:prstTxWarp>
            <a:spAutoFit/>
          </a:bodyPr>
          <a:lstStyle/>
          <a:p>
            <a:pPr defTabSz="381000" eaLnBrk="0" fontAlgn="base" hangingPunct="0">
              <a:spcBef>
                <a:spcPct val="0"/>
              </a:spcBef>
              <a:spcAft>
                <a:spcPct val="0"/>
              </a:spcAft>
            </a:pPr>
            <a:endParaRPr lang="en-US" sz="1000">
              <a:solidFill>
                <a:prstClr val="black"/>
              </a:solidFill>
              <a:latin typeface="Times New Roman" charset="0"/>
            </a:endParaRPr>
          </a:p>
        </p:txBody>
      </p:sp>
      <p:sp>
        <p:nvSpPr>
          <p:cNvPr id="33803" name="Line 17"/>
          <p:cNvSpPr>
            <a:spLocks noChangeShapeType="1"/>
          </p:cNvSpPr>
          <p:nvPr/>
        </p:nvSpPr>
        <p:spPr bwMode="auto">
          <a:xfrm>
            <a:off x="2852738" y="3373438"/>
            <a:ext cx="6350" cy="2552700"/>
          </a:xfrm>
          <a:prstGeom prst="line">
            <a:avLst/>
          </a:prstGeom>
          <a:noFill/>
          <a:ln w="101600" cap="rnd">
            <a:solidFill>
              <a:schemeClr val="tx1"/>
            </a:solidFill>
            <a:prstDash val="sysDot"/>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3200">
              <a:solidFill>
                <a:prstClr val="black"/>
              </a:solidFill>
              <a:latin typeface="Arial" pitchFamily="-107" charset="0"/>
            </a:endParaRPr>
          </a:p>
        </p:txBody>
      </p:sp>
      <p:pic>
        <p:nvPicPr>
          <p:cNvPr id="33804" name="Picture 19"/>
          <p:cNvPicPr preferRelativeResize="0">
            <a:picLocks noChangeAspect="1" noChangeArrowheads="1"/>
          </p:cNvPicPr>
          <p:nvPr/>
        </p:nvPicPr>
        <p:blipFill>
          <a:blip r:embed="rId4"/>
          <a:srcRect/>
          <a:stretch>
            <a:fillRect/>
          </a:stretch>
        </p:blipFill>
        <p:spPr bwMode="auto">
          <a:xfrm>
            <a:off x="6872288" y="866775"/>
            <a:ext cx="1776412" cy="1397000"/>
          </a:xfrm>
          <a:prstGeom prst="rect">
            <a:avLst/>
          </a:prstGeom>
          <a:solidFill>
            <a:schemeClr val="accent1"/>
          </a:solidFill>
          <a:ln w="9525">
            <a:solidFill>
              <a:schemeClr val="tx1"/>
            </a:solidFill>
            <a:miter lim="800000"/>
            <a:headEnd/>
            <a:tailEnd/>
          </a:ln>
        </p:spPr>
      </p:pic>
      <p:pic>
        <p:nvPicPr>
          <p:cNvPr id="33805" name="Picture 20" descr="Toolbar_bg"/>
          <p:cNvPicPr>
            <a:picLocks noChangeAspect="1" noChangeArrowheads="1"/>
          </p:cNvPicPr>
          <p:nvPr/>
        </p:nvPicPr>
        <p:blipFill>
          <a:blip r:embed="rId5"/>
          <a:srcRect/>
          <a:stretch>
            <a:fillRect/>
          </a:stretch>
        </p:blipFill>
        <p:spPr bwMode="auto">
          <a:xfrm flipV="1">
            <a:off x="6864350" y="625475"/>
            <a:ext cx="1793875" cy="241300"/>
          </a:xfrm>
          <a:prstGeom prst="rect">
            <a:avLst/>
          </a:prstGeom>
          <a:noFill/>
          <a:ln w="9525">
            <a:noFill/>
            <a:miter lim="800000"/>
            <a:headEnd/>
            <a:tailEnd/>
          </a:ln>
        </p:spPr>
      </p:pic>
      <p:sp>
        <p:nvSpPr>
          <p:cNvPr id="33806" name="Text Box 21"/>
          <p:cNvSpPr txBox="1">
            <a:spLocks noChangeArrowheads="1"/>
          </p:cNvSpPr>
          <p:nvPr/>
        </p:nvSpPr>
        <p:spPr bwMode="auto">
          <a:xfrm>
            <a:off x="7067550" y="636588"/>
            <a:ext cx="1384300" cy="214312"/>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800">
                <a:solidFill>
                  <a:prstClr val="black"/>
                </a:solidFill>
                <a:latin typeface="Gill Sans" charset="0"/>
                <a:ea typeface="ＭＳ Ｐゴシック" pitchFamily="1" charset="-128"/>
                <a:cs typeface="ＭＳ Ｐゴシック" pitchFamily="1" charset="-128"/>
              </a:rPr>
              <a:t>Integrative Genomics Viewer</a:t>
            </a:r>
          </a:p>
        </p:txBody>
      </p:sp>
      <p:pic>
        <p:nvPicPr>
          <p:cNvPr id="33807" name="Picture 28"/>
          <p:cNvPicPr>
            <a:picLocks noChangeAspect="1" noChangeArrowheads="1"/>
          </p:cNvPicPr>
          <p:nvPr/>
        </p:nvPicPr>
        <p:blipFill>
          <a:blip r:embed="rId6"/>
          <a:srcRect/>
          <a:stretch>
            <a:fillRect/>
          </a:stretch>
        </p:blipFill>
        <p:spPr bwMode="auto">
          <a:xfrm>
            <a:off x="6918325" y="666750"/>
            <a:ext cx="171450" cy="55563"/>
          </a:xfrm>
          <a:prstGeom prst="rect">
            <a:avLst/>
          </a:prstGeom>
          <a:noFill/>
          <a:ln w="9525">
            <a:noFill/>
            <a:miter lim="800000"/>
            <a:headEnd/>
            <a:tailEnd/>
          </a:ln>
        </p:spPr>
      </p:pic>
      <p:pic>
        <p:nvPicPr>
          <p:cNvPr id="33808" name="Picture 30"/>
          <p:cNvPicPr>
            <a:picLocks noChangeAspect="1" noChangeArrowheads="1"/>
          </p:cNvPicPr>
          <p:nvPr/>
        </p:nvPicPr>
        <p:blipFill>
          <a:blip r:embed="rId7"/>
          <a:srcRect b="7509"/>
          <a:stretch>
            <a:fillRect/>
          </a:stretch>
        </p:blipFill>
        <p:spPr bwMode="auto">
          <a:xfrm>
            <a:off x="4737100" y="850900"/>
            <a:ext cx="1782763" cy="1368425"/>
          </a:xfrm>
          <a:prstGeom prst="rect">
            <a:avLst/>
          </a:prstGeom>
          <a:noFill/>
          <a:ln w="9525">
            <a:solidFill>
              <a:schemeClr val="tx1"/>
            </a:solidFill>
            <a:miter lim="800000"/>
            <a:headEnd/>
            <a:tailEnd/>
          </a:ln>
        </p:spPr>
      </p:pic>
      <p:pic>
        <p:nvPicPr>
          <p:cNvPr id="33809" name="Picture 31" descr="Toolbar_bg"/>
          <p:cNvPicPr>
            <a:picLocks noChangeAspect="1" noChangeArrowheads="1"/>
          </p:cNvPicPr>
          <p:nvPr/>
        </p:nvPicPr>
        <p:blipFill>
          <a:blip r:embed="rId5"/>
          <a:srcRect/>
          <a:stretch>
            <a:fillRect/>
          </a:stretch>
        </p:blipFill>
        <p:spPr bwMode="auto">
          <a:xfrm flipV="1">
            <a:off x="4724400" y="609600"/>
            <a:ext cx="1804988" cy="241300"/>
          </a:xfrm>
          <a:prstGeom prst="rect">
            <a:avLst/>
          </a:prstGeom>
          <a:noFill/>
          <a:ln w="9525">
            <a:noFill/>
            <a:miter lim="800000"/>
            <a:headEnd/>
            <a:tailEnd/>
          </a:ln>
        </p:spPr>
      </p:pic>
      <p:sp>
        <p:nvSpPr>
          <p:cNvPr id="33810" name="Text Box 32"/>
          <p:cNvSpPr txBox="1">
            <a:spLocks noChangeArrowheads="1"/>
          </p:cNvSpPr>
          <p:nvPr/>
        </p:nvSpPr>
        <p:spPr bwMode="auto">
          <a:xfrm>
            <a:off x="5318125" y="622300"/>
            <a:ext cx="617538" cy="214313"/>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800">
                <a:solidFill>
                  <a:prstClr val="black"/>
                </a:solidFill>
                <a:latin typeface="Gill Sans" charset="0"/>
                <a:ea typeface="ＭＳ Ｐゴシック" pitchFamily="1" charset="-128"/>
                <a:cs typeface="ＭＳ Ｐゴシック" pitchFamily="1" charset="-128"/>
              </a:rPr>
              <a:t>Cytoscape</a:t>
            </a:r>
            <a:endParaRPr lang="en-US" sz="1200">
              <a:solidFill>
                <a:prstClr val="black"/>
              </a:solidFill>
              <a:latin typeface="Gill Sans" charset="0"/>
              <a:ea typeface="ＭＳ Ｐゴシック" pitchFamily="1" charset="-128"/>
              <a:cs typeface="ＭＳ Ｐゴシック" pitchFamily="1" charset="-128"/>
            </a:endParaRPr>
          </a:p>
        </p:txBody>
      </p:sp>
      <p:pic>
        <p:nvPicPr>
          <p:cNvPr id="33811" name="Picture 39"/>
          <p:cNvPicPr>
            <a:picLocks noChangeAspect="1" noChangeArrowheads="1"/>
          </p:cNvPicPr>
          <p:nvPr/>
        </p:nvPicPr>
        <p:blipFill>
          <a:blip r:embed="rId6"/>
          <a:srcRect/>
          <a:stretch>
            <a:fillRect/>
          </a:stretch>
        </p:blipFill>
        <p:spPr bwMode="auto">
          <a:xfrm>
            <a:off x="4779963" y="650875"/>
            <a:ext cx="171450" cy="55563"/>
          </a:xfrm>
          <a:prstGeom prst="rect">
            <a:avLst/>
          </a:prstGeom>
          <a:noFill/>
          <a:ln w="9525">
            <a:noFill/>
            <a:miter lim="800000"/>
            <a:headEnd/>
            <a:tailEnd/>
          </a:ln>
        </p:spPr>
      </p:pic>
      <p:pic>
        <p:nvPicPr>
          <p:cNvPr id="33812" name="Picture 41" descr="galaxy"/>
          <p:cNvPicPr>
            <a:picLocks noChangeAspect="1" noChangeArrowheads="1"/>
          </p:cNvPicPr>
          <p:nvPr/>
        </p:nvPicPr>
        <p:blipFill>
          <a:blip r:embed="rId8"/>
          <a:srcRect/>
          <a:stretch>
            <a:fillRect/>
          </a:stretch>
        </p:blipFill>
        <p:spPr bwMode="auto">
          <a:xfrm>
            <a:off x="269875" y="854075"/>
            <a:ext cx="1781175" cy="1355725"/>
          </a:xfrm>
          <a:prstGeom prst="rect">
            <a:avLst/>
          </a:prstGeom>
          <a:noFill/>
          <a:ln w="9525">
            <a:solidFill>
              <a:srgbClr val="000000"/>
            </a:solidFill>
            <a:miter lim="800000"/>
            <a:headEnd/>
            <a:tailEnd/>
          </a:ln>
        </p:spPr>
      </p:pic>
      <p:pic>
        <p:nvPicPr>
          <p:cNvPr id="33813" name="Picture 42" descr="Toolbar_bg"/>
          <p:cNvPicPr>
            <a:picLocks noChangeAspect="1" noChangeArrowheads="1"/>
          </p:cNvPicPr>
          <p:nvPr/>
        </p:nvPicPr>
        <p:blipFill>
          <a:blip r:embed="rId5"/>
          <a:srcRect/>
          <a:stretch>
            <a:fillRect/>
          </a:stretch>
        </p:blipFill>
        <p:spPr bwMode="auto">
          <a:xfrm flipV="1">
            <a:off x="2468563" y="623888"/>
            <a:ext cx="1798637" cy="241300"/>
          </a:xfrm>
          <a:prstGeom prst="rect">
            <a:avLst/>
          </a:prstGeom>
          <a:noFill/>
          <a:ln w="9525">
            <a:noFill/>
            <a:miter lim="800000"/>
            <a:headEnd/>
            <a:tailEnd/>
          </a:ln>
        </p:spPr>
      </p:pic>
      <p:sp>
        <p:nvSpPr>
          <p:cNvPr id="33814" name="Text Box 43"/>
          <p:cNvSpPr txBox="1">
            <a:spLocks noChangeArrowheads="1"/>
          </p:cNvSpPr>
          <p:nvPr/>
        </p:nvSpPr>
        <p:spPr bwMode="auto">
          <a:xfrm>
            <a:off x="2997200" y="636588"/>
            <a:ext cx="715661" cy="215444"/>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800" dirty="0" err="1" smtClean="0">
                <a:solidFill>
                  <a:prstClr val="black"/>
                </a:solidFill>
                <a:latin typeface="Gill Sans" charset="0"/>
                <a:ea typeface="ＭＳ Ｐゴシック" pitchFamily="1" charset="-128"/>
                <a:cs typeface="ＭＳ Ｐゴシック" pitchFamily="1" charset="-128"/>
              </a:rPr>
              <a:t>GenePattern</a:t>
            </a:r>
            <a:endParaRPr lang="en-US" sz="1200" dirty="0">
              <a:solidFill>
                <a:prstClr val="black"/>
              </a:solidFill>
              <a:latin typeface="Gill Sans" charset="0"/>
              <a:ea typeface="ＭＳ Ｐゴシック" pitchFamily="1" charset="-128"/>
              <a:cs typeface="ＭＳ Ｐゴシック" pitchFamily="1" charset="-128"/>
            </a:endParaRPr>
          </a:p>
        </p:txBody>
      </p:sp>
      <p:pic>
        <p:nvPicPr>
          <p:cNvPr id="33815" name="Picture 50"/>
          <p:cNvPicPr>
            <a:picLocks noChangeAspect="1" noChangeArrowheads="1"/>
          </p:cNvPicPr>
          <p:nvPr/>
        </p:nvPicPr>
        <p:blipFill>
          <a:blip r:embed="rId6"/>
          <a:srcRect/>
          <a:stretch>
            <a:fillRect/>
          </a:stretch>
        </p:blipFill>
        <p:spPr bwMode="auto">
          <a:xfrm>
            <a:off x="2520950" y="665163"/>
            <a:ext cx="171450" cy="55562"/>
          </a:xfrm>
          <a:prstGeom prst="rect">
            <a:avLst/>
          </a:prstGeom>
          <a:noFill/>
          <a:ln w="9525">
            <a:noFill/>
            <a:miter lim="800000"/>
            <a:headEnd/>
            <a:tailEnd/>
          </a:ln>
        </p:spPr>
      </p:pic>
      <p:pic>
        <p:nvPicPr>
          <p:cNvPr id="33816" name="Picture 52" descr="genepatt"/>
          <p:cNvPicPr>
            <a:picLocks noChangeAspect="1" noChangeArrowheads="1"/>
          </p:cNvPicPr>
          <p:nvPr/>
        </p:nvPicPr>
        <p:blipFill>
          <a:blip r:embed="rId9"/>
          <a:srcRect/>
          <a:stretch>
            <a:fillRect/>
          </a:stretch>
        </p:blipFill>
        <p:spPr bwMode="auto">
          <a:xfrm>
            <a:off x="2481263" y="854075"/>
            <a:ext cx="1773237" cy="1357313"/>
          </a:xfrm>
          <a:prstGeom prst="rect">
            <a:avLst/>
          </a:prstGeom>
          <a:noFill/>
          <a:ln w="9525">
            <a:solidFill>
              <a:srgbClr val="000000"/>
            </a:solidFill>
            <a:miter lim="800000"/>
            <a:headEnd/>
            <a:tailEnd/>
          </a:ln>
        </p:spPr>
      </p:pic>
      <p:pic>
        <p:nvPicPr>
          <p:cNvPr id="33817" name="Picture 53" descr="Toolbar_bg"/>
          <p:cNvPicPr>
            <a:picLocks noChangeAspect="1" noChangeArrowheads="1"/>
          </p:cNvPicPr>
          <p:nvPr/>
        </p:nvPicPr>
        <p:blipFill>
          <a:blip r:embed="rId5"/>
          <a:srcRect/>
          <a:stretch>
            <a:fillRect/>
          </a:stretch>
        </p:blipFill>
        <p:spPr bwMode="auto">
          <a:xfrm flipV="1">
            <a:off x="258763" y="623888"/>
            <a:ext cx="1804987" cy="241300"/>
          </a:xfrm>
          <a:prstGeom prst="rect">
            <a:avLst/>
          </a:prstGeom>
          <a:noFill/>
          <a:ln w="9525">
            <a:noFill/>
            <a:miter lim="800000"/>
            <a:headEnd/>
            <a:tailEnd/>
          </a:ln>
        </p:spPr>
      </p:pic>
      <p:sp>
        <p:nvSpPr>
          <p:cNvPr id="33818" name="Text Box 54"/>
          <p:cNvSpPr txBox="1">
            <a:spLocks noChangeArrowheads="1"/>
          </p:cNvSpPr>
          <p:nvPr/>
        </p:nvSpPr>
        <p:spPr bwMode="auto">
          <a:xfrm>
            <a:off x="912813" y="636588"/>
            <a:ext cx="595035" cy="230832"/>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900" b="1" dirty="0" smtClean="0">
                <a:solidFill>
                  <a:prstClr val="black"/>
                </a:solidFill>
                <a:latin typeface="Gill Sans" charset="0"/>
                <a:ea typeface="ＭＳ Ｐゴシック" pitchFamily="1" charset="-128"/>
                <a:cs typeface="ＭＳ Ｐゴシック" pitchFamily="1" charset="-128"/>
              </a:rPr>
              <a:t>Galaxy</a:t>
            </a:r>
            <a:endParaRPr lang="en-US" sz="1200" b="1" dirty="0">
              <a:solidFill>
                <a:prstClr val="black"/>
              </a:solidFill>
              <a:latin typeface="Gill Sans" charset="0"/>
              <a:ea typeface="ＭＳ Ｐゴシック" pitchFamily="1" charset="-128"/>
              <a:cs typeface="ＭＳ Ｐゴシック" pitchFamily="1" charset="-128"/>
            </a:endParaRPr>
          </a:p>
        </p:txBody>
      </p:sp>
      <p:pic>
        <p:nvPicPr>
          <p:cNvPr id="33819" name="Picture 61"/>
          <p:cNvPicPr>
            <a:picLocks noChangeAspect="1" noChangeArrowheads="1"/>
          </p:cNvPicPr>
          <p:nvPr/>
        </p:nvPicPr>
        <p:blipFill>
          <a:blip r:embed="rId6"/>
          <a:srcRect/>
          <a:stretch>
            <a:fillRect/>
          </a:stretch>
        </p:blipFill>
        <p:spPr bwMode="auto">
          <a:xfrm>
            <a:off x="311150" y="665163"/>
            <a:ext cx="171450" cy="55562"/>
          </a:xfrm>
          <a:prstGeom prst="rect">
            <a:avLst/>
          </a:prstGeom>
          <a:noFill/>
          <a:ln w="9525">
            <a:noFill/>
            <a:miter lim="800000"/>
            <a:headEnd/>
            <a:tailEnd/>
          </a:ln>
        </p:spPr>
      </p:pic>
      <p:sp>
        <p:nvSpPr>
          <p:cNvPr id="33820" name="AutoShape 69"/>
          <p:cNvSpPr>
            <a:spLocks noChangeArrowheads="1"/>
          </p:cNvSpPr>
          <p:nvPr/>
        </p:nvSpPr>
        <p:spPr bwMode="auto">
          <a:xfrm>
            <a:off x="612775" y="3559175"/>
            <a:ext cx="1397000" cy="887413"/>
          </a:xfrm>
          <a:prstGeom prst="can">
            <a:avLst>
              <a:gd name="adj" fmla="val 25000"/>
            </a:avLst>
          </a:prstGeom>
          <a:solidFill>
            <a:schemeClr val="accent1"/>
          </a:solidFill>
          <a:ln w="9525">
            <a:solidFill>
              <a:schemeClr val="tx1"/>
            </a:solidFill>
            <a:round/>
            <a:headEnd/>
            <a:tailEnd/>
          </a:ln>
        </p:spPr>
        <p:txBody>
          <a:bodyPr wrap="none" lIns="38095" tIns="19047" rIns="38095" bIns="19047" anchor="ctr">
            <a:prstTxWarp prst="textNoShape">
              <a:avLst/>
            </a:prstTxWarp>
          </a:bodyPr>
          <a:lstStyle/>
          <a:p>
            <a:pPr defTabSz="381000" eaLnBrk="0" fontAlgn="base" hangingPunct="0">
              <a:spcBef>
                <a:spcPct val="0"/>
              </a:spcBef>
              <a:spcAft>
                <a:spcPct val="0"/>
              </a:spcAft>
            </a:pPr>
            <a:endParaRPr lang="en-US" sz="1300">
              <a:solidFill>
                <a:prstClr val="black"/>
              </a:solidFill>
              <a:latin typeface="Arial" pitchFamily="-107" charset="0"/>
            </a:endParaRPr>
          </a:p>
        </p:txBody>
      </p:sp>
      <p:sp>
        <p:nvSpPr>
          <p:cNvPr id="33821" name="AutoShape 73"/>
          <p:cNvSpPr>
            <a:spLocks noChangeArrowheads="1"/>
          </p:cNvSpPr>
          <p:nvPr/>
        </p:nvSpPr>
        <p:spPr bwMode="auto">
          <a:xfrm>
            <a:off x="720725" y="4300538"/>
            <a:ext cx="1397000" cy="887412"/>
          </a:xfrm>
          <a:prstGeom prst="can">
            <a:avLst>
              <a:gd name="adj" fmla="val 25000"/>
            </a:avLst>
          </a:prstGeom>
          <a:solidFill>
            <a:schemeClr val="accent1"/>
          </a:solidFill>
          <a:ln w="9525">
            <a:solidFill>
              <a:schemeClr val="tx1"/>
            </a:solidFill>
            <a:round/>
            <a:headEnd/>
            <a:tailEnd/>
          </a:ln>
        </p:spPr>
        <p:txBody>
          <a:bodyPr wrap="none" lIns="38095" tIns="19047" rIns="38095" bIns="19047" anchor="ctr">
            <a:prstTxWarp prst="textNoShape">
              <a:avLst/>
            </a:prstTxWarp>
          </a:bodyPr>
          <a:lstStyle/>
          <a:p>
            <a:pPr defTabSz="381000" eaLnBrk="0" fontAlgn="base" hangingPunct="0">
              <a:spcBef>
                <a:spcPct val="0"/>
              </a:spcBef>
              <a:spcAft>
                <a:spcPct val="0"/>
              </a:spcAft>
            </a:pPr>
            <a:endParaRPr lang="en-US" sz="1300">
              <a:solidFill>
                <a:prstClr val="black"/>
              </a:solidFill>
              <a:latin typeface="Arial" pitchFamily="-107" charset="0"/>
            </a:endParaRPr>
          </a:p>
        </p:txBody>
      </p:sp>
      <p:sp>
        <p:nvSpPr>
          <p:cNvPr id="33822" name="AutoShape 75"/>
          <p:cNvSpPr>
            <a:spLocks noChangeArrowheads="1"/>
          </p:cNvSpPr>
          <p:nvPr/>
        </p:nvSpPr>
        <p:spPr bwMode="auto">
          <a:xfrm>
            <a:off x="820208" y="5041900"/>
            <a:ext cx="1397000" cy="887413"/>
          </a:xfrm>
          <a:prstGeom prst="can">
            <a:avLst>
              <a:gd name="adj" fmla="val 25000"/>
            </a:avLst>
          </a:prstGeom>
          <a:solidFill>
            <a:schemeClr val="accent1"/>
          </a:solidFill>
          <a:ln w="9525">
            <a:solidFill>
              <a:schemeClr val="tx1"/>
            </a:solidFill>
            <a:round/>
            <a:headEnd/>
            <a:tailEnd/>
          </a:ln>
        </p:spPr>
        <p:txBody>
          <a:bodyPr wrap="none" lIns="38095" tIns="19047" rIns="38095" bIns="19047" anchor="ctr">
            <a:prstTxWarp prst="textNoShape">
              <a:avLst/>
            </a:prstTxWarp>
          </a:bodyPr>
          <a:lstStyle/>
          <a:p>
            <a:pPr defTabSz="381000" eaLnBrk="0" fontAlgn="base" hangingPunct="0">
              <a:spcBef>
                <a:spcPct val="0"/>
              </a:spcBef>
              <a:spcAft>
                <a:spcPct val="0"/>
              </a:spcAft>
            </a:pPr>
            <a:endParaRPr lang="en-US" sz="1300">
              <a:solidFill>
                <a:prstClr val="black"/>
              </a:solidFill>
              <a:latin typeface="Arial" pitchFamily="-107" charset="0"/>
            </a:endParaRPr>
          </a:p>
        </p:txBody>
      </p:sp>
      <p:sp>
        <p:nvSpPr>
          <p:cNvPr id="33824" name="Line 77"/>
          <p:cNvSpPr>
            <a:spLocks noChangeShapeType="1"/>
          </p:cNvSpPr>
          <p:nvPr/>
        </p:nvSpPr>
        <p:spPr bwMode="auto">
          <a:xfrm>
            <a:off x="2127250" y="4146550"/>
            <a:ext cx="1073150" cy="190500"/>
          </a:xfrm>
          <a:prstGeom prst="line">
            <a:avLst/>
          </a:prstGeom>
          <a:noFill/>
          <a:ln w="9525">
            <a:solidFill>
              <a:schemeClr val="tx1"/>
            </a:solidFill>
            <a:round/>
            <a:headEnd/>
            <a:tailEnd type="triangle" w="med" len="med"/>
          </a:ln>
        </p:spPr>
        <p:txBody>
          <a:bodyPr wrap="none" anchor="ctr">
            <a:prstTxWarp prst="textNoShape">
              <a:avLst/>
            </a:prstTxWarp>
          </a:bodyPr>
          <a:lstStyle/>
          <a:p>
            <a:pPr defTabSz="914400" eaLnBrk="0" fontAlgn="base" hangingPunct="0">
              <a:spcBef>
                <a:spcPct val="0"/>
              </a:spcBef>
              <a:spcAft>
                <a:spcPct val="0"/>
              </a:spcAft>
            </a:pPr>
            <a:endParaRPr lang="en-US" sz="3200">
              <a:solidFill>
                <a:prstClr val="black"/>
              </a:solidFill>
              <a:latin typeface="Arial" pitchFamily="-107" charset="0"/>
            </a:endParaRPr>
          </a:p>
        </p:txBody>
      </p:sp>
      <p:sp>
        <p:nvSpPr>
          <p:cNvPr id="33825" name="Line 78"/>
          <p:cNvSpPr>
            <a:spLocks noChangeShapeType="1"/>
          </p:cNvSpPr>
          <p:nvPr/>
        </p:nvSpPr>
        <p:spPr bwMode="auto">
          <a:xfrm flipV="1">
            <a:off x="2247900" y="4692650"/>
            <a:ext cx="952500" cy="38100"/>
          </a:xfrm>
          <a:prstGeom prst="line">
            <a:avLst/>
          </a:prstGeom>
          <a:noFill/>
          <a:ln w="9525">
            <a:solidFill>
              <a:schemeClr val="tx1"/>
            </a:solidFill>
            <a:round/>
            <a:headEnd/>
            <a:tailEnd type="triangle" w="med" len="med"/>
          </a:ln>
        </p:spPr>
        <p:txBody>
          <a:bodyPr wrap="none" anchor="ctr">
            <a:prstTxWarp prst="textNoShape">
              <a:avLst/>
            </a:prstTxWarp>
          </a:bodyPr>
          <a:lstStyle/>
          <a:p>
            <a:pPr defTabSz="914400" eaLnBrk="0" fontAlgn="base" hangingPunct="0">
              <a:spcBef>
                <a:spcPct val="0"/>
              </a:spcBef>
              <a:spcAft>
                <a:spcPct val="0"/>
              </a:spcAft>
            </a:pPr>
            <a:endParaRPr lang="en-US" sz="3200">
              <a:solidFill>
                <a:prstClr val="black"/>
              </a:solidFill>
              <a:latin typeface="Arial" pitchFamily="-107" charset="0"/>
            </a:endParaRPr>
          </a:p>
        </p:txBody>
      </p:sp>
      <p:sp>
        <p:nvSpPr>
          <p:cNvPr id="33826" name="Line 79"/>
          <p:cNvSpPr>
            <a:spLocks noChangeShapeType="1"/>
          </p:cNvSpPr>
          <p:nvPr/>
        </p:nvSpPr>
        <p:spPr bwMode="auto">
          <a:xfrm flipV="1">
            <a:off x="2317750" y="5003800"/>
            <a:ext cx="882650" cy="234950"/>
          </a:xfrm>
          <a:prstGeom prst="line">
            <a:avLst/>
          </a:prstGeom>
          <a:noFill/>
          <a:ln w="9525">
            <a:solidFill>
              <a:schemeClr val="tx1"/>
            </a:solidFill>
            <a:round/>
            <a:headEnd/>
            <a:tailEnd type="triangle" w="med" len="med"/>
          </a:ln>
        </p:spPr>
        <p:txBody>
          <a:bodyPr wrap="none" anchor="ctr">
            <a:prstTxWarp prst="textNoShape">
              <a:avLst/>
            </a:prstTxWarp>
          </a:bodyPr>
          <a:lstStyle/>
          <a:p>
            <a:pPr defTabSz="914400" eaLnBrk="0" fontAlgn="base" hangingPunct="0">
              <a:spcBef>
                <a:spcPct val="0"/>
              </a:spcBef>
              <a:spcAft>
                <a:spcPct val="0"/>
              </a:spcAft>
            </a:pPr>
            <a:endParaRPr lang="en-US" sz="3200">
              <a:solidFill>
                <a:prstClr val="black"/>
              </a:solidFill>
              <a:latin typeface="Arial" pitchFamily="-107" charset="0"/>
            </a:endParaRPr>
          </a:p>
        </p:txBody>
      </p:sp>
      <p:sp>
        <p:nvSpPr>
          <p:cNvPr id="33829" name="Text Box 99"/>
          <p:cNvSpPr txBox="1">
            <a:spLocks noChangeArrowheads="1"/>
          </p:cNvSpPr>
          <p:nvPr/>
        </p:nvSpPr>
        <p:spPr bwMode="auto">
          <a:xfrm>
            <a:off x="620713" y="42863"/>
            <a:ext cx="6742112" cy="519112"/>
          </a:xfrm>
          <a:prstGeom prst="rect">
            <a:avLst/>
          </a:prstGeom>
          <a:noFill/>
          <a:ln w="9525">
            <a:noFill/>
            <a:miter lim="800000"/>
            <a:headEnd/>
            <a:tailEnd/>
          </a:ln>
        </p:spPr>
        <p:txBody>
          <a:bodyPr>
            <a:prstTxWarp prst="textNoShape">
              <a:avLst/>
            </a:prstTxWarp>
            <a:spAutoFit/>
          </a:bodyPr>
          <a:lstStyle/>
          <a:p>
            <a:pPr defTabSz="914400" eaLnBrk="0" fontAlgn="base" hangingPunct="0">
              <a:spcBef>
                <a:spcPct val="50000"/>
              </a:spcBef>
              <a:spcAft>
                <a:spcPct val="0"/>
              </a:spcAft>
            </a:pPr>
            <a:r>
              <a:rPr lang="en-US" sz="2800" b="1" dirty="0" err="1">
                <a:solidFill>
                  <a:srgbClr val="1D63B3"/>
                </a:solidFill>
                <a:latin typeface="Arial" pitchFamily="-107" charset="0"/>
              </a:rPr>
              <a:t>GenomeSpace</a:t>
            </a:r>
            <a:r>
              <a:rPr lang="en-US" sz="2800" b="1" dirty="0">
                <a:solidFill>
                  <a:srgbClr val="1D63B3"/>
                </a:solidFill>
                <a:latin typeface="Arial" pitchFamily="-107" charset="0"/>
              </a:rPr>
              <a:t> Components</a:t>
            </a:r>
          </a:p>
        </p:txBody>
      </p:sp>
      <p:sp>
        <p:nvSpPr>
          <p:cNvPr id="33830" name="Line 100"/>
          <p:cNvSpPr>
            <a:spLocks noChangeShapeType="1"/>
          </p:cNvSpPr>
          <p:nvPr/>
        </p:nvSpPr>
        <p:spPr bwMode="auto">
          <a:xfrm>
            <a:off x="703263" y="528638"/>
            <a:ext cx="7772400" cy="0"/>
          </a:xfrm>
          <a:prstGeom prst="line">
            <a:avLst/>
          </a:prstGeom>
          <a:noFill/>
          <a:ln w="38100">
            <a:solidFill>
              <a:srgbClr val="333399"/>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3200">
              <a:solidFill>
                <a:prstClr val="black"/>
              </a:solidFill>
              <a:latin typeface="Arial" pitchFamily="-107" charset="0"/>
            </a:endParaRPr>
          </a:p>
        </p:txBody>
      </p:sp>
      <p:sp>
        <p:nvSpPr>
          <p:cNvPr id="33836" name="Rectangle 54"/>
          <p:cNvSpPr>
            <a:spLocks noChangeArrowheads="1"/>
          </p:cNvSpPr>
          <p:nvPr/>
        </p:nvSpPr>
        <p:spPr bwMode="auto">
          <a:xfrm>
            <a:off x="947738" y="2603500"/>
            <a:ext cx="6975475" cy="46038"/>
          </a:xfrm>
          <a:prstGeom prst="rect">
            <a:avLst/>
          </a:prstGeom>
          <a:solidFill>
            <a:schemeClr val="bg1">
              <a:lumMod val="65000"/>
            </a:schemeClr>
          </a:solidFill>
          <a:ln w="3175">
            <a:solidFill>
              <a:schemeClr val="tx2">
                <a:lumMod val="60000"/>
                <a:lumOff val="40000"/>
              </a:schemeClr>
            </a:solidFill>
            <a:round/>
            <a:headEnd/>
            <a:tailEnd/>
          </a:ln>
        </p:spPr>
        <p:txBody>
          <a:bodyPr>
            <a:prstTxWarp prst="textNoShape">
              <a:avLst/>
            </a:prstTxWarp>
          </a:bodyPr>
          <a:lstStyle/>
          <a:p>
            <a:pPr defTabSz="914400" eaLnBrk="0" fontAlgn="base" hangingPunct="0">
              <a:spcBef>
                <a:spcPct val="0"/>
              </a:spcBef>
              <a:spcAft>
                <a:spcPct val="0"/>
              </a:spcAft>
            </a:pPr>
            <a:endParaRPr lang="en-US" sz="3200">
              <a:solidFill>
                <a:prstClr val="black"/>
              </a:solidFill>
              <a:latin typeface="Arial" pitchFamily="-107" charset="0"/>
            </a:endParaRPr>
          </a:p>
        </p:txBody>
      </p:sp>
      <p:sp>
        <p:nvSpPr>
          <p:cNvPr id="33837" name="Up Arrow 55"/>
          <p:cNvSpPr>
            <a:spLocks noChangeArrowheads="1"/>
          </p:cNvSpPr>
          <p:nvPr/>
        </p:nvSpPr>
        <p:spPr bwMode="auto">
          <a:xfrm>
            <a:off x="911225" y="2227263"/>
            <a:ext cx="119063" cy="376237"/>
          </a:xfrm>
          <a:prstGeom prst="upArrow">
            <a:avLst>
              <a:gd name="adj1" fmla="val 50000"/>
              <a:gd name="adj2" fmla="val 50106"/>
            </a:avLst>
          </a:prstGeom>
          <a:solidFill>
            <a:schemeClr val="bg1">
              <a:lumMod val="65000"/>
            </a:schemeClr>
          </a:solidFill>
          <a:ln w="3175">
            <a:solidFill>
              <a:schemeClr val="tx2">
                <a:lumMod val="60000"/>
                <a:lumOff val="40000"/>
              </a:schemeClr>
            </a:solidFill>
            <a:round/>
            <a:headEnd/>
            <a:tailEnd/>
          </a:ln>
        </p:spPr>
        <p:txBody>
          <a:bodyPr>
            <a:prstTxWarp prst="textNoShape">
              <a:avLst/>
            </a:prstTxWarp>
          </a:bodyPr>
          <a:lstStyle/>
          <a:p>
            <a:pPr defTabSz="914400" eaLnBrk="0" fontAlgn="base" hangingPunct="0">
              <a:spcBef>
                <a:spcPct val="0"/>
              </a:spcBef>
              <a:spcAft>
                <a:spcPct val="0"/>
              </a:spcAft>
            </a:pPr>
            <a:endParaRPr lang="en-US" sz="3200">
              <a:solidFill>
                <a:prstClr val="black"/>
              </a:solidFill>
              <a:latin typeface="Arial" pitchFamily="-107" charset="0"/>
            </a:endParaRPr>
          </a:p>
        </p:txBody>
      </p:sp>
      <p:sp>
        <p:nvSpPr>
          <p:cNvPr id="33838" name="Up Arrow 56"/>
          <p:cNvSpPr>
            <a:spLocks noChangeArrowheads="1"/>
          </p:cNvSpPr>
          <p:nvPr/>
        </p:nvSpPr>
        <p:spPr bwMode="auto">
          <a:xfrm>
            <a:off x="3262313" y="2222500"/>
            <a:ext cx="120650" cy="377825"/>
          </a:xfrm>
          <a:prstGeom prst="upArrow">
            <a:avLst>
              <a:gd name="adj1" fmla="val 50000"/>
              <a:gd name="adj2" fmla="val 49656"/>
            </a:avLst>
          </a:prstGeom>
          <a:solidFill>
            <a:schemeClr val="bg1">
              <a:lumMod val="65000"/>
            </a:schemeClr>
          </a:solidFill>
          <a:ln w="3175">
            <a:solidFill>
              <a:schemeClr val="tx2">
                <a:lumMod val="60000"/>
                <a:lumOff val="40000"/>
              </a:schemeClr>
            </a:solidFill>
            <a:round/>
            <a:headEnd/>
            <a:tailEnd/>
          </a:ln>
        </p:spPr>
        <p:txBody>
          <a:bodyPr>
            <a:prstTxWarp prst="textNoShape">
              <a:avLst/>
            </a:prstTxWarp>
          </a:bodyPr>
          <a:lstStyle/>
          <a:p>
            <a:pPr defTabSz="914400" eaLnBrk="0" fontAlgn="base" hangingPunct="0">
              <a:spcBef>
                <a:spcPct val="0"/>
              </a:spcBef>
              <a:spcAft>
                <a:spcPct val="0"/>
              </a:spcAft>
            </a:pPr>
            <a:endParaRPr lang="en-US" sz="3200">
              <a:solidFill>
                <a:prstClr val="black"/>
              </a:solidFill>
              <a:latin typeface="Arial" pitchFamily="-107" charset="0"/>
            </a:endParaRPr>
          </a:p>
        </p:txBody>
      </p:sp>
      <p:sp>
        <p:nvSpPr>
          <p:cNvPr id="33839" name="Up Arrow 57"/>
          <p:cNvSpPr>
            <a:spLocks noChangeArrowheads="1"/>
          </p:cNvSpPr>
          <p:nvPr/>
        </p:nvSpPr>
        <p:spPr bwMode="auto">
          <a:xfrm>
            <a:off x="5532438" y="2228850"/>
            <a:ext cx="119062" cy="376238"/>
          </a:xfrm>
          <a:prstGeom prst="upArrow">
            <a:avLst>
              <a:gd name="adj1" fmla="val 50000"/>
              <a:gd name="adj2" fmla="val 50107"/>
            </a:avLst>
          </a:prstGeom>
          <a:solidFill>
            <a:schemeClr val="bg1">
              <a:lumMod val="65000"/>
            </a:schemeClr>
          </a:solidFill>
          <a:ln w="3175">
            <a:solidFill>
              <a:schemeClr val="tx2">
                <a:lumMod val="60000"/>
                <a:lumOff val="40000"/>
              </a:schemeClr>
            </a:solidFill>
            <a:round/>
            <a:headEnd/>
            <a:tailEnd/>
          </a:ln>
        </p:spPr>
        <p:txBody>
          <a:bodyPr>
            <a:prstTxWarp prst="textNoShape">
              <a:avLst/>
            </a:prstTxWarp>
          </a:bodyPr>
          <a:lstStyle/>
          <a:p>
            <a:pPr defTabSz="914400" eaLnBrk="0" fontAlgn="base" hangingPunct="0">
              <a:spcBef>
                <a:spcPct val="0"/>
              </a:spcBef>
              <a:spcAft>
                <a:spcPct val="0"/>
              </a:spcAft>
            </a:pPr>
            <a:endParaRPr lang="en-US" sz="3200">
              <a:solidFill>
                <a:prstClr val="black"/>
              </a:solidFill>
              <a:latin typeface="Arial" pitchFamily="-107" charset="0"/>
            </a:endParaRPr>
          </a:p>
        </p:txBody>
      </p:sp>
      <p:sp>
        <p:nvSpPr>
          <p:cNvPr id="33840" name="Up Arrow 58"/>
          <p:cNvSpPr>
            <a:spLocks noChangeArrowheads="1"/>
          </p:cNvSpPr>
          <p:nvPr/>
        </p:nvSpPr>
        <p:spPr bwMode="auto">
          <a:xfrm>
            <a:off x="7837488" y="2270125"/>
            <a:ext cx="120650" cy="377825"/>
          </a:xfrm>
          <a:prstGeom prst="upArrow">
            <a:avLst>
              <a:gd name="adj1" fmla="val 50000"/>
              <a:gd name="adj2" fmla="val 49656"/>
            </a:avLst>
          </a:prstGeom>
          <a:solidFill>
            <a:schemeClr val="bg1">
              <a:lumMod val="65000"/>
            </a:schemeClr>
          </a:solidFill>
          <a:ln w="3175">
            <a:solidFill>
              <a:schemeClr val="tx2">
                <a:lumMod val="60000"/>
                <a:lumOff val="40000"/>
              </a:schemeClr>
            </a:solidFill>
            <a:round/>
            <a:headEnd/>
            <a:tailEnd/>
          </a:ln>
        </p:spPr>
        <p:txBody>
          <a:bodyPr>
            <a:prstTxWarp prst="textNoShape">
              <a:avLst/>
            </a:prstTxWarp>
          </a:bodyPr>
          <a:lstStyle/>
          <a:p>
            <a:pPr defTabSz="914400" eaLnBrk="0" fontAlgn="base" hangingPunct="0">
              <a:spcBef>
                <a:spcPct val="0"/>
              </a:spcBef>
              <a:spcAft>
                <a:spcPct val="0"/>
              </a:spcAft>
            </a:pPr>
            <a:endParaRPr lang="en-US" sz="3200">
              <a:solidFill>
                <a:prstClr val="black"/>
              </a:solidFill>
              <a:latin typeface="Arial" pitchFamily="-107" charset="0"/>
            </a:endParaRPr>
          </a:p>
        </p:txBody>
      </p:sp>
      <p:sp>
        <p:nvSpPr>
          <p:cNvPr id="33841" name="Up Arrow 59"/>
          <p:cNvSpPr>
            <a:spLocks noChangeArrowheads="1"/>
          </p:cNvSpPr>
          <p:nvPr/>
        </p:nvSpPr>
        <p:spPr bwMode="auto">
          <a:xfrm flipV="1">
            <a:off x="4057650" y="2641600"/>
            <a:ext cx="111125" cy="1177925"/>
          </a:xfrm>
          <a:prstGeom prst="upArrow">
            <a:avLst>
              <a:gd name="adj1" fmla="val 50000"/>
              <a:gd name="adj2" fmla="val 49712"/>
            </a:avLst>
          </a:prstGeom>
          <a:solidFill>
            <a:schemeClr val="bg1">
              <a:lumMod val="65000"/>
            </a:schemeClr>
          </a:solidFill>
          <a:ln w="3175">
            <a:solidFill>
              <a:schemeClr val="tx2">
                <a:lumMod val="60000"/>
                <a:lumOff val="40000"/>
              </a:schemeClr>
            </a:solidFill>
            <a:round/>
            <a:headEnd/>
            <a:tailEnd/>
          </a:ln>
        </p:spPr>
        <p:txBody>
          <a:bodyPr>
            <a:prstTxWarp prst="textNoShape">
              <a:avLst/>
            </a:prstTxWarp>
          </a:bodyPr>
          <a:lstStyle/>
          <a:p>
            <a:pPr defTabSz="914400" eaLnBrk="0" fontAlgn="base" hangingPunct="0">
              <a:spcBef>
                <a:spcPct val="0"/>
              </a:spcBef>
              <a:spcAft>
                <a:spcPct val="0"/>
              </a:spcAft>
            </a:pPr>
            <a:endParaRPr lang="en-US" sz="3200">
              <a:solidFill>
                <a:prstClr val="black"/>
              </a:solidFill>
              <a:latin typeface="Arial" pitchFamily="-107" charset="0"/>
            </a:endParaRPr>
          </a:p>
        </p:txBody>
      </p:sp>
      <p:sp>
        <p:nvSpPr>
          <p:cNvPr id="33842" name="Up Arrow 60"/>
          <p:cNvSpPr>
            <a:spLocks noChangeArrowheads="1"/>
          </p:cNvSpPr>
          <p:nvPr/>
        </p:nvSpPr>
        <p:spPr bwMode="auto">
          <a:xfrm flipV="1">
            <a:off x="7413625" y="2646363"/>
            <a:ext cx="109538" cy="1177925"/>
          </a:xfrm>
          <a:prstGeom prst="upArrow">
            <a:avLst>
              <a:gd name="adj1" fmla="val 50000"/>
              <a:gd name="adj2" fmla="val 50432"/>
            </a:avLst>
          </a:prstGeom>
          <a:solidFill>
            <a:schemeClr val="bg1">
              <a:lumMod val="65000"/>
            </a:schemeClr>
          </a:solidFill>
          <a:ln w="3175">
            <a:solidFill>
              <a:schemeClr val="tx2">
                <a:lumMod val="60000"/>
                <a:lumOff val="40000"/>
              </a:schemeClr>
            </a:solidFill>
            <a:round/>
            <a:headEnd/>
            <a:tailEnd/>
          </a:ln>
        </p:spPr>
        <p:txBody>
          <a:bodyPr>
            <a:prstTxWarp prst="textNoShape">
              <a:avLst/>
            </a:prstTxWarp>
          </a:bodyPr>
          <a:lstStyle/>
          <a:p>
            <a:pPr defTabSz="914400" eaLnBrk="0" fontAlgn="base" hangingPunct="0">
              <a:spcBef>
                <a:spcPct val="0"/>
              </a:spcBef>
              <a:spcAft>
                <a:spcPct val="0"/>
              </a:spcAft>
            </a:pPr>
            <a:endParaRPr lang="en-US" sz="3200">
              <a:solidFill>
                <a:prstClr val="black"/>
              </a:solidFill>
              <a:latin typeface="Arial" pitchFamily="-107" charset="0"/>
            </a:endParaRPr>
          </a:p>
        </p:txBody>
      </p:sp>
      <p:grpSp>
        <p:nvGrpSpPr>
          <p:cNvPr id="2" name="Group 2"/>
          <p:cNvGrpSpPr/>
          <p:nvPr/>
        </p:nvGrpSpPr>
        <p:grpSpPr>
          <a:xfrm>
            <a:off x="3195638" y="3540125"/>
            <a:ext cx="5130800" cy="2235201"/>
            <a:chOff x="3386138" y="3540125"/>
            <a:chExt cx="5130800" cy="2235201"/>
          </a:xfrm>
        </p:grpSpPr>
        <p:sp>
          <p:nvSpPr>
            <p:cNvPr id="57" name="Rectangle 3"/>
            <p:cNvSpPr>
              <a:spLocks noChangeArrowheads="1"/>
            </p:cNvSpPr>
            <p:nvPr/>
          </p:nvSpPr>
          <p:spPr bwMode="auto">
            <a:xfrm>
              <a:off x="3386138" y="3586163"/>
              <a:ext cx="5130800" cy="2189163"/>
            </a:xfrm>
            <a:prstGeom prst="rect">
              <a:avLst/>
            </a:prstGeom>
            <a:solidFill>
              <a:schemeClr val="accent1"/>
            </a:solidFill>
            <a:ln w="9525">
              <a:noFill/>
              <a:miter lim="800000"/>
              <a:headEnd/>
              <a:tailEnd/>
            </a:ln>
            <a:effectLst>
              <a:outerShdw blurRad="50800" dist="38100" dir="2700000" algn="tl" rotWithShape="0">
                <a:prstClr val="black">
                  <a:alpha val="40000"/>
                </a:prstClr>
              </a:outerShdw>
            </a:effectLst>
          </p:spPr>
          <p:txBody>
            <a:bodyPr wrap="none" lIns="38095" tIns="19047" rIns="38095" bIns="19047" anchor="ctr"/>
            <a:lstStyle/>
            <a:p>
              <a:pPr defTabSz="381000" eaLnBrk="0" fontAlgn="base" hangingPunct="0">
                <a:spcBef>
                  <a:spcPct val="0"/>
                </a:spcBef>
                <a:spcAft>
                  <a:spcPct val="0"/>
                </a:spcAft>
              </a:pPr>
              <a:endParaRPr lang="en-US" sz="1000">
                <a:solidFill>
                  <a:prstClr val="black"/>
                </a:solidFill>
                <a:latin typeface="Arial" pitchFamily="-107" charset="0"/>
              </a:endParaRPr>
            </a:p>
          </p:txBody>
        </p:sp>
        <p:sp>
          <p:nvSpPr>
            <p:cNvPr id="58" name="Rectangle 4"/>
            <p:cNvSpPr>
              <a:spLocks noChangeArrowheads="1"/>
            </p:cNvSpPr>
            <p:nvPr/>
          </p:nvSpPr>
          <p:spPr bwMode="auto">
            <a:xfrm>
              <a:off x="3608388" y="3703638"/>
              <a:ext cx="4691063" cy="249237"/>
            </a:xfrm>
            <a:prstGeom prst="rect">
              <a:avLst/>
            </a:prstGeom>
            <a:solidFill>
              <a:srgbClr val="00B0F0"/>
            </a:solidFill>
            <a:ln w="9525">
              <a:noFill/>
              <a:miter lim="800000"/>
              <a:headEnd/>
              <a:tailEnd/>
            </a:ln>
            <a:effectLst>
              <a:outerShdw blurRad="50800" dist="38100" dir="2700000" algn="tl" rotWithShape="0">
                <a:prstClr val="black">
                  <a:alpha val="40000"/>
                </a:prstClr>
              </a:outerShdw>
            </a:effectLst>
          </p:spPr>
          <p:txBody>
            <a:bodyPr wrap="none" lIns="38095" tIns="19047" rIns="38095" bIns="19047" anchor="ctr"/>
            <a:lstStyle/>
            <a:p>
              <a:pPr defTabSz="381000" eaLnBrk="0" fontAlgn="base" hangingPunct="0">
                <a:spcBef>
                  <a:spcPct val="0"/>
                </a:spcBef>
                <a:spcAft>
                  <a:spcPct val="0"/>
                </a:spcAft>
              </a:pPr>
              <a:endParaRPr lang="en-US" sz="1000">
                <a:solidFill>
                  <a:prstClr val="black"/>
                </a:solidFill>
                <a:latin typeface="Arial" pitchFamily="-107" charset="0"/>
              </a:endParaRPr>
            </a:p>
          </p:txBody>
        </p:sp>
        <p:sp>
          <p:nvSpPr>
            <p:cNvPr id="59" name="Text Box 5"/>
            <p:cNvSpPr txBox="1">
              <a:spLocks noChangeArrowheads="1"/>
            </p:cNvSpPr>
            <p:nvPr/>
          </p:nvSpPr>
          <p:spPr bwMode="auto">
            <a:xfrm>
              <a:off x="3630613" y="3733801"/>
              <a:ext cx="4627562" cy="223132"/>
            </a:xfrm>
            <a:prstGeom prst="rect">
              <a:avLst/>
            </a:prstGeom>
            <a:solidFill>
              <a:srgbClr val="A9E6DB"/>
            </a:solidFill>
            <a:ln w="9525">
              <a:noFill/>
              <a:miter lim="800000"/>
              <a:headEnd/>
              <a:tailEnd/>
            </a:ln>
          </p:spPr>
          <p:txBody>
            <a:bodyPr wrap="square" lIns="38095" tIns="19047" rIns="38095" bIns="19047">
              <a:spAutoFit/>
            </a:bodyPr>
            <a:lstStyle/>
            <a:p>
              <a:pPr algn="ctr" defTabSz="381000" eaLnBrk="0" fontAlgn="base" hangingPunct="0">
                <a:spcBef>
                  <a:spcPct val="0"/>
                </a:spcBef>
                <a:spcAft>
                  <a:spcPct val="0"/>
                </a:spcAft>
              </a:pPr>
              <a:r>
                <a:rPr lang="en-US" sz="1200" b="1" dirty="0">
                  <a:solidFill>
                    <a:prstClr val="black"/>
                  </a:solidFill>
                  <a:latin typeface="Arial" pitchFamily="-107" charset="0"/>
                </a:rPr>
                <a:t>Authentication and Authorization</a:t>
              </a:r>
              <a:endParaRPr lang="en-US" sz="1000" dirty="0">
                <a:solidFill>
                  <a:prstClr val="black"/>
                </a:solidFill>
                <a:latin typeface="Arial" pitchFamily="-107" charset="0"/>
              </a:endParaRPr>
            </a:p>
          </p:txBody>
        </p:sp>
        <p:sp>
          <p:nvSpPr>
            <p:cNvPr id="60" name="Rectangle 7"/>
            <p:cNvSpPr>
              <a:spLocks noChangeArrowheads="1"/>
            </p:cNvSpPr>
            <p:nvPr/>
          </p:nvSpPr>
          <p:spPr bwMode="auto">
            <a:xfrm>
              <a:off x="8115300" y="3954463"/>
              <a:ext cx="176213" cy="1655762"/>
            </a:xfrm>
            <a:prstGeom prst="rect">
              <a:avLst/>
            </a:prstGeom>
            <a:solidFill>
              <a:srgbClr val="A9E6DB"/>
            </a:solidFill>
            <a:ln w="9525">
              <a:noFill/>
              <a:miter lim="800000"/>
              <a:headEnd/>
              <a:tailEnd/>
            </a:ln>
            <a:effectLst>
              <a:outerShdw blurRad="50800" dist="38100" dir="2700000" algn="tl" rotWithShape="0">
                <a:prstClr val="black">
                  <a:alpha val="40000"/>
                </a:prstClr>
              </a:outerShdw>
            </a:effectLst>
          </p:spPr>
          <p:txBody>
            <a:bodyPr wrap="none" anchor="ctr"/>
            <a:lstStyle/>
            <a:p>
              <a:pPr defTabSz="914400" eaLnBrk="0" fontAlgn="base" hangingPunct="0">
                <a:spcBef>
                  <a:spcPct val="0"/>
                </a:spcBef>
                <a:spcAft>
                  <a:spcPct val="0"/>
                </a:spcAft>
              </a:pPr>
              <a:endParaRPr lang="en-US" sz="3200">
                <a:solidFill>
                  <a:prstClr val="black"/>
                </a:solidFill>
                <a:latin typeface="Arial" pitchFamily="-107" charset="0"/>
              </a:endParaRPr>
            </a:p>
          </p:txBody>
        </p:sp>
        <p:sp>
          <p:nvSpPr>
            <p:cNvPr id="61" name="Rectangle 8"/>
            <p:cNvSpPr>
              <a:spLocks noChangeArrowheads="1"/>
            </p:cNvSpPr>
            <p:nvPr/>
          </p:nvSpPr>
          <p:spPr bwMode="auto">
            <a:xfrm>
              <a:off x="3608388" y="3954463"/>
              <a:ext cx="192087" cy="1627188"/>
            </a:xfrm>
            <a:prstGeom prst="rect">
              <a:avLst/>
            </a:prstGeom>
            <a:solidFill>
              <a:srgbClr val="A9E6DB"/>
            </a:solidFill>
            <a:ln w="9525">
              <a:noFill/>
              <a:miter lim="800000"/>
              <a:headEnd/>
              <a:tailEnd/>
            </a:ln>
            <a:effectLst>
              <a:outerShdw blurRad="50800" dist="38100" dir="2700000" algn="tl" rotWithShape="0">
                <a:prstClr val="black">
                  <a:alpha val="40000"/>
                </a:prstClr>
              </a:outerShdw>
            </a:effectLst>
          </p:spPr>
          <p:txBody>
            <a:bodyPr wrap="none" anchor="ctr"/>
            <a:lstStyle/>
            <a:p>
              <a:pPr defTabSz="914400" eaLnBrk="0" fontAlgn="base" hangingPunct="0">
                <a:spcBef>
                  <a:spcPct val="0"/>
                </a:spcBef>
                <a:spcAft>
                  <a:spcPct val="0"/>
                </a:spcAft>
              </a:pPr>
              <a:endParaRPr lang="en-US" sz="3200">
                <a:solidFill>
                  <a:prstClr val="black"/>
                </a:solidFill>
                <a:latin typeface="Arial" pitchFamily="-107" charset="0"/>
              </a:endParaRPr>
            </a:p>
          </p:txBody>
        </p:sp>
        <p:sp>
          <p:nvSpPr>
            <p:cNvPr id="62" name="Text Box 9"/>
            <p:cNvSpPr txBox="1">
              <a:spLocks noChangeArrowheads="1"/>
            </p:cNvSpPr>
            <p:nvPr/>
          </p:nvSpPr>
          <p:spPr bwMode="auto">
            <a:xfrm>
              <a:off x="3800475" y="5046663"/>
              <a:ext cx="1724025" cy="530909"/>
            </a:xfrm>
            <a:prstGeom prst="rect">
              <a:avLst/>
            </a:prstGeom>
            <a:noFill/>
            <a:ln w="9525">
              <a:noFill/>
              <a:miter lim="800000"/>
              <a:headEnd/>
              <a:tailEnd/>
            </a:ln>
          </p:spPr>
          <p:txBody>
            <a:bodyPr wrap="square" lIns="38095" tIns="19047" rIns="38095" bIns="19047">
              <a:spAutoFit/>
            </a:bodyPr>
            <a:lstStyle/>
            <a:p>
              <a:pPr algn="ctr" defTabSz="381000" eaLnBrk="0" fontAlgn="base" hangingPunct="0">
                <a:spcBef>
                  <a:spcPct val="0"/>
                </a:spcBef>
                <a:spcAft>
                  <a:spcPct val="0"/>
                </a:spcAft>
              </a:pPr>
              <a:r>
                <a:rPr lang="en-US" sz="1600" b="1" dirty="0">
                  <a:solidFill>
                    <a:prstClr val="black"/>
                  </a:solidFill>
                  <a:latin typeface="Arial" pitchFamily="-107" charset="0"/>
                </a:rPr>
                <a:t>Genome Space </a:t>
              </a:r>
            </a:p>
            <a:p>
              <a:pPr algn="ctr" defTabSz="381000" eaLnBrk="0" fontAlgn="base" hangingPunct="0">
                <a:spcBef>
                  <a:spcPct val="0"/>
                </a:spcBef>
                <a:spcAft>
                  <a:spcPct val="0"/>
                </a:spcAft>
              </a:pPr>
              <a:r>
                <a:rPr lang="en-US" sz="1600" b="1" dirty="0">
                  <a:solidFill>
                    <a:prstClr val="black"/>
                  </a:solidFill>
                  <a:latin typeface="Arial" pitchFamily="-107" charset="0"/>
                </a:rPr>
                <a:t>Server</a:t>
              </a:r>
            </a:p>
          </p:txBody>
        </p:sp>
        <p:sp>
          <p:nvSpPr>
            <p:cNvPr id="65" name="Rectangle 11"/>
            <p:cNvSpPr>
              <a:spLocks noChangeArrowheads="1"/>
            </p:cNvSpPr>
            <p:nvPr/>
          </p:nvSpPr>
          <p:spPr bwMode="auto">
            <a:xfrm>
              <a:off x="6305550" y="4117976"/>
              <a:ext cx="1168400" cy="771525"/>
            </a:xfrm>
            <a:prstGeom prst="rect">
              <a:avLst/>
            </a:prstGeom>
            <a:solidFill>
              <a:srgbClr val="A9E6DB"/>
            </a:solidFill>
            <a:ln w="9525">
              <a:noFill/>
              <a:miter lim="800000"/>
              <a:headEnd/>
              <a:tailEnd/>
            </a:ln>
            <a:effectLst>
              <a:outerShdw blurRad="50800" dist="38100" dir="2700000" algn="tl" rotWithShape="0">
                <a:prstClr val="black">
                  <a:alpha val="40000"/>
                </a:prstClr>
              </a:outerShdw>
            </a:effectLst>
          </p:spPr>
          <p:txBody>
            <a:bodyPr wrap="none" lIns="38095" tIns="19047" rIns="38095" bIns="19047" anchor="ctr"/>
            <a:lstStyle/>
            <a:p>
              <a:pPr defTabSz="381000" eaLnBrk="0" fontAlgn="base" hangingPunct="0">
                <a:spcBef>
                  <a:spcPct val="0"/>
                </a:spcBef>
                <a:spcAft>
                  <a:spcPct val="0"/>
                </a:spcAft>
              </a:pPr>
              <a:r>
                <a:rPr lang="en-US" sz="1300" b="1" dirty="0">
                  <a:solidFill>
                    <a:prstClr val="black"/>
                  </a:solidFill>
                  <a:latin typeface="Arial" pitchFamily="-107" charset="0"/>
                </a:rPr>
                <a:t>Data Manager</a:t>
              </a:r>
            </a:p>
          </p:txBody>
        </p:sp>
        <p:sp>
          <p:nvSpPr>
            <p:cNvPr id="66" name="Rectangle 12"/>
            <p:cNvSpPr>
              <a:spLocks noChangeArrowheads="1"/>
            </p:cNvSpPr>
            <p:nvPr/>
          </p:nvSpPr>
          <p:spPr bwMode="auto">
            <a:xfrm>
              <a:off x="4498975" y="4127501"/>
              <a:ext cx="1168400" cy="771525"/>
            </a:xfrm>
            <a:prstGeom prst="rect">
              <a:avLst/>
            </a:prstGeom>
            <a:solidFill>
              <a:srgbClr val="A9E6DB"/>
            </a:solidFill>
            <a:ln w="9525">
              <a:noFill/>
              <a:miter lim="800000"/>
              <a:headEnd/>
              <a:tailEnd/>
            </a:ln>
            <a:effectLst>
              <a:outerShdw blurRad="50800" dist="38100" dir="2700000" algn="tl" rotWithShape="0">
                <a:prstClr val="black">
                  <a:alpha val="40000"/>
                </a:prstClr>
              </a:outerShdw>
            </a:effectLst>
          </p:spPr>
          <p:txBody>
            <a:bodyPr wrap="none" lIns="38095" tIns="19047" rIns="38095" bIns="19047" anchor="ctr"/>
            <a:lstStyle/>
            <a:p>
              <a:pPr algn="ctr" defTabSz="381000" eaLnBrk="0" fontAlgn="base" hangingPunct="0">
                <a:spcBef>
                  <a:spcPct val="0"/>
                </a:spcBef>
                <a:spcAft>
                  <a:spcPct val="0"/>
                </a:spcAft>
              </a:pPr>
              <a:r>
                <a:rPr lang="en-US" sz="1300" b="1" dirty="0">
                  <a:solidFill>
                    <a:prstClr val="black"/>
                  </a:solidFill>
                  <a:latin typeface="Arial" pitchFamily="-107" charset="0"/>
                </a:rPr>
                <a:t>Analysis and </a:t>
              </a:r>
            </a:p>
            <a:p>
              <a:pPr algn="ctr" defTabSz="381000" eaLnBrk="0" fontAlgn="base" hangingPunct="0">
                <a:spcBef>
                  <a:spcPct val="0"/>
                </a:spcBef>
                <a:spcAft>
                  <a:spcPct val="0"/>
                </a:spcAft>
              </a:pPr>
              <a:r>
                <a:rPr lang="en-US" sz="1300" b="1" dirty="0">
                  <a:solidFill>
                    <a:prstClr val="black"/>
                  </a:solidFill>
                  <a:latin typeface="Arial" pitchFamily="-107" charset="0"/>
                </a:rPr>
                <a:t>Tool Manager</a:t>
              </a:r>
            </a:p>
          </p:txBody>
        </p:sp>
        <p:sp>
          <p:nvSpPr>
            <p:cNvPr id="67" name="AutoShape 81"/>
            <p:cNvSpPr>
              <a:spLocks noChangeArrowheads="1"/>
            </p:cNvSpPr>
            <p:nvPr/>
          </p:nvSpPr>
          <p:spPr bwMode="auto">
            <a:xfrm>
              <a:off x="5456238" y="5000626"/>
              <a:ext cx="1163638" cy="706438"/>
            </a:xfrm>
            <a:prstGeom prst="can">
              <a:avLst>
                <a:gd name="adj" fmla="val 25000"/>
              </a:avLst>
            </a:prstGeom>
            <a:solidFill>
              <a:srgbClr val="A9E6DB"/>
            </a:solidFill>
            <a:ln w="9525">
              <a:solidFill>
                <a:schemeClr val="tx1"/>
              </a:solidFill>
              <a:round/>
              <a:headEnd/>
              <a:tailEnd/>
            </a:ln>
          </p:spPr>
          <p:txBody>
            <a:bodyPr wrap="none" lIns="38095" tIns="19047" rIns="38095" bIns="19047" anchor="ctr"/>
            <a:lstStyle/>
            <a:p>
              <a:pPr algn="ctr" defTabSz="381000" eaLnBrk="0" fontAlgn="base" hangingPunct="0">
                <a:spcBef>
                  <a:spcPct val="0"/>
                </a:spcBef>
                <a:spcAft>
                  <a:spcPct val="0"/>
                </a:spcAft>
              </a:pPr>
              <a:r>
                <a:rPr lang="en-US" sz="1200" b="1" dirty="0" err="1">
                  <a:solidFill>
                    <a:prstClr val="black"/>
                  </a:solidFill>
                  <a:latin typeface="Arial" pitchFamily="-107" charset="0"/>
                </a:rPr>
                <a:t>GenomeSpace</a:t>
              </a:r>
              <a:r>
                <a:rPr lang="en-US" sz="1200" b="1" dirty="0">
                  <a:solidFill>
                    <a:prstClr val="black"/>
                  </a:solidFill>
                  <a:latin typeface="Arial" pitchFamily="-107" charset="0"/>
                </a:rPr>
                <a:t> </a:t>
              </a:r>
            </a:p>
            <a:p>
              <a:pPr algn="ctr" defTabSz="381000" eaLnBrk="0" fontAlgn="base" hangingPunct="0">
                <a:spcBef>
                  <a:spcPct val="0"/>
                </a:spcBef>
                <a:spcAft>
                  <a:spcPct val="0"/>
                </a:spcAft>
              </a:pPr>
              <a:r>
                <a:rPr lang="en-US" sz="1200" b="1" dirty="0">
                  <a:solidFill>
                    <a:prstClr val="black"/>
                  </a:solidFill>
                  <a:latin typeface="Arial" pitchFamily="-107" charset="0"/>
                </a:rPr>
                <a:t>Project Data</a:t>
              </a:r>
            </a:p>
          </p:txBody>
        </p:sp>
        <p:grpSp>
          <p:nvGrpSpPr>
            <p:cNvPr id="3" name="Group 83"/>
            <p:cNvGrpSpPr>
              <a:grpSpLocks/>
            </p:cNvGrpSpPr>
            <p:nvPr/>
          </p:nvGrpSpPr>
          <p:grpSpPr bwMode="auto">
            <a:xfrm>
              <a:off x="3436938" y="3540125"/>
              <a:ext cx="268287" cy="274638"/>
              <a:chOff x="208" y="337"/>
              <a:chExt cx="169" cy="173"/>
            </a:xfrm>
          </p:grpSpPr>
          <p:sp>
            <p:nvSpPr>
              <p:cNvPr id="69" name="Oval 84"/>
              <p:cNvSpPr>
                <a:spLocks noChangeArrowheads="1"/>
              </p:cNvSpPr>
              <p:nvPr/>
            </p:nvSpPr>
            <p:spPr bwMode="auto">
              <a:xfrm>
                <a:off x="219" y="346"/>
                <a:ext cx="155" cy="154"/>
              </a:xfrm>
              <a:prstGeom prst="ellipse">
                <a:avLst/>
              </a:prstGeom>
              <a:solidFill>
                <a:srgbClr val="E72323"/>
              </a:solidFill>
              <a:ln w="9525">
                <a:solidFill>
                  <a:srgbClr val="E72323"/>
                </a:solidFill>
                <a:round/>
                <a:headEnd/>
                <a:tailEnd/>
              </a:ln>
            </p:spPr>
            <p:txBody>
              <a:bodyPr wrap="none" anchor="ctr"/>
              <a:lstStyle/>
              <a:p>
                <a:pPr defTabSz="914400" eaLnBrk="0" fontAlgn="base" hangingPunct="0">
                  <a:spcBef>
                    <a:spcPct val="50000"/>
                  </a:spcBef>
                  <a:spcAft>
                    <a:spcPct val="0"/>
                  </a:spcAft>
                </a:pPr>
                <a:endParaRPr lang="en-US" sz="1200" baseline="-25000">
                  <a:solidFill>
                    <a:prstClr val="black"/>
                  </a:solidFill>
                  <a:latin typeface="Arial" pitchFamily="-107" charset="0"/>
                </a:endParaRPr>
              </a:p>
            </p:txBody>
          </p:sp>
          <p:sp>
            <p:nvSpPr>
              <p:cNvPr id="70" name="Text Box 85"/>
              <p:cNvSpPr txBox="1">
                <a:spLocks noChangeArrowheads="1"/>
              </p:cNvSpPr>
              <p:nvPr/>
            </p:nvSpPr>
            <p:spPr bwMode="auto">
              <a:xfrm>
                <a:off x="208" y="337"/>
                <a:ext cx="169" cy="173"/>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200">
                    <a:solidFill>
                      <a:prstClr val="white"/>
                    </a:solidFill>
                    <a:latin typeface="Arial" pitchFamily="-107" charset="0"/>
                  </a:rPr>
                  <a:t>1</a:t>
                </a:r>
              </a:p>
            </p:txBody>
          </p:sp>
        </p:grpSp>
        <p:grpSp>
          <p:nvGrpSpPr>
            <p:cNvPr id="5" name="Group 86"/>
            <p:cNvGrpSpPr>
              <a:grpSpLocks/>
            </p:cNvGrpSpPr>
            <p:nvPr/>
          </p:nvGrpSpPr>
          <p:grpSpPr bwMode="auto">
            <a:xfrm>
              <a:off x="4425950" y="3995738"/>
              <a:ext cx="268288" cy="274637"/>
              <a:chOff x="208" y="337"/>
              <a:chExt cx="169" cy="173"/>
            </a:xfrm>
          </p:grpSpPr>
          <p:sp>
            <p:nvSpPr>
              <p:cNvPr id="72" name="Oval 87"/>
              <p:cNvSpPr>
                <a:spLocks noChangeArrowheads="1"/>
              </p:cNvSpPr>
              <p:nvPr/>
            </p:nvSpPr>
            <p:spPr bwMode="auto">
              <a:xfrm>
                <a:off x="219" y="346"/>
                <a:ext cx="155" cy="154"/>
              </a:xfrm>
              <a:prstGeom prst="ellipse">
                <a:avLst/>
              </a:prstGeom>
              <a:solidFill>
                <a:srgbClr val="E72323"/>
              </a:solidFill>
              <a:ln w="9525">
                <a:solidFill>
                  <a:srgbClr val="E72323"/>
                </a:solidFill>
                <a:round/>
                <a:headEnd/>
                <a:tailEnd/>
              </a:ln>
            </p:spPr>
            <p:txBody>
              <a:bodyPr wrap="none" anchor="ctr"/>
              <a:lstStyle/>
              <a:p>
                <a:pPr defTabSz="914400" eaLnBrk="0" fontAlgn="base" hangingPunct="0">
                  <a:spcBef>
                    <a:spcPct val="50000"/>
                  </a:spcBef>
                  <a:spcAft>
                    <a:spcPct val="0"/>
                  </a:spcAft>
                </a:pPr>
                <a:endParaRPr lang="en-US" sz="1200" baseline="-25000">
                  <a:solidFill>
                    <a:prstClr val="black"/>
                  </a:solidFill>
                  <a:latin typeface="Arial" pitchFamily="-107" charset="0"/>
                </a:endParaRPr>
              </a:p>
            </p:txBody>
          </p:sp>
          <p:sp>
            <p:nvSpPr>
              <p:cNvPr id="73" name="Text Box 88"/>
              <p:cNvSpPr txBox="1">
                <a:spLocks noChangeArrowheads="1"/>
              </p:cNvSpPr>
              <p:nvPr/>
            </p:nvSpPr>
            <p:spPr bwMode="auto">
              <a:xfrm>
                <a:off x="208" y="337"/>
                <a:ext cx="169" cy="173"/>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200" dirty="0">
                    <a:solidFill>
                      <a:prstClr val="white"/>
                    </a:solidFill>
                    <a:latin typeface="Arial" pitchFamily="-107" charset="0"/>
                  </a:rPr>
                  <a:t>2</a:t>
                </a:r>
              </a:p>
            </p:txBody>
          </p:sp>
        </p:grpSp>
        <p:grpSp>
          <p:nvGrpSpPr>
            <p:cNvPr id="7" name="Group 92"/>
            <p:cNvGrpSpPr>
              <a:grpSpLocks/>
            </p:cNvGrpSpPr>
            <p:nvPr/>
          </p:nvGrpSpPr>
          <p:grpSpPr bwMode="auto">
            <a:xfrm>
              <a:off x="6154738" y="4024313"/>
              <a:ext cx="268287" cy="274637"/>
              <a:chOff x="208" y="337"/>
              <a:chExt cx="169" cy="173"/>
            </a:xfrm>
          </p:grpSpPr>
          <p:sp>
            <p:nvSpPr>
              <p:cNvPr id="75" name="Oval 93"/>
              <p:cNvSpPr>
                <a:spLocks noChangeArrowheads="1"/>
              </p:cNvSpPr>
              <p:nvPr/>
            </p:nvSpPr>
            <p:spPr bwMode="auto">
              <a:xfrm>
                <a:off x="219" y="346"/>
                <a:ext cx="155" cy="154"/>
              </a:xfrm>
              <a:prstGeom prst="ellipse">
                <a:avLst/>
              </a:prstGeom>
              <a:solidFill>
                <a:srgbClr val="E72323"/>
              </a:solidFill>
              <a:ln w="9525">
                <a:solidFill>
                  <a:srgbClr val="E72323"/>
                </a:solidFill>
                <a:round/>
                <a:headEnd/>
                <a:tailEnd/>
              </a:ln>
            </p:spPr>
            <p:txBody>
              <a:bodyPr wrap="none" anchor="ctr"/>
              <a:lstStyle/>
              <a:p>
                <a:pPr defTabSz="914400" eaLnBrk="0" fontAlgn="base" hangingPunct="0">
                  <a:spcBef>
                    <a:spcPct val="50000"/>
                  </a:spcBef>
                  <a:spcAft>
                    <a:spcPct val="0"/>
                  </a:spcAft>
                </a:pPr>
                <a:endParaRPr lang="en-US" sz="1200" baseline="-25000">
                  <a:solidFill>
                    <a:prstClr val="black"/>
                  </a:solidFill>
                  <a:latin typeface="Arial" pitchFamily="-107" charset="0"/>
                </a:endParaRPr>
              </a:p>
            </p:txBody>
          </p:sp>
          <p:sp>
            <p:nvSpPr>
              <p:cNvPr id="76" name="Text Box 94"/>
              <p:cNvSpPr txBox="1">
                <a:spLocks noChangeArrowheads="1"/>
              </p:cNvSpPr>
              <p:nvPr/>
            </p:nvSpPr>
            <p:spPr bwMode="auto">
              <a:xfrm>
                <a:off x="208" y="337"/>
                <a:ext cx="169" cy="173"/>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200" dirty="0">
                    <a:solidFill>
                      <a:prstClr val="white"/>
                    </a:solidFill>
                    <a:latin typeface="Arial" pitchFamily="-107" charset="0"/>
                  </a:rPr>
                  <a:t>3</a:t>
                </a:r>
              </a:p>
            </p:txBody>
          </p:sp>
        </p:grpSp>
        <p:sp>
          <p:nvSpPr>
            <p:cNvPr id="77" name="Left-Right-Up Arrow 76"/>
            <p:cNvSpPr/>
            <p:nvPr/>
          </p:nvSpPr>
          <p:spPr>
            <a:xfrm rot="10800000">
              <a:off x="5791199" y="4448174"/>
              <a:ext cx="447675" cy="390525"/>
            </a:xfrm>
            <a:prstGeom prst="leftRightUp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3200">
                <a:solidFill>
                  <a:prstClr val="white"/>
                </a:solidFill>
                <a:latin typeface="Calibri"/>
              </a:endParaRPr>
            </a:p>
          </p:txBody>
        </p:sp>
      </p:grpSp>
      <p:sp>
        <p:nvSpPr>
          <p:cNvPr id="4" name="TextBox 3"/>
          <p:cNvSpPr txBox="1"/>
          <p:nvPr/>
        </p:nvSpPr>
        <p:spPr>
          <a:xfrm>
            <a:off x="874889" y="5391854"/>
            <a:ext cx="1425222" cy="461665"/>
          </a:xfrm>
          <a:prstGeom prst="rect">
            <a:avLst/>
          </a:prstGeom>
          <a:noFill/>
        </p:spPr>
        <p:txBody>
          <a:bodyPr wrap="square" rtlCol="0">
            <a:spAutoFit/>
          </a:bodyPr>
          <a:lstStyle/>
          <a:p>
            <a:pPr algn="ctr" defTabSz="914400" eaLnBrk="0" fontAlgn="base" hangingPunct="0">
              <a:spcBef>
                <a:spcPct val="0"/>
              </a:spcBef>
              <a:spcAft>
                <a:spcPct val="0"/>
              </a:spcAft>
            </a:pPr>
            <a:r>
              <a:rPr lang="en-US" b="1" dirty="0" smtClean="0">
                <a:solidFill>
                  <a:prstClr val="black"/>
                </a:solidFill>
                <a:latin typeface="Arial" pitchFamily="-107" charset="0"/>
              </a:rPr>
              <a:t>…</a:t>
            </a:r>
            <a:endParaRPr lang="en-US" sz="1400" b="1" dirty="0">
              <a:solidFill>
                <a:prstClr val="black"/>
              </a:solidFill>
              <a:latin typeface="Arial" pitchFamily="-107" charset="0"/>
            </a:endParaRPr>
          </a:p>
        </p:txBody>
      </p:sp>
      <p:pic>
        <p:nvPicPr>
          <p:cNvPr id="9" name="Picture 8"/>
          <p:cNvPicPr>
            <a:picLocks noChangeAspect="1"/>
          </p:cNvPicPr>
          <p:nvPr/>
        </p:nvPicPr>
        <p:blipFill>
          <a:blip r:embed="rId10"/>
          <a:stretch>
            <a:fillRect/>
          </a:stretch>
        </p:blipFill>
        <p:spPr>
          <a:xfrm>
            <a:off x="702734" y="3922889"/>
            <a:ext cx="1230488" cy="182295"/>
          </a:xfrm>
          <a:prstGeom prst="rect">
            <a:avLst/>
          </a:prstGeom>
        </p:spPr>
      </p:pic>
      <p:pic>
        <p:nvPicPr>
          <p:cNvPr id="10" name="Picture 9"/>
          <p:cNvPicPr>
            <a:picLocks noChangeAspect="1"/>
          </p:cNvPicPr>
          <p:nvPr/>
        </p:nvPicPr>
        <p:blipFill>
          <a:blip r:embed="rId11"/>
          <a:stretch>
            <a:fillRect/>
          </a:stretch>
        </p:blipFill>
        <p:spPr>
          <a:xfrm>
            <a:off x="876300" y="4586110"/>
            <a:ext cx="1029712" cy="471311"/>
          </a:xfrm>
          <a:prstGeom prst="rect">
            <a:avLst/>
          </a:prstGeom>
        </p:spPr>
      </p:pic>
      <p:sp>
        <p:nvSpPr>
          <p:cNvPr id="33801" name="Text Box 15"/>
          <p:cNvSpPr txBox="1">
            <a:spLocks noChangeArrowheads="1"/>
          </p:cNvSpPr>
          <p:nvPr/>
        </p:nvSpPr>
        <p:spPr bwMode="auto">
          <a:xfrm>
            <a:off x="209550" y="6455313"/>
            <a:ext cx="3550691" cy="346243"/>
          </a:xfrm>
          <a:prstGeom prst="rect">
            <a:avLst/>
          </a:prstGeom>
          <a:noFill/>
          <a:ln w="9525">
            <a:noFill/>
            <a:miter lim="800000"/>
            <a:headEnd/>
            <a:tailEnd/>
          </a:ln>
        </p:spPr>
        <p:txBody>
          <a:bodyPr wrap="none" lIns="38095" tIns="19047" rIns="38095" bIns="19047">
            <a:prstTxWarp prst="textNoShape">
              <a:avLst/>
            </a:prstTxWarp>
            <a:spAutoFit/>
          </a:bodyPr>
          <a:lstStyle/>
          <a:p>
            <a:pPr defTabSz="381000" eaLnBrk="0" fontAlgn="base" hangingPunct="0">
              <a:spcBef>
                <a:spcPct val="0"/>
              </a:spcBef>
              <a:spcAft>
                <a:spcPct val="0"/>
              </a:spcAft>
            </a:pPr>
            <a:r>
              <a:rPr lang="en-US" sz="2000" dirty="0">
                <a:solidFill>
                  <a:prstClr val="black"/>
                </a:solidFill>
                <a:latin typeface="Arial" pitchFamily="-107" charset="0"/>
              </a:rPr>
              <a:t>External Data Sources &amp; Tools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8618984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0" y="211138"/>
            <a:ext cx="8229600" cy="1143000"/>
          </a:xfrm>
          <a:prstGeom prst="rect">
            <a:avLst/>
          </a:prstGeom>
        </p:spPr>
        <p:txBody>
          <a:bodyPr/>
          <a:lstStyle/>
          <a:p>
            <a:r>
              <a:rPr lang="en-US" b="1" dirty="0" smtClean="0">
                <a:solidFill>
                  <a:srgbClr val="1D63B3"/>
                </a:solidFill>
              </a:rPr>
              <a:t>Seed Tools</a:t>
            </a:r>
          </a:p>
        </p:txBody>
      </p:sp>
      <p:pic>
        <p:nvPicPr>
          <p:cNvPr id="3" name="Picture 4" descr="cytoscape"/>
          <p:cNvPicPr>
            <a:picLocks noChangeAspect="1" noChangeArrowheads="1"/>
          </p:cNvPicPr>
          <p:nvPr/>
        </p:nvPicPr>
        <p:blipFill>
          <a:blip r:embed="rId3"/>
          <a:srcRect/>
          <a:stretch>
            <a:fillRect/>
          </a:stretch>
        </p:blipFill>
        <p:spPr bwMode="auto">
          <a:xfrm>
            <a:off x="253276" y="1490612"/>
            <a:ext cx="2420074" cy="1935949"/>
          </a:xfrm>
          <a:prstGeom prst="rect">
            <a:avLst/>
          </a:prstGeom>
          <a:noFill/>
          <a:ln w="9525">
            <a:noFill/>
            <a:miter lim="800000"/>
            <a:headEnd/>
            <a:tailEnd/>
          </a:ln>
        </p:spPr>
      </p:pic>
      <p:pic>
        <p:nvPicPr>
          <p:cNvPr id="4" name="Picture 3"/>
          <p:cNvPicPr>
            <a:picLocks noChangeAspect="1" noChangeArrowheads="1"/>
          </p:cNvPicPr>
          <p:nvPr/>
        </p:nvPicPr>
        <p:blipFill>
          <a:blip r:embed="rId4"/>
          <a:srcRect/>
          <a:stretch>
            <a:fillRect/>
          </a:stretch>
        </p:blipFill>
        <p:spPr>
          <a:xfrm>
            <a:off x="3190540" y="1490612"/>
            <a:ext cx="2509809" cy="1925424"/>
          </a:xfrm>
          <a:prstGeom prst="rect">
            <a:avLst/>
          </a:prstGeom>
        </p:spPr>
      </p:pic>
      <p:pic>
        <p:nvPicPr>
          <p:cNvPr id="5" name="Picture 4"/>
          <p:cNvPicPr>
            <a:picLocks noChangeAspect="1" noChangeArrowheads="1"/>
          </p:cNvPicPr>
          <p:nvPr/>
        </p:nvPicPr>
        <p:blipFill>
          <a:blip r:embed="rId5"/>
          <a:srcRect/>
          <a:stretch>
            <a:fillRect/>
          </a:stretch>
        </p:blipFill>
        <p:spPr>
          <a:xfrm>
            <a:off x="6217539" y="1490612"/>
            <a:ext cx="2608961" cy="1943149"/>
          </a:xfrm>
          <a:prstGeom prst="rect">
            <a:avLst/>
          </a:prstGeom>
        </p:spPr>
      </p:pic>
      <p:pic>
        <p:nvPicPr>
          <p:cNvPr id="6" name="Picture 3"/>
          <p:cNvPicPr>
            <a:picLocks noChangeAspect="1" noChangeArrowheads="1"/>
          </p:cNvPicPr>
          <p:nvPr/>
        </p:nvPicPr>
        <p:blipFill>
          <a:blip r:embed="rId6"/>
          <a:srcRect/>
          <a:stretch>
            <a:fillRect/>
          </a:stretch>
        </p:blipFill>
        <p:spPr>
          <a:xfrm>
            <a:off x="445402" y="4155208"/>
            <a:ext cx="2123173" cy="1741522"/>
          </a:xfrm>
          <a:prstGeom prst="rect">
            <a:avLst/>
          </a:prstGeom>
        </p:spPr>
      </p:pic>
      <p:pic>
        <p:nvPicPr>
          <p:cNvPr id="7" name="Picture 4" descr="igv_genomeview_new"/>
          <p:cNvPicPr>
            <a:picLocks noChangeAspect="1" noChangeArrowheads="1"/>
          </p:cNvPicPr>
          <p:nvPr/>
        </p:nvPicPr>
        <p:blipFill>
          <a:blip r:embed="rId7"/>
          <a:srcRect/>
          <a:stretch>
            <a:fillRect/>
          </a:stretch>
        </p:blipFill>
        <p:spPr bwMode="auto">
          <a:xfrm>
            <a:off x="3167587" y="4155208"/>
            <a:ext cx="2474912" cy="1910468"/>
          </a:xfrm>
          <a:prstGeom prst="rect">
            <a:avLst/>
          </a:prstGeom>
          <a:noFill/>
          <a:ln w="9525">
            <a:noFill/>
            <a:miter lim="800000"/>
            <a:headEnd/>
            <a:tailEnd/>
          </a:ln>
        </p:spPr>
      </p:pic>
      <p:pic>
        <p:nvPicPr>
          <p:cNvPr id="8" name="Picture 4"/>
          <p:cNvPicPr>
            <a:picLocks noChangeAspect="1" noChangeArrowheads="1"/>
          </p:cNvPicPr>
          <p:nvPr/>
        </p:nvPicPr>
        <p:blipFill>
          <a:blip r:embed="rId8"/>
          <a:srcRect/>
          <a:stretch>
            <a:fillRect/>
          </a:stretch>
        </p:blipFill>
        <p:spPr>
          <a:xfrm>
            <a:off x="6139910" y="4155208"/>
            <a:ext cx="2711989" cy="1961429"/>
          </a:xfrm>
          <a:prstGeom prst="rect">
            <a:avLst/>
          </a:prstGeom>
        </p:spPr>
      </p:pic>
      <p:sp>
        <p:nvSpPr>
          <p:cNvPr id="9" name="TextBox 8"/>
          <p:cNvSpPr txBox="1"/>
          <p:nvPr/>
        </p:nvSpPr>
        <p:spPr>
          <a:xfrm>
            <a:off x="718077" y="3327400"/>
            <a:ext cx="1396436" cy="400110"/>
          </a:xfrm>
          <a:prstGeom prst="rect">
            <a:avLst/>
          </a:prstGeom>
          <a:noFill/>
        </p:spPr>
        <p:txBody>
          <a:bodyPr wrap="none" rtlCol="0">
            <a:spAutoFit/>
          </a:bodyPr>
          <a:lstStyle/>
          <a:p>
            <a:pPr algn="ctr"/>
            <a:r>
              <a:rPr lang="en-US" sz="2000" dirty="0" err="1" smtClean="0"/>
              <a:t>Cytoscape</a:t>
            </a:r>
            <a:endParaRPr lang="en-US" sz="2000" dirty="0"/>
          </a:p>
        </p:txBody>
      </p:sp>
      <p:sp>
        <p:nvSpPr>
          <p:cNvPr id="10" name="TextBox 9"/>
          <p:cNvSpPr txBox="1"/>
          <p:nvPr/>
        </p:nvSpPr>
        <p:spPr>
          <a:xfrm>
            <a:off x="3960141" y="3327400"/>
            <a:ext cx="982911" cy="400110"/>
          </a:xfrm>
          <a:prstGeom prst="rect">
            <a:avLst/>
          </a:prstGeom>
          <a:noFill/>
        </p:spPr>
        <p:txBody>
          <a:bodyPr wrap="none" rtlCol="0">
            <a:spAutoFit/>
          </a:bodyPr>
          <a:lstStyle/>
          <a:p>
            <a:pPr algn="ctr"/>
            <a:r>
              <a:rPr lang="en-US" sz="2000" dirty="0" smtClean="0"/>
              <a:t>Galaxy</a:t>
            </a:r>
            <a:endParaRPr lang="en-US" sz="2000" dirty="0"/>
          </a:p>
        </p:txBody>
      </p:sp>
      <p:sp>
        <p:nvSpPr>
          <p:cNvPr id="11" name="TextBox 10"/>
          <p:cNvSpPr txBox="1"/>
          <p:nvPr/>
        </p:nvSpPr>
        <p:spPr>
          <a:xfrm>
            <a:off x="6705490" y="3327400"/>
            <a:ext cx="1639015" cy="400110"/>
          </a:xfrm>
          <a:prstGeom prst="rect">
            <a:avLst/>
          </a:prstGeom>
          <a:noFill/>
        </p:spPr>
        <p:txBody>
          <a:bodyPr wrap="none" rtlCol="0">
            <a:spAutoFit/>
          </a:bodyPr>
          <a:lstStyle/>
          <a:p>
            <a:pPr algn="ctr"/>
            <a:r>
              <a:rPr lang="en-US" sz="2000" dirty="0" smtClean="0"/>
              <a:t>GenePattern</a:t>
            </a:r>
            <a:endParaRPr lang="en-US" sz="2000" dirty="0"/>
          </a:p>
        </p:txBody>
      </p:sp>
      <p:sp>
        <p:nvSpPr>
          <p:cNvPr id="12" name="TextBox 11"/>
          <p:cNvSpPr txBox="1"/>
          <p:nvPr/>
        </p:nvSpPr>
        <p:spPr>
          <a:xfrm>
            <a:off x="815694" y="6045200"/>
            <a:ext cx="1353606" cy="400110"/>
          </a:xfrm>
          <a:prstGeom prst="rect">
            <a:avLst/>
          </a:prstGeom>
          <a:noFill/>
        </p:spPr>
        <p:txBody>
          <a:bodyPr wrap="none" rtlCol="0">
            <a:spAutoFit/>
          </a:bodyPr>
          <a:lstStyle/>
          <a:p>
            <a:pPr algn="ctr"/>
            <a:r>
              <a:rPr lang="en-US" sz="2000" dirty="0" smtClean="0"/>
              <a:t>Genomica</a:t>
            </a:r>
            <a:endParaRPr lang="en-US" sz="2000" dirty="0"/>
          </a:p>
        </p:txBody>
      </p:sp>
      <p:sp>
        <p:nvSpPr>
          <p:cNvPr id="13" name="TextBox 12"/>
          <p:cNvSpPr txBox="1"/>
          <p:nvPr/>
        </p:nvSpPr>
        <p:spPr>
          <a:xfrm>
            <a:off x="4160242" y="6045200"/>
            <a:ext cx="633507" cy="400110"/>
          </a:xfrm>
          <a:prstGeom prst="rect">
            <a:avLst/>
          </a:prstGeom>
          <a:noFill/>
        </p:spPr>
        <p:txBody>
          <a:bodyPr wrap="none" rtlCol="0">
            <a:spAutoFit/>
          </a:bodyPr>
          <a:lstStyle/>
          <a:p>
            <a:pPr algn="ctr"/>
            <a:r>
              <a:rPr lang="en-US" sz="2000" dirty="0" smtClean="0"/>
              <a:t>IGV</a:t>
            </a:r>
            <a:endParaRPr lang="en-US" sz="2000" dirty="0"/>
          </a:p>
        </p:txBody>
      </p:sp>
      <p:sp>
        <p:nvSpPr>
          <p:cNvPr id="14" name="TextBox 13"/>
          <p:cNvSpPr txBox="1"/>
          <p:nvPr/>
        </p:nvSpPr>
        <p:spPr>
          <a:xfrm>
            <a:off x="6478309" y="6045200"/>
            <a:ext cx="1966379" cy="707886"/>
          </a:xfrm>
          <a:prstGeom prst="rect">
            <a:avLst/>
          </a:prstGeom>
          <a:noFill/>
        </p:spPr>
        <p:txBody>
          <a:bodyPr wrap="none" rtlCol="0">
            <a:spAutoFit/>
          </a:bodyPr>
          <a:lstStyle/>
          <a:p>
            <a:pPr algn="ctr"/>
            <a:r>
              <a:rPr lang="en-US" sz="2000" dirty="0" smtClean="0"/>
              <a:t>UCSC Genome </a:t>
            </a:r>
          </a:p>
          <a:p>
            <a:pPr algn="ctr"/>
            <a:r>
              <a:rPr lang="en-US" sz="2000" dirty="0" smtClean="0"/>
              <a:t>Browser</a:t>
            </a:r>
            <a:endParaRPr lang="en-US" sz="2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Rectangle 17"/>
          <p:cNvSpPr/>
          <p:nvPr/>
        </p:nvSpPr>
        <p:spPr>
          <a:xfrm>
            <a:off x="0" y="0"/>
            <a:ext cx="9144000" cy="685800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gsui.tiff"/>
          <p:cNvPicPr>
            <a:picLocks noChangeAspect="1"/>
          </p:cNvPicPr>
          <p:nvPr/>
        </p:nvPicPr>
        <p:blipFill>
          <a:blip r:embed="rId2"/>
          <a:stretch>
            <a:fillRect/>
          </a:stretch>
        </p:blipFill>
        <p:spPr>
          <a:xfrm>
            <a:off x="819729" y="1213862"/>
            <a:ext cx="6904182" cy="4499545"/>
          </a:xfrm>
          <a:prstGeom prst="rect">
            <a:avLst/>
          </a:prstGeom>
        </p:spPr>
      </p:pic>
      <p:sp>
        <p:nvSpPr>
          <p:cNvPr id="2" name="Title 1"/>
          <p:cNvSpPr>
            <a:spLocks noGrp="1"/>
          </p:cNvSpPr>
          <p:nvPr>
            <p:ph type="title"/>
          </p:nvPr>
        </p:nvSpPr>
        <p:spPr>
          <a:xfrm>
            <a:off x="457200" y="274638"/>
            <a:ext cx="8229600" cy="579726"/>
          </a:xfrm>
        </p:spPr>
        <p:txBody>
          <a:bodyPr>
            <a:normAutofit fontScale="90000"/>
          </a:bodyPr>
          <a:lstStyle/>
          <a:p>
            <a:r>
              <a:rPr lang="en-US" dirty="0"/>
              <a:t>Using </a:t>
            </a:r>
            <a:r>
              <a:rPr lang="en-US" dirty="0" err="1"/>
              <a:t>GenomeSpace</a:t>
            </a:r>
            <a:endParaRPr lang="en-US" dirty="0"/>
          </a:p>
        </p:txBody>
      </p:sp>
      <p:grpSp>
        <p:nvGrpSpPr>
          <p:cNvPr id="10" name="Group 9"/>
          <p:cNvGrpSpPr/>
          <p:nvPr/>
        </p:nvGrpSpPr>
        <p:grpSpPr>
          <a:xfrm>
            <a:off x="773545" y="2770909"/>
            <a:ext cx="8370455" cy="2759363"/>
            <a:chOff x="773545" y="2770910"/>
            <a:chExt cx="8370455" cy="1674090"/>
          </a:xfrm>
        </p:grpSpPr>
        <p:sp>
          <p:nvSpPr>
            <p:cNvPr id="4" name="Rounded Rectangle 3"/>
            <p:cNvSpPr/>
            <p:nvPr/>
          </p:nvSpPr>
          <p:spPr>
            <a:xfrm>
              <a:off x="773545" y="2770910"/>
              <a:ext cx="6961909" cy="167409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735455" y="3059550"/>
              <a:ext cx="1408545" cy="560179"/>
            </a:xfrm>
            <a:prstGeom prst="rect">
              <a:avLst/>
            </a:prstGeom>
            <a:noFill/>
          </p:spPr>
          <p:txBody>
            <a:bodyPr wrap="square" rtlCol="0">
              <a:spAutoFit/>
            </a:bodyPr>
            <a:lstStyle/>
            <a:p>
              <a:pPr algn="ctr"/>
              <a:r>
                <a:rPr lang="en-US" sz="1800"/>
                <a:t>Cloud-based filesystem</a:t>
              </a:r>
            </a:p>
          </p:txBody>
        </p:sp>
      </p:grpSp>
      <p:grpSp>
        <p:nvGrpSpPr>
          <p:cNvPr id="13" name="Group 12"/>
          <p:cNvGrpSpPr/>
          <p:nvPr/>
        </p:nvGrpSpPr>
        <p:grpSpPr>
          <a:xfrm>
            <a:off x="775853" y="1662552"/>
            <a:ext cx="8368147" cy="923330"/>
            <a:chOff x="775853" y="1662552"/>
            <a:chExt cx="8368147" cy="923330"/>
          </a:xfrm>
        </p:grpSpPr>
        <p:sp>
          <p:nvSpPr>
            <p:cNvPr id="7" name="Rounded Rectangle 6"/>
            <p:cNvSpPr/>
            <p:nvPr/>
          </p:nvSpPr>
          <p:spPr>
            <a:xfrm>
              <a:off x="775853" y="1745678"/>
              <a:ext cx="6959600" cy="81741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481455" y="1662552"/>
              <a:ext cx="1662545" cy="923330"/>
            </a:xfrm>
            <a:prstGeom prst="rect">
              <a:avLst/>
            </a:prstGeom>
            <a:noFill/>
          </p:spPr>
          <p:txBody>
            <a:bodyPr wrap="square" rtlCol="0">
              <a:spAutoFit/>
            </a:bodyPr>
            <a:lstStyle/>
            <a:p>
              <a:pPr algn="ctr"/>
              <a:r>
                <a:rPr lang="en-US" sz="1800"/>
                <a:t>Tools and Data </a:t>
              </a:r>
            </a:p>
            <a:p>
              <a:pPr algn="ctr"/>
              <a:r>
                <a:rPr lang="en-US" sz="1800"/>
                <a:t>Sources</a:t>
              </a:r>
            </a:p>
          </p:txBody>
        </p:sp>
      </p:grpSp>
      <p:grpSp>
        <p:nvGrpSpPr>
          <p:cNvPr id="16" name="Group 15"/>
          <p:cNvGrpSpPr/>
          <p:nvPr/>
        </p:nvGrpSpPr>
        <p:grpSpPr>
          <a:xfrm>
            <a:off x="785088" y="2482280"/>
            <a:ext cx="8174184" cy="369332"/>
            <a:chOff x="785088" y="2482280"/>
            <a:chExt cx="8174184" cy="369332"/>
          </a:xfrm>
        </p:grpSpPr>
        <p:sp>
          <p:nvSpPr>
            <p:cNvPr id="12" name="Rounded Rectangle 11"/>
            <p:cNvSpPr/>
            <p:nvPr/>
          </p:nvSpPr>
          <p:spPr>
            <a:xfrm>
              <a:off x="785088" y="2551552"/>
              <a:ext cx="6950368" cy="230903"/>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flipH="1">
              <a:off x="7723907" y="2482280"/>
              <a:ext cx="1235365" cy="369332"/>
            </a:xfrm>
            <a:prstGeom prst="rect">
              <a:avLst/>
            </a:prstGeom>
            <a:noFill/>
          </p:spPr>
          <p:txBody>
            <a:bodyPr wrap="square" rtlCol="0">
              <a:spAutoFit/>
            </a:bodyPr>
            <a:lstStyle/>
            <a:p>
              <a:pPr algn="ctr"/>
              <a:r>
                <a:rPr lang="en-US" sz="1800"/>
                <a:t>Actions</a:t>
              </a:r>
            </a:p>
          </p:txBody>
        </p:sp>
      </p:grpSp>
      <p:sp>
        <p:nvSpPr>
          <p:cNvPr id="15" name="TextBox 14"/>
          <p:cNvSpPr txBox="1"/>
          <p:nvPr/>
        </p:nvSpPr>
        <p:spPr>
          <a:xfrm>
            <a:off x="8543636" y="4791364"/>
            <a:ext cx="184666" cy="461665"/>
          </a:xfrm>
          <a:prstGeom prst="rect">
            <a:avLst/>
          </a:prstGeom>
          <a:noFill/>
        </p:spPr>
        <p:txBody>
          <a:bodyPr wrap="none" rtlCol="0">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16911"/>
            <a:ext cx="8229600" cy="625907"/>
          </a:xfrm>
        </p:spPr>
        <p:txBody>
          <a:bodyPr>
            <a:normAutofit fontScale="90000"/>
          </a:bodyPr>
          <a:lstStyle/>
          <a:p>
            <a:r>
              <a:rPr lang="en-US" dirty="0" err="1"/>
              <a:t>GenomeSpace</a:t>
            </a:r>
            <a:r>
              <a:rPr lang="en-US" dirty="0"/>
              <a:t> Actions</a:t>
            </a:r>
          </a:p>
        </p:txBody>
      </p:sp>
      <p:pic>
        <p:nvPicPr>
          <p:cNvPr id="6" name="Picture 5" descr="gsui_menu.tiff"/>
          <p:cNvPicPr>
            <a:picLocks noChangeAspect="1"/>
          </p:cNvPicPr>
          <p:nvPr/>
        </p:nvPicPr>
        <p:blipFill>
          <a:blip r:embed="rId2"/>
          <a:srcRect l="3662" t="3737" r="32323" b="28586"/>
          <a:stretch>
            <a:fillRect/>
          </a:stretch>
        </p:blipFill>
        <p:spPr>
          <a:xfrm>
            <a:off x="1177635" y="1495136"/>
            <a:ext cx="6823313" cy="4508500"/>
          </a:xfrm>
          <a:prstGeom prst="rect">
            <a:avLst/>
          </a:prstGeom>
        </p:spPr>
      </p:pic>
      <p:sp>
        <p:nvSpPr>
          <p:cNvPr id="8" name="Rounded Rectangle 7"/>
          <p:cNvSpPr/>
          <p:nvPr/>
        </p:nvSpPr>
        <p:spPr>
          <a:xfrm>
            <a:off x="3937000" y="3925455"/>
            <a:ext cx="935182" cy="11430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556635"/>
          </a:xfrm>
        </p:spPr>
        <p:txBody>
          <a:bodyPr>
            <a:noAutofit/>
          </a:bodyPr>
          <a:lstStyle/>
          <a:p>
            <a:r>
              <a:rPr lang="en-US" sz="2800" dirty="0" err="1">
                <a:latin typeface="Georgia"/>
                <a:cs typeface="Georgia"/>
              </a:rPr>
              <a:t>GenomeSpace</a:t>
            </a:r>
            <a:r>
              <a:rPr lang="en-US" sz="2800" dirty="0">
                <a:latin typeface="Georgia"/>
                <a:cs typeface="Georgia"/>
              </a:rPr>
              <a:t> Tool Enablement: IGV</a:t>
            </a:r>
          </a:p>
        </p:txBody>
      </p:sp>
      <p:pic>
        <p:nvPicPr>
          <p:cNvPr id="3" name="Picture 2"/>
          <p:cNvPicPr>
            <a:picLocks noChangeAspect="1"/>
          </p:cNvPicPr>
          <p:nvPr/>
        </p:nvPicPr>
        <p:blipFill>
          <a:blip r:embed="rId2"/>
          <a:stretch>
            <a:fillRect/>
          </a:stretch>
        </p:blipFill>
        <p:spPr>
          <a:xfrm>
            <a:off x="692732" y="878497"/>
            <a:ext cx="7638471" cy="5158620"/>
          </a:xfrm>
          <a:prstGeom prst="rect">
            <a:avLst/>
          </a:prstGeom>
        </p:spPr>
      </p:pic>
      <p:pic>
        <p:nvPicPr>
          <p:cNvPr id="5" name="Picture 4" descr="Picture 2.png"/>
          <p:cNvPicPr>
            <a:picLocks noChangeAspect="1"/>
          </p:cNvPicPr>
          <p:nvPr/>
        </p:nvPicPr>
        <p:blipFill>
          <a:blip r:embed="rId3"/>
          <a:stretch>
            <a:fillRect/>
          </a:stretch>
        </p:blipFill>
        <p:spPr>
          <a:xfrm>
            <a:off x="681186" y="884009"/>
            <a:ext cx="7632021" cy="5154264"/>
          </a:xfrm>
          <a:prstGeom prst="rect">
            <a:avLst/>
          </a:prstGeom>
        </p:spPr>
      </p:pic>
      <p:pic>
        <p:nvPicPr>
          <p:cNvPr id="4" name="Picture 3"/>
          <p:cNvPicPr>
            <a:picLocks noChangeAspect="1"/>
          </p:cNvPicPr>
          <p:nvPr/>
        </p:nvPicPr>
        <p:blipFill>
          <a:blip r:embed="rId4"/>
          <a:stretch>
            <a:fillRect/>
          </a:stretch>
        </p:blipFill>
        <p:spPr>
          <a:xfrm>
            <a:off x="681199" y="871231"/>
            <a:ext cx="7631543" cy="5176177"/>
          </a:xfrm>
          <a:prstGeom prst="rect">
            <a:avLst/>
          </a:prstGeom>
        </p:spPr>
      </p:pic>
      <p:pic>
        <p:nvPicPr>
          <p:cNvPr id="7" name="Picture 6" descr="Picture 15.png"/>
          <p:cNvPicPr>
            <a:picLocks noChangeAspect="1"/>
          </p:cNvPicPr>
          <p:nvPr/>
        </p:nvPicPr>
        <p:blipFill>
          <a:blip r:embed="rId5"/>
          <a:stretch>
            <a:fillRect/>
          </a:stretch>
        </p:blipFill>
        <p:spPr>
          <a:xfrm>
            <a:off x="2847213" y="1754908"/>
            <a:ext cx="3271877" cy="3537883"/>
          </a:xfrm>
          <a:prstGeom prst="rect">
            <a:avLst/>
          </a:prstGeom>
        </p:spPr>
      </p:pic>
      <p:pic>
        <p:nvPicPr>
          <p:cNvPr id="8" name="Picture 7" descr="Picture 16.png"/>
          <p:cNvPicPr>
            <a:picLocks noChangeAspect="1"/>
          </p:cNvPicPr>
          <p:nvPr/>
        </p:nvPicPr>
        <p:blipFill>
          <a:blip r:embed="rId6"/>
          <a:stretch>
            <a:fillRect/>
          </a:stretch>
        </p:blipFill>
        <p:spPr>
          <a:xfrm>
            <a:off x="2852508" y="1754909"/>
            <a:ext cx="3256600" cy="3521364"/>
          </a:xfrm>
          <a:prstGeom prst="rect">
            <a:avLst/>
          </a:prstGeom>
        </p:spPr>
      </p:pic>
      <p:pic>
        <p:nvPicPr>
          <p:cNvPr id="10" name="Picture 9"/>
          <p:cNvPicPr>
            <a:picLocks noChangeAspect="1"/>
          </p:cNvPicPr>
          <p:nvPr/>
        </p:nvPicPr>
        <p:blipFill>
          <a:blip r:embed="rId7"/>
          <a:stretch>
            <a:fillRect/>
          </a:stretch>
        </p:blipFill>
        <p:spPr>
          <a:xfrm>
            <a:off x="686735" y="877454"/>
            <a:ext cx="7626582" cy="50800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683635"/>
          </a:xfrm>
        </p:spPr>
        <p:txBody>
          <a:bodyPr>
            <a:noAutofit/>
          </a:bodyPr>
          <a:lstStyle/>
          <a:p>
            <a:r>
              <a:rPr lang="en-US" sz="2800" dirty="0" err="1">
                <a:latin typeface="Georgia"/>
                <a:cs typeface="Georgia"/>
              </a:rPr>
              <a:t>GenomeSpace</a:t>
            </a:r>
            <a:r>
              <a:rPr lang="en-US" sz="2800" dirty="0">
                <a:latin typeface="Georgia"/>
                <a:cs typeface="Georgia"/>
              </a:rPr>
              <a:t> Tool Enablement:</a:t>
            </a:r>
            <a:r>
              <a:rPr lang="en-US" sz="2800" dirty="0" smtClean="0">
                <a:latin typeface="Georgia"/>
                <a:cs typeface="Georgia"/>
              </a:rPr>
              <a:t> Galaxy</a:t>
            </a:r>
            <a:endParaRPr lang="en-US" sz="2800" dirty="0">
              <a:latin typeface="Georgia"/>
              <a:cs typeface="Georgia"/>
            </a:endParaRPr>
          </a:p>
        </p:txBody>
      </p:sp>
      <p:pic>
        <p:nvPicPr>
          <p:cNvPr id="10" name="Picture 9" descr="Galaxy3.tiff"/>
          <p:cNvPicPr>
            <a:picLocks noChangeAspect="1"/>
          </p:cNvPicPr>
          <p:nvPr/>
        </p:nvPicPr>
        <p:blipFill>
          <a:blip r:embed="rId3"/>
          <a:stretch>
            <a:fillRect/>
          </a:stretch>
        </p:blipFill>
        <p:spPr>
          <a:xfrm>
            <a:off x="567276" y="1037368"/>
            <a:ext cx="7863442" cy="5359200"/>
          </a:xfrm>
          <a:prstGeom prst="rect">
            <a:avLst/>
          </a:prstGeom>
        </p:spPr>
      </p:pic>
      <p:pic>
        <p:nvPicPr>
          <p:cNvPr id="9" name="Picture 8" descr="galaxy1.tiff"/>
          <p:cNvPicPr>
            <a:picLocks noChangeAspect="1"/>
          </p:cNvPicPr>
          <p:nvPr/>
        </p:nvPicPr>
        <p:blipFill>
          <a:blip r:embed="rId4"/>
          <a:stretch>
            <a:fillRect/>
          </a:stretch>
        </p:blipFill>
        <p:spPr>
          <a:xfrm>
            <a:off x="711200" y="1021827"/>
            <a:ext cx="7721600" cy="5278745"/>
          </a:xfrm>
          <a:prstGeom prst="rect">
            <a:avLst/>
          </a:prstGeom>
        </p:spPr>
      </p:pic>
      <p:sp>
        <p:nvSpPr>
          <p:cNvPr id="6" name="Rounded Rectangle 5"/>
          <p:cNvSpPr/>
          <p:nvPr/>
        </p:nvSpPr>
        <p:spPr>
          <a:xfrm>
            <a:off x="495300" y="4876800"/>
            <a:ext cx="1778000" cy="558800"/>
          </a:xfrm>
          <a:prstGeom prst="roundRect">
            <a:avLst/>
          </a:prstGeom>
          <a:noFill/>
          <a:ln w="63500" cmpd="sng">
            <a:solidFill>
              <a:srgbClr val="FF0000"/>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2120900" y="1511300"/>
            <a:ext cx="6375400" cy="5092700"/>
          </a:xfrm>
          <a:prstGeom prst="roundRect">
            <a:avLst/>
          </a:prstGeom>
          <a:noFill/>
          <a:ln w="63500" cmpd="sng">
            <a:solidFill>
              <a:srgbClr val="FF0000"/>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457200" y="2781300"/>
            <a:ext cx="1778000" cy="558800"/>
          </a:xfrm>
          <a:prstGeom prst="roundRect">
            <a:avLst/>
          </a:prstGeom>
          <a:noFill/>
          <a:ln w="63500" cmpd="sng">
            <a:solidFill>
              <a:srgbClr val="FF0000"/>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 presetClass="exit" presetSubtype="0" fill="hold" nodeType="withEffect">
                                  <p:stCondLst>
                                    <p:cond delay="0"/>
                                  </p:stCondLst>
                                  <p:childTnLst>
                                    <p:set>
                                      <p:cBhvr>
                                        <p:cTn id="19" dur="1" fill="hold">
                                          <p:stCondLst>
                                            <p:cond delay="0"/>
                                          </p:stCondLst>
                                        </p:cTn>
                                        <p:tgtEl>
                                          <p:spTgt spid="9"/>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ntr" presetSubtype="0" fill="hold" grpId="2"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7" grpId="2" animBg="1"/>
      <p:bldP spid="8" grpId="0" animBg="1"/>
      <p:bldP spid="8" grpId="1"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9473" y="274638"/>
            <a:ext cx="8351982" cy="683635"/>
          </a:xfrm>
        </p:spPr>
        <p:txBody>
          <a:bodyPr>
            <a:noAutofit/>
          </a:bodyPr>
          <a:lstStyle/>
          <a:p>
            <a:r>
              <a:rPr lang="en-US" sz="2800" dirty="0" err="1">
                <a:latin typeface="Georgia"/>
                <a:cs typeface="Georgia"/>
              </a:rPr>
              <a:t>GenomeSpace</a:t>
            </a:r>
            <a:r>
              <a:rPr lang="en-US" sz="2800" dirty="0">
                <a:latin typeface="Georgia"/>
                <a:cs typeface="Georgia"/>
              </a:rPr>
              <a:t> Data Source Integration: </a:t>
            </a:r>
            <a:r>
              <a:rPr lang="en-US" sz="2800" dirty="0" err="1">
                <a:latin typeface="Georgia"/>
                <a:cs typeface="Georgia"/>
              </a:rPr>
              <a:t>InSilico</a:t>
            </a:r>
            <a:r>
              <a:rPr lang="en-US" sz="2800" dirty="0">
                <a:latin typeface="Georgia"/>
                <a:cs typeface="Georgia"/>
              </a:rPr>
              <a:t> DB</a:t>
            </a:r>
          </a:p>
        </p:txBody>
      </p:sp>
      <p:pic>
        <p:nvPicPr>
          <p:cNvPr id="7" name="Picture 6"/>
          <p:cNvPicPr>
            <a:picLocks noChangeAspect="1"/>
          </p:cNvPicPr>
          <p:nvPr/>
        </p:nvPicPr>
        <p:blipFill>
          <a:blip r:embed="rId3"/>
          <a:stretch>
            <a:fillRect/>
          </a:stretch>
        </p:blipFill>
        <p:spPr>
          <a:xfrm>
            <a:off x="438725" y="840452"/>
            <a:ext cx="8351983" cy="5809729"/>
          </a:xfrm>
          <a:prstGeom prst="rect">
            <a:avLst/>
          </a:prstGeom>
        </p:spPr>
      </p:pic>
      <p:pic>
        <p:nvPicPr>
          <p:cNvPr id="8" name="Picture 7"/>
          <p:cNvPicPr>
            <a:picLocks noChangeAspect="1"/>
          </p:cNvPicPr>
          <p:nvPr/>
        </p:nvPicPr>
        <p:blipFill>
          <a:blip r:embed="rId4"/>
          <a:stretch>
            <a:fillRect/>
          </a:stretch>
        </p:blipFill>
        <p:spPr>
          <a:xfrm>
            <a:off x="438732" y="840814"/>
            <a:ext cx="8347364" cy="5806516"/>
          </a:xfrm>
          <a:prstGeom prst="rect">
            <a:avLst/>
          </a:prstGeom>
        </p:spPr>
      </p:pic>
      <p:sp>
        <p:nvSpPr>
          <p:cNvPr id="12" name="Rounded Rectangle 11"/>
          <p:cNvSpPr/>
          <p:nvPr/>
        </p:nvSpPr>
        <p:spPr>
          <a:xfrm>
            <a:off x="3290454" y="4318002"/>
            <a:ext cx="392545" cy="334818"/>
          </a:xfrm>
          <a:prstGeom prst="roundRect">
            <a:avLst/>
          </a:prstGeom>
          <a:noFill/>
          <a:ln w="38100" cmpd="sng">
            <a:solidFill>
              <a:srgbClr val="FF0000"/>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437280" y="842819"/>
            <a:ext cx="8360367" cy="5815561"/>
          </a:xfrm>
          <a:prstGeom prst="rect">
            <a:avLst/>
          </a:prstGeom>
        </p:spPr>
      </p:pic>
      <p:pic>
        <p:nvPicPr>
          <p:cNvPr id="14" name="Picture 13" descr="Picture 8.png"/>
          <p:cNvPicPr>
            <a:picLocks noChangeAspect="1"/>
          </p:cNvPicPr>
          <p:nvPr/>
        </p:nvPicPr>
        <p:blipFill>
          <a:blip r:embed="rId6"/>
          <a:stretch>
            <a:fillRect/>
          </a:stretch>
        </p:blipFill>
        <p:spPr>
          <a:xfrm>
            <a:off x="432958" y="848266"/>
            <a:ext cx="8370454" cy="58250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1D63B3"/>
                </a:solidFill>
              </a:rPr>
              <a:t>Other collaborating projects	</a:t>
            </a:r>
            <a:endParaRPr lang="en-US" sz="3200" b="1" dirty="0">
              <a:solidFill>
                <a:srgbClr val="1D63B3"/>
              </a:solidFill>
            </a:endParaRPr>
          </a:p>
        </p:txBody>
      </p:sp>
      <p:sp>
        <p:nvSpPr>
          <p:cNvPr id="3" name="Content Placeholder 2"/>
          <p:cNvSpPr>
            <a:spLocks noGrp="1"/>
          </p:cNvSpPr>
          <p:nvPr>
            <p:ph idx="1"/>
          </p:nvPr>
        </p:nvSpPr>
        <p:spPr>
          <a:xfrm>
            <a:off x="256679" y="1373908"/>
            <a:ext cx="8746209" cy="5484091"/>
          </a:xfrm>
        </p:spPr>
        <p:txBody>
          <a:bodyPr>
            <a:normAutofit/>
          </a:bodyPr>
          <a:lstStyle/>
          <a:p>
            <a:pPr>
              <a:lnSpc>
                <a:spcPct val="110000"/>
              </a:lnSpc>
            </a:pPr>
            <a:r>
              <a:rPr lang="en-US" sz="2800" dirty="0" err="1" smtClean="0"/>
              <a:t>Cistrome</a:t>
            </a:r>
            <a:r>
              <a:rPr lang="en-US" sz="2800" dirty="0" smtClean="0"/>
              <a:t> </a:t>
            </a:r>
            <a:r>
              <a:rPr lang="en-US" sz="2400" i="1" dirty="0" smtClean="0">
                <a:solidFill>
                  <a:schemeClr val="bg1">
                    <a:lumMod val="50000"/>
                  </a:schemeClr>
                </a:solidFill>
              </a:rPr>
              <a:t>(Dana Farber Cancer Institute)</a:t>
            </a:r>
            <a:endParaRPr lang="en-US" sz="2800" i="1" dirty="0" smtClean="0">
              <a:solidFill>
                <a:schemeClr val="bg1">
                  <a:lumMod val="50000"/>
                </a:schemeClr>
              </a:solidFill>
            </a:endParaRPr>
          </a:p>
          <a:p>
            <a:pPr>
              <a:lnSpc>
                <a:spcPct val="110000"/>
              </a:lnSpc>
            </a:pPr>
            <a:r>
              <a:rPr lang="en-US" sz="2800" dirty="0" err="1" smtClean="0"/>
              <a:t>Reactome</a:t>
            </a:r>
            <a:r>
              <a:rPr lang="en-US" sz="2800" dirty="0" smtClean="0"/>
              <a:t> </a:t>
            </a:r>
            <a:r>
              <a:rPr lang="en-US" sz="2400" i="1" dirty="0" smtClean="0">
                <a:solidFill>
                  <a:schemeClr val="tx1">
                    <a:lumMod val="50000"/>
                    <a:lumOff val="50000"/>
                  </a:schemeClr>
                </a:solidFill>
              </a:rPr>
              <a:t>(Ontario Institute for Cancer Research)</a:t>
            </a:r>
            <a:endParaRPr lang="en-US" sz="2800" i="1" dirty="0" smtClean="0">
              <a:solidFill>
                <a:schemeClr val="tx1">
                  <a:lumMod val="50000"/>
                  <a:lumOff val="50000"/>
                </a:schemeClr>
              </a:solidFill>
            </a:endParaRPr>
          </a:p>
          <a:p>
            <a:pPr>
              <a:lnSpc>
                <a:spcPct val="110000"/>
              </a:lnSpc>
            </a:pPr>
            <a:r>
              <a:rPr lang="en-US" sz="2800" dirty="0" err="1" smtClean="0"/>
              <a:t>geWorkbench</a:t>
            </a:r>
            <a:r>
              <a:rPr lang="en-US" sz="2800" dirty="0" smtClean="0"/>
              <a:t> </a:t>
            </a:r>
            <a:r>
              <a:rPr lang="en-US" sz="2400" i="1" dirty="0">
                <a:solidFill>
                  <a:srgbClr val="7F7F7F"/>
                </a:solidFill>
              </a:rPr>
              <a:t>(</a:t>
            </a:r>
            <a:r>
              <a:rPr lang="en-US" sz="2400" i="1" dirty="0" smtClean="0">
                <a:solidFill>
                  <a:srgbClr val="7F7F7F"/>
                </a:solidFill>
              </a:rPr>
              <a:t>Columbia University) </a:t>
            </a:r>
            <a:endParaRPr lang="en-US" sz="2800" i="1" dirty="0" smtClean="0">
              <a:solidFill>
                <a:srgbClr val="7F7F7F"/>
              </a:solidFill>
            </a:endParaRPr>
          </a:p>
          <a:p>
            <a:pPr>
              <a:lnSpc>
                <a:spcPct val="110000"/>
              </a:lnSpc>
            </a:pPr>
            <a:r>
              <a:rPr lang="en-US" sz="2800" dirty="0" err="1" smtClean="0"/>
              <a:t>Taverna/MyExperiment</a:t>
            </a:r>
            <a:r>
              <a:rPr lang="en-US" sz="2800" dirty="0" smtClean="0"/>
              <a:t> </a:t>
            </a:r>
            <a:r>
              <a:rPr lang="en-US" sz="2400" i="1" dirty="0" smtClean="0">
                <a:solidFill>
                  <a:srgbClr val="7F7F7F"/>
                </a:solidFill>
              </a:rPr>
              <a:t>(University of Manchester)</a:t>
            </a:r>
          </a:p>
          <a:p>
            <a:pPr>
              <a:lnSpc>
                <a:spcPct val="110000"/>
              </a:lnSpc>
            </a:pPr>
            <a:r>
              <a:rPr lang="en-US" sz="2800" dirty="0" err="1" smtClean="0"/>
              <a:t>ArrayExpress</a:t>
            </a:r>
            <a:r>
              <a:rPr lang="en-US" sz="2800" dirty="0" smtClean="0"/>
              <a:t> </a:t>
            </a:r>
            <a:r>
              <a:rPr lang="en-US" sz="2400" i="1" dirty="0" smtClean="0">
                <a:solidFill>
                  <a:srgbClr val="7F7F7F"/>
                </a:solidFill>
              </a:rPr>
              <a:t>(European Bioinformatics Institute)</a:t>
            </a:r>
            <a:endParaRPr lang="en-US" sz="2800" i="1" dirty="0" smtClean="0">
              <a:solidFill>
                <a:srgbClr val="7F7F7F"/>
              </a:solidFill>
            </a:endParaRPr>
          </a:p>
          <a:p>
            <a:pPr>
              <a:lnSpc>
                <a:spcPct val="110000"/>
              </a:lnSpc>
            </a:pPr>
            <a:r>
              <a:rPr lang="en-US" sz="2800" dirty="0" smtClean="0"/>
              <a:t>National Center for Biomedical Ontology </a:t>
            </a:r>
            <a:r>
              <a:rPr lang="en-US" sz="2400" i="1" dirty="0" smtClean="0">
                <a:solidFill>
                  <a:srgbClr val="7F7F7F"/>
                </a:solidFill>
              </a:rPr>
              <a:t>(Stanford University)</a:t>
            </a:r>
          </a:p>
          <a:p>
            <a:pPr>
              <a:lnSpc>
                <a:spcPct val="110000"/>
              </a:lnSpc>
            </a:pPr>
            <a:r>
              <a:rPr lang="en-US" sz="2800" dirty="0" smtClean="0"/>
              <a:t>ISA-TOOLS </a:t>
            </a:r>
            <a:r>
              <a:rPr lang="en-US" sz="2400" i="1" dirty="0" smtClean="0">
                <a:solidFill>
                  <a:srgbClr val="7F7F7F"/>
                </a:solidFill>
              </a:rPr>
              <a:t>(Oxford University)</a:t>
            </a:r>
          </a:p>
          <a:p>
            <a:pPr>
              <a:lnSpc>
                <a:spcPct val="110000"/>
              </a:lnSpc>
            </a:pPr>
            <a:r>
              <a:rPr lang="en-US" sz="2800" dirty="0" smtClean="0">
                <a:solidFill>
                  <a:srgbClr val="000000"/>
                </a:solidFill>
              </a:rPr>
              <a:t>Archon Genomics X-Prize</a:t>
            </a:r>
            <a:endParaRPr lang="en-US" sz="3600" dirty="0">
              <a:solidFill>
                <a:srgbClr val="00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104"/>
          <p:cNvSpPr txBox="1">
            <a:spLocks noChangeArrowheads="1"/>
          </p:cNvSpPr>
          <p:nvPr/>
        </p:nvSpPr>
        <p:spPr bwMode="auto">
          <a:xfrm>
            <a:off x="160338" y="155575"/>
            <a:ext cx="5834062" cy="708025"/>
          </a:xfrm>
          <a:prstGeom prst="rect">
            <a:avLst/>
          </a:prstGeom>
          <a:noFill/>
          <a:ln w="9525">
            <a:noFill/>
            <a:miter lim="800000"/>
            <a:headEnd/>
            <a:tailEnd/>
          </a:ln>
        </p:spPr>
        <p:txBody>
          <a:bodyPr>
            <a:spAutoFit/>
          </a:bodyPr>
          <a:lstStyle/>
          <a:p>
            <a:pPr defTabSz="457200" fontAlgn="base">
              <a:spcBef>
                <a:spcPct val="0"/>
              </a:spcBef>
              <a:spcAft>
                <a:spcPct val="0"/>
              </a:spcAft>
            </a:pPr>
            <a:r>
              <a:rPr lang="en-US" sz="2000" b="1" dirty="0" smtClean="0">
                <a:solidFill>
                  <a:prstClr val="black"/>
                </a:solidFill>
                <a:latin typeface="Gill Sans" pitchFamily="-106" charset="0"/>
              </a:rPr>
              <a:t>DBP3: Studying the regulatory control of human </a:t>
            </a:r>
            <a:r>
              <a:rPr lang="en-US" sz="2000" b="1" dirty="0" err="1" smtClean="0">
                <a:solidFill>
                  <a:prstClr val="black"/>
                </a:solidFill>
                <a:latin typeface="Gill Sans" pitchFamily="-106" charset="0"/>
              </a:rPr>
              <a:t>hematopoiesis</a:t>
            </a:r>
            <a:endParaRPr lang="en-US" sz="2000" b="1" dirty="0" smtClean="0">
              <a:solidFill>
                <a:prstClr val="black"/>
              </a:solidFill>
              <a:latin typeface="Gill Sans" pitchFamily="-106" charset="0"/>
            </a:endParaRPr>
          </a:p>
        </p:txBody>
      </p:sp>
      <p:pic>
        <p:nvPicPr>
          <p:cNvPr id="5" name="Picture 122" descr="gs-highres.png"/>
          <p:cNvPicPr>
            <a:picLocks noChangeAspect="1"/>
          </p:cNvPicPr>
          <p:nvPr/>
        </p:nvPicPr>
        <p:blipFill>
          <a:blip r:embed="rId3" cstate="print"/>
          <a:srcRect/>
          <a:stretch>
            <a:fillRect/>
          </a:stretch>
        </p:blipFill>
        <p:spPr bwMode="auto">
          <a:xfrm>
            <a:off x="6202363" y="155575"/>
            <a:ext cx="2746375" cy="871538"/>
          </a:xfrm>
          <a:prstGeom prst="rect">
            <a:avLst/>
          </a:prstGeom>
          <a:noFill/>
          <a:ln w="9525">
            <a:noFill/>
            <a:miter lim="800000"/>
            <a:headEnd/>
            <a:tailEnd/>
          </a:ln>
        </p:spPr>
      </p:pic>
      <p:pic>
        <p:nvPicPr>
          <p:cNvPr id="6" name="Content Placeholder 3" descr="paperhead.bmp"/>
          <p:cNvPicPr>
            <a:picLocks noGrp="1" noChangeAspect="1"/>
          </p:cNvPicPr>
          <p:nvPr>
            <p:ph idx="1"/>
          </p:nvPr>
        </p:nvPicPr>
        <p:blipFill>
          <a:blip r:embed="rId4" cstate="print"/>
          <a:stretch>
            <a:fillRect/>
          </a:stretch>
        </p:blipFill>
        <p:spPr>
          <a:xfrm>
            <a:off x="304800" y="1137274"/>
            <a:ext cx="6301351" cy="3815726"/>
          </a:xfrm>
          <a:prstGeom prst="rect">
            <a:avLst/>
          </a:prstGeom>
        </p:spPr>
      </p:pic>
      <p:pic>
        <p:nvPicPr>
          <p:cNvPr id="7" name="Content Placeholder 5" descr="0.jpg"/>
          <p:cNvPicPr>
            <a:picLocks noChangeAspect="1"/>
          </p:cNvPicPr>
          <p:nvPr/>
        </p:nvPicPr>
        <p:blipFill>
          <a:blip r:embed="rId5" cstate="print"/>
          <a:stretch>
            <a:fillRect/>
          </a:stretch>
        </p:blipFill>
        <p:spPr>
          <a:xfrm>
            <a:off x="5257800" y="3352800"/>
            <a:ext cx="3337560" cy="333756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TextBox 104"/>
          <p:cNvSpPr txBox="1">
            <a:spLocks noChangeArrowheads="1"/>
          </p:cNvSpPr>
          <p:nvPr/>
        </p:nvSpPr>
        <p:spPr bwMode="auto">
          <a:xfrm>
            <a:off x="160338" y="155575"/>
            <a:ext cx="5834062" cy="708025"/>
          </a:xfrm>
          <a:prstGeom prst="rect">
            <a:avLst/>
          </a:prstGeom>
          <a:noFill/>
          <a:ln w="9525">
            <a:noFill/>
            <a:miter lim="800000"/>
            <a:headEnd/>
            <a:tailEnd/>
          </a:ln>
        </p:spPr>
        <p:txBody>
          <a:bodyPr>
            <a:spAutoFit/>
          </a:bodyPr>
          <a:lstStyle/>
          <a:p>
            <a:pPr defTabSz="457200" fontAlgn="base">
              <a:spcBef>
                <a:spcPct val="0"/>
              </a:spcBef>
              <a:spcAft>
                <a:spcPct val="0"/>
              </a:spcAft>
            </a:pPr>
            <a:r>
              <a:rPr lang="en-US" sz="2000" b="1" dirty="0" smtClean="0">
                <a:solidFill>
                  <a:prstClr val="black"/>
                </a:solidFill>
                <a:latin typeface="Gill Sans" pitchFamily="-106" charset="0"/>
              </a:rPr>
              <a:t>DBP3: Studying the regulatory control of human </a:t>
            </a:r>
            <a:r>
              <a:rPr lang="en-US" sz="2000" b="1" dirty="0" err="1" smtClean="0">
                <a:solidFill>
                  <a:prstClr val="black"/>
                </a:solidFill>
                <a:latin typeface="Gill Sans" pitchFamily="-106" charset="0"/>
              </a:rPr>
              <a:t>hematopoiesis</a:t>
            </a:r>
            <a:r>
              <a:rPr lang="en-US" sz="2000" b="1" dirty="0" smtClean="0">
                <a:solidFill>
                  <a:prstClr val="black"/>
                </a:solidFill>
                <a:latin typeface="Gill Sans" pitchFamily="-106" charset="0"/>
              </a:rPr>
              <a:t> – Overview</a:t>
            </a:r>
          </a:p>
        </p:txBody>
      </p:sp>
      <p:sp>
        <p:nvSpPr>
          <p:cNvPr id="2051" name="Oval 28"/>
          <p:cNvSpPr>
            <a:spLocks noChangeArrowheads="1"/>
          </p:cNvSpPr>
          <p:nvPr/>
        </p:nvSpPr>
        <p:spPr bwMode="auto">
          <a:xfrm>
            <a:off x="1096963" y="1735138"/>
            <a:ext cx="227012" cy="228600"/>
          </a:xfrm>
          <a:prstGeom prst="ellipse">
            <a:avLst/>
          </a:prstGeom>
          <a:gradFill rotWithShape="1">
            <a:gsLst>
              <a:gs pos="0">
                <a:srgbClr val="60BD51"/>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4</a:t>
            </a:r>
          </a:p>
        </p:txBody>
      </p:sp>
      <p:sp>
        <p:nvSpPr>
          <p:cNvPr id="64" name="Oval 31"/>
          <p:cNvSpPr>
            <a:spLocks noChangeArrowheads="1"/>
          </p:cNvSpPr>
          <p:nvPr/>
        </p:nvSpPr>
        <p:spPr bwMode="auto">
          <a:xfrm>
            <a:off x="446088" y="1735138"/>
            <a:ext cx="228600" cy="228600"/>
          </a:xfrm>
          <a:prstGeom prst="ellipse">
            <a:avLst/>
          </a:prstGeom>
          <a:solidFill>
            <a:schemeClr val="bg1">
              <a:lumMod val="65000"/>
            </a:schemeClr>
          </a:solidFill>
          <a:ln w="9525">
            <a:solidFill>
              <a:schemeClr val="tx1"/>
            </a:solidFill>
            <a:round/>
            <a:headEnd/>
            <a:tailEnd/>
          </a:ln>
        </p:spPr>
        <p:txBody>
          <a:bodyPr wrap="none" anchor="ctr"/>
          <a:lstStyle/>
          <a:p>
            <a:pPr algn="ctr" defTabSz="457200" fontAlgn="base">
              <a:spcBef>
                <a:spcPct val="0"/>
              </a:spcBef>
              <a:spcAft>
                <a:spcPct val="0"/>
              </a:spcAft>
              <a:defRPr/>
            </a:pPr>
            <a:r>
              <a:rPr lang="en-US" sz="1000" b="1" dirty="0">
                <a:solidFill>
                  <a:prstClr val="black"/>
                </a:solidFill>
                <a:latin typeface="Gill Sans"/>
                <a:ea typeface="ＭＳ Ｐゴシック" charset="-128"/>
                <a:cs typeface="Gill Sans"/>
              </a:rPr>
              <a:t>2</a:t>
            </a:r>
          </a:p>
        </p:txBody>
      </p:sp>
      <p:sp>
        <p:nvSpPr>
          <p:cNvPr id="67" name="Rectangle 66"/>
          <p:cNvSpPr/>
          <p:nvPr/>
        </p:nvSpPr>
        <p:spPr>
          <a:xfrm>
            <a:off x="274638" y="1100138"/>
            <a:ext cx="1871662" cy="3590925"/>
          </a:xfrm>
          <a:prstGeom prst="rect">
            <a:avLst/>
          </a:prstGeom>
          <a:noFill/>
          <a:ln w="9525" cap="flat" cmpd="sng" algn="ctr">
            <a:solidFill>
              <a:srgbClr val="FF0000"/>
            </a:solidFill>
            <a:prstDash val="sys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68" name="Oval 31"/>
          <p:cNvSpPr>
            <a:spLocks noChangeArrowheads="1"/>
          </p:cNvSpPr>
          <p:nvPr/>
        </p:nvSpPr>
        <p:spPr bwMode="auto">
          <a:xfrm>
            <a:off x="1096963" y="2359025"/>
            <a:ext cx="227012" cy="228600"/>
          </a:xfrm>
          <a:prstGeom prst="ellipse">
            <a:avLst/>
          </a:prstGeom>
          <a:solidFill>
            <a:schemeClr val="bg1">
              <a:lumMod val="65000"/>
            </a:schemeClr>
          </a:solidFill>
          <a:ln w="9525">
            <a:solidFill>
              <a:schemeClr val="tx1"/>
            </a:solidFill>
            <a:round/>
            <a:headEnd/>
            <a:tailEnd/>
          </a:ln>
        </p:spPr>
        <p:txBody>
          <a:bodyPr wrap="none" anchor="ctr"/>
          <a:lstStyle/>
          <a:p>
            <a:pPr algn="ctr" defTabSz="457200" fontAlgn="base">
              <a:spcBef>
                <a:spcPct val="0"/>
              </a:spcBef>
              <a:spcAft>
                <a:spcPct val="0"/>
              </a:spcAft>
              <a:defRPr/>
            </a:pPr>
            <a:r>
              <a:rPr lang="en-US" sz="1000" b="1" dirty="0">
                <a:solidFill>
                  <a:prstClr val="black"/>
                </a:solidFill>
                <a:latin typeface="Gill Sans"/>
                <a:ea typeface="ＭＳ Ｐゴシック" charset="-128"/>
                <a:cs typeface="Gill Sans"/>
              </a:rPr>
              <a:t>2</a:t>
            </a:r>
          </a:p>
        </p:txBody>
      </p:sp>
      <p:grpSp>
        <p:nvGrpSpPr>
          <p:cNvPr id="2" name="Group 77"/>
          <p:cNvGrpSpPr>
            <a:grpSpLocks/>
          </p:cNvGrpSpPr>
          <p:nvPr/>
        </p:nvGrpSpPr>
        <p:grpSpPr bwMode="auto">
          <a:xfrm>
            <a:off x="446088" y="2982913"/>
            <a:ext cx="1528762" cy="228600"/>
            <a:chOff x="274567" y="2799873"/>
            <a:chExt cx="1528833" cy="228535"/>
          </a:xfrm>
        </p:grpSpPr>
        <p:sp>
          <p:nvSpPr>
            <p:cNvPr id="2216" name="Oval 27"/>
            <p:cNvSpPr>
              <a:spLocks noChangeArrowheads="1"/>
            </p:cNvSpPr>
            <p:nvPr/>
          </p:nvSpPr>
          <p:spPr bwMode="auto">
            <a:xfrm>
              <a:off x="274567" y="2799873"/>
              <a:ext cx="228458" cy="228535"/>
            </a:xfrm>
            <a:prstGeom prst="ellipse">
              <a:avLst/>
            </a:prstGeom>
            <a:gradFill rotWithShape="1">
              <a:gsLst>
                <a:gs pos="0">
                  <a:srgbClr val="FF0000"/>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1</a:t>
              </a:r>
            </a:p>
          </p:txBody>
        </p:sp>
        <p:sp>
          <p:nvSpPr>
            <p:cNvPr id="2217" name="Oval 27"/>
            <p:cNvSpPr>
              <a:spLocks noChangeArrowheads="1"/>
            </p:cNvSpPr>
            <p:nvPr/>
          </p:nvSpPr>
          <p:spPr bwMode="auto">
            <a:xfrm>
              <a:off x="599661" y="2799873"/>
              <a:ext cx="228458" cy="228535"/>
            </a:xfrm>
            <a:prstGeom prst="ellipse">
              <a:avLst/>
            </a:prstGeom>
            <a:gradFill rotWithShape="1">
              <a:gsLst>
                <a:gs pos="0">
                  <a:srgbClr val="FF0000"/>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1</a:t>
              </a:r>
            </a:p>
          </p:txBody>
        </p:sp>
        <p:sp>
          <p:nvSpPr>
            <p:cNvPr id="2218" name="Oval 28"/>
            <p:cNvSpPr>
              <a:spLocks noChangeArrowheads="1"/>
            </p:cNvSpPr>
            <p:nvPr/>
          </p:nvSpPr>
          <p:spPr bwMode="auto">
            <a:xfrm>
              <a:off x="924755" y="2799873"/>
              <a:ext cx="228458" cy="228535"/>
            </a:xfrm>
            <a:prstGeom prst="ellipse">
              <a:avLst/>
            </a:prstGeom>
            <a:gradFill rotWithShape="1">
              <a:gsLst>
                <a:gs pos="0">
                  <a:srgbClr val="60BD51"/>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1</a:t>
              </a:r>
            </a:p>
          </p:txBody>
        </p:sp>
        <p:sp>
          <p:nvSpPr>
            <p:cNvPr id="2219" name="Oval 27"/>
            <p:cNvSpPr>
              <a:spLocks noChangeArrowheads="1"/>
            </p:cNvSpPr>
            <p:nvPr/>
          </p:nvSpPr>
          <p:spPr bwMode="auto">
            <a:xfrm>
              <a:off x="1249849" y="2799873"/>
              <a:ext cx="228458" cy="228535"/>
            </a:xfrm>
            <a:prstGeom prst="ellipse">
              <a:avLst/>
            </a:prstGeom>
            <a:gradFill rotWithShape="1">
              <a:gsLst>
                <a:gs pos="0">
                  <a:srgbClr val="FF0000"/>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1</a:t>
              </a:r>
            </a:p>
          </p:txBody>
        </p:sp>
        <p:sp>
          <p:nvSpPr>
            <p:cNvPr id="2220" name="Oval 28"/>
            <p:cNvSpPr>
              <a:spLocks noChangeArrowheads="1"/>
            </p:cNvSpPr>
            <p:nvPr/>
          </p:nvSpPr>
          <p:spPr bwMode="auto">
            <a:xfrm>
              <a:off x="1574942" y="2799873"/>
              <a:ext cx="228458" cy="228535"/>
            </a:xfrm>
            <a:prstGeom prst="ellipse">
              <a:avLst/>
            </a:prstGeom>
            <a:gradFill rotWithShape="1">
              <a:gsLst>
                <a:gs pos="0">
                  <a:srgbClr val="60BD51"/>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1</a:t>
              </a:r>
            </a:p>
          </p:txBody>
        </p:sp>
      </p:grpSp>
      <p:sp>
        <p:nvSpPr>
          <p:cNvPr id="73" name="Oval 31"/>
          <p:cNvSpPr>
            <a:spLocks noChangeArrowheads="1"/>
          </p:cNvSpPr>
          <p:nvPr/>
        </p:nvSpPr>
        <p:spPr bwMode="auto">
          <a:xfrm>
            <a:off x="1096963" y="3606800"/>
            <a:ext cx="227012" cy="228600"/>
          </a:xfrm>
          <a:prstGeom prst="ellipse">
            <a:avLst/>
          </a:prstGeom>
          <a:solidFill>
            <a:schemeClr val="bg1">
              <a:lumMod val="65000"/>
            </a:schemeClr>
          </a:solidFill>
          <a:ln w="9525">
            <a:solidFill>
              <a:schemeClr val="tx1"/>
            </a:solidFill>
            <a:round/>
            <a:headEnd/>
            <a:tailEnd/>
          </a:ln>
        </p:spPr>
        <p:txBody>
          <a:bodyPr wrap="none" anchor="ctr"/>
          <a:lstStyle/>
          <a:p>
            <a:pPr algn="ctr" defTabSz="457200" fontAlgn="base">
              <a:spcBef>
                <a:spcPct val="0"/>
              </a:spcBef>
              <a:spcAft>
                <a:spcPct val="0"/>
              </a:spcAft>
              <a:defRPr/>
            </a:pPr>
            <a:r>
              <a:rPr lang="en-US" sz="1000" b="1" dirty="0">
                <a:solidFill>
                  <a:prstClr val="black"/>
                </a:solidFill>
                <a:latin typeface="Gill Sans"/>
                <a:ea typeface="ＭＳ Ｐゴシック" charset="-128"/>
                <a:cs typeface="Gill Sans"/>
              </a:rPr>
              <a:t>2</a:t>
            </a:r>
          </a:p>
        </p:txBody>
      </p:sp>
      <p:sp>
        <p:nvSpPr>
          <p:cNvPr id="2057" name="Oval 27"/>
          <p:cNvSpPr>
            <a:spLocks noChangeArrowheads="1"/>
          </p:cNvSpPr>
          <p:nvPr/>
        </p:nvSpPr>
        <p:spPr bwMode="auto">
          <a:xfrm>
            <a:off x="1096963" y="4230688"/>
            <a:ext cx="227012" cy="228600"/>
          </a:xfrm>
          <a:prstGeom prst="ellipse">
            <a:avLst/>
          </a:prstGeom>
          <a:gradFill rotWithShape="1">
            <a:gsLst>
              <a:gs pos="0">
                <a:srgbClr val="FF0000"/>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1</a:t>
            </a:r>
          </a:p>
        </p:txBody>
      </p:sp>
      <p:sp>
        <p:nvSpPr>
          <p:cNvPr id="2058" name="TextBox 78"/>
          <p:cNvSpPr txBox="1">
            <a:spLocks noChangeArrowheads="1"/>
          </p:cNvSpPr>
          <p:nvPr/>
        </p:nvSpPr>
        <p:spPr bwMode="auto">
          <a:xfrm>
            <a:off x="252413" y="1096963"/>
            <a:ext cx="1916112" cy="461962"/>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US" sz="1200" smtClean="0">
                <a:solidFill>
                  <a:prstClr val="black"/>
                </a:solidFill>
                <a:latin typeface="Helvetica Neue Bold Condensed" pitchFamily="-106" charset="0"/>
              </a:rPr>
              <a:t>Part 1: Data pre-processing</a:t>
            </a:r>
            <a:br>
              <a:rPr lang="en-US" sz="1200" smtClean="0">
                <a:solidFill>
                  <a:prstClr val="black"/>
                </a:solidFill>
                <a:latin typeface="Helvetica Neue Bold Condensed" pitchFamily="-106" charset="0"/>
              </a:rPr>
            </a:br>
            <a:r>
              <a:rPr lang="en-US" sz="1200" smtClean="0">
                <a:solidFill>
                  <a:prstClr val="black"/>
                </a:solidFill>
                <a:latin typeface="Helvetica Neue Bold Condensed" pitchFamily="-106" charset="0"/>
              </a:rPr>
              <a:t>and quality control</a:t>
            </a:r>
          </a:p>
        </p:txBody>
      </p:sp>
      <p:cxnSp>
        <p:nvCxnSpPr>
          <p:cNvPr id="84" name="Straight Arrow Connector 83"/>
          <p:cNvCxnSpPr>
            <a:stCxn id="64" idx="6"/>
            <a:endCxn id="2051" idx="2"/>
          </p:cNvCxnSpPr>
          <p:nvPr/>
        </p:nvCxnSpPr>
        <p:spPr>
          <a:xfrm>
            <a:off x="674688" y="1849438"/>
            <a:ext cx="422275" cy="1587"/>
          </a:xfrm>
          <a:prstGeom prst="straightConnector1">
            <a:avLst/>
          </a:prstGeom>
          <a:ln w="12700" cap="flat" cmpd="sng" algn="ctr">
            <a:solidFill>
              <a:schemeClr val="tx1"/>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stCxn id="2051" idx="4"/>
            <a:endCxn id="68" idx="0"/>
          </p:cNvCxnSpPr>
          <p:nvPr/>
        </p:nvCxnSpPr>
        <p:spPr>
          <a:xfrm rot="5400000">
            <a:off x="1012825" y="2162175"/>
            <a:ext cx="395288" cy="1588"/>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a:stCxn id="68" idx="3"/>
            <a:endCxn id="2079" idx="0"/>
          </p:cNvCxnSpPr>
          <p:nvPr/>
        </p:nvCxnSpPr>
        <p:spPr>
          <a:xfrm rot="5400000">
            <a:off x="805656" y="2637632"/>
            <a:ext cx="407987" cy="241300"/>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a:stCxn id="68" idx="5"/>
            <a:endCxn id="2078" idx="0"/>
          </p:cNvCxnSpPr>
          <p:nvPr/>
        </p:nvCxnSpPr>
        <p:spPr>
          <a:xfrm rot="16200000" flipH="1">
            <a:off x="1289844" y="2555082"/>
            <a:ext cx="414337" cy="412750"/>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a:stCxn id="2079" idx="2"/>
            <a:endCxn id="73" idx="1"/>
          </p:cNvCxnSpPr>
          <p:nvPr/>
        </p:nvCxnSpPr>
        <p:spPr>
          <a:xfrm rot="16200000" flipH="1">
            <a:off x="805656" y="3315494"/>
            <a:ext cx="407988" cy="241300"/>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a:stCxn id="2078" idx="2"/>
            <a:endCxn id="73" idx="7"/>
          </p:cNvCxnSpPr>
          <p:nvPr/>
        </p:nvCxnSpPr>
        <p:spPr>
          <a:xfrm rot="5400000">
            <a:off x="1293019" y="3229769"/>
            <a:ext cx="407988" cy="412750"/>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a:stCxn id="73" idx="4"/>
            <a:endCxn id="2057" idx="0"/>
          </p:cNvCxnSpPr>
          <p:nvPr/>
        </p:nvCxnSpPr>
        <p:spPr>
          <a:xfrm rot="5400000">
            <a:off x="1012825" y="4033838"/>
            <a:ext cx="395287" cy="1588"/>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26" name="Rectangle 125"/>
          <p:cNvSpPr/>
          <p:nvPr/>
        </p:nvSpPr>
        <p:spPr>
          <a:xfrm>
            <a:off x="2268538" y="1100138"/>
            <a:ext cx="1871662" cy="3590925"/>
          </a:xfrm>
          <a:prstGeom prst="rect">
            <a:avLst/>
          </a:prstGeom>
          <a:noFill/>
          <a:ln w="9525" cap="flat" cmpd="sng" algn="ctr">
            <a:solidFill>
              <a:srgbClr val="FF0000"/>
            </a:solidFill>
            <a:prstDash val="sys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2067" name="TextBox 126"/>
          <p:cNvSpPr txBox="1">
            <a:spLocks noChangeArrowheads="1"/>
          </p:cNvSpPr>
          <p:nvPr/>
        </p:nvSpPr>
        <p:spPr bwMode="auto">
          <a:xfrm>
            <a:off x="2355850" y="1096963"/>
            <a:ext cx="1697038" cy="461962"/>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US" sz="1200" smtClean="0">
                <a:solidFill>
                  <a:prstClr val="black"/>
                </a:solidFill>
                <a:latin typeface="Helvetica Neue Bold Condensed" pitchFamily="-106" charset="0"/>
              </a:rPr>
              <a:t>Part 3: Studying the</a:t>
            </a:r>
            <a:br>
              <a:rPr lang="en-US" sz="1200" smtClean="0">
                <a:solidFill>
                  <a:prstClr val="black"/>
                </a:solidFill>
                <a:latin typeface="Helvetica Neue Bold Condensed" pitchFamily="-106" charset="0"/>
              </a:rPr>
            </a:br>
            <a:r>
              <a:rPr lang="en-US" sz="1200" smtClean="0">
                <a:solidFill>
                  <a:prstClr val="black"/>
                </a:solidFill>
                <a:latin typeface="Helvetica Neue Bold Condensed" pitchFamily="-106" charset="0"/>
              </a:rPr>
              <a:t>transcriptional program</a:t>
            </a:r>
          </a:p>
        </p:txBody>
      </p:sp>
      <p:sp>
        <p:nvSpPr>
          <p:cNvPr id="128" name="Rectangle 127"/>
          <p:cNvSpPr/>
          <p:nvPr/>
        </p:nvSpPr>
        <p:spPr>
          <a:xfrm>
            <a:off x="277813" y="4792663"/>
            <a:ext cx="3862387" cy="1893887"/>
          </a:xfrm>
          <a:prstGeom prst="rect">
            <a:avLst/>
          </a:prstGeom>
          <a:noFill/>
          <a:ln w="9525" cap="flat" cmpd="sng" algn="ctr">
            <a:solidFill>
              <a:srgbClr val="FF0000"/>
            </a:solidFill>
            <a:prstDash val="sys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2069" name="TextBox 128"/>
          <p:cNvSpPr txBox="1">
            <a:spLocks noChangeArrowheads="1"/>
          </p:cNvSpPr>
          <p:nvPr/>
        </p:nvSpPr>
        <p:spPr bwMode="auto">
          <a:xfrm>
            <a:off x="1381125" y="4792663"/>
            <a:ext cx="1535113" cy="276225"/>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US" sz="1200" smtClean="0">
                <a:solidFill>
                  <a:prstClr val="black"/>
                </a:solidFill>
                <a:latin typeface="Helvetica Neue Bold Condensed" pitchFamily="-106" charset="0"/>
              </a:rPr>
              <a:t>Part 2: Basic analysis</a:t>
            </a:r>
          </a:p>
        </p:txBody>
      </p:sp>
      <p:sp>
        <p:nvSpPr>
          <p:cNvPr id="2070" name="Oval 28"/>
          <p:cNvSpPr>
            <a:spLocks noChangeArrowheads="1"/>
          </p:cNvSpPr>
          <p:nvPr/>
        </p:nvSpPr>
        <p:spPr bwMode="auto">
          <a:xfrm>
            <a:off x="1184275" y="5522913"/>
            <a:ext cx="228600" cy="228600"/>
          </a:xfrm>
          <a:prstGeom prst="ellipse">
            <a:avLst/>
          </a:prstGeom>
          <a:gradFill rotWithShape="1">
            <a:gsLst>
              <a:gs pos="0">
                <a:srgbClr val="60BD51"/>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2</a:t>
            </a:r>
          </a:p>
        </p:txBody>
      </p:sp>
      <p:cxnSp>
        <p:nvCxnSpPr>
          <p:cNvPr id="142" name="Straight Arrow Connector 141"/>
          <p:cNvCxnSpPr>
            <a:stCxn id="2051" idx="3"/>
          </p:cNvCxnSpPr>
          <p:nvPr/>
        </p:nvCxnSpPr>
        <p:spPr>
          <a:xfrm rot="5400000">
            <a:off x="754856" y="1947069"/>
            <a:ext cx="392113" cy="358775"/>
          </a:xfrm>
          <a:prstGeom prst="straightConnector1">
            <a:avLst/>
          </a:prstGeom>
          <a:ln w="12700" cap="flat" cmpd="sng" algn="ctr">
            <a:solidFill>
              <a:srgbClr val="000000"/>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072" name="TextBox 142"/>
          <p:cNvSpPr txBox="1">
            <a:spLocks noChangeArrowheads="1"/>
          </p:cNvSpPr>
          <p:nvPr/>
        </p:nvSpPr>
        <p:spPr bwMode="auto">
          <a:xfrm>
            <a:off x="271463" y="2278063"/>
            <a:ext cx="663575" cy="246062"/>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1000" smtClean="0">
                <a:solidFill>
                  <a:prstClr val="black"/>
                </a:solidFill>
                <a:latin typeface="Gill Sans" pitchFamily="-106" charset="0"/>
              </a:rPr>
              <a:t>To part 2</a:t>
            </a:r>
          </a:p>
        </p:txBody>
      </p:sp>
      <p:cxnSp>
        <p:nvCxnSpPr>
          <p:cNvPr id="144" name="Straight Arrow Connector 143"/>
          <p:cNvCxnSpPr>
            <a:stCxn id="2074" idx="2"/>
            <a:endCxn id="2070" idx="1"/>
          </p:cNvCxnSpPr>
          <p:nvPr/>
        </p:nvCxnSpPr>
        <p:spPr>
          <a:xfrm rot="16200000" flipH="1">
            <a:off x="899319" y="5237957"/>
            <a:ext cx="280987" cy="355600"/>
          </a:xfrm>
          <a:prstGeom prst="straightConnector1">
            <a:avLst/>
          </a:prstGeom>
          <a:ln w="12700" cap="flat" cmpd="sng" algn="ctr">
            <a:solidFill>
              <a:srgbClr val="000000"/>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074" name="TextBox 146"/>
          <p:cNvSpPr txBox="1">
            <a:spLocks noChangeArrowheads="1"/>
          </p:cNvSpPr>
          <p:nvPr/>
        </p:nvSpPr>
        <p:spPr bwMode="auto">
          <a:xfrm>
            <a:off x="455613" y="5029200"/>
            <a:ext cx="812800" cy="246063"/>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1000" smtClean="0">
                <a:solidFill>
                  <a:prstClr val="black"/>
                </a:solidFill>
                <a:latin typeface="Gill Sans" pitchFamily="-106" charset="0"/>
              </a:rPr>
              <a:t>From part 1</a:t>
            </a:r>
          </a:p>
        </p:txBody>
      </p:sp>
      <p:sp>
        <p:nvSpPr>
          <p:cNvPr id="2075" name="Oval 28"/>
          <p:cNvSpPr>
            <a:spLocks noChangeArrowheads="1"/>
          </p:cNvSpPr>
          <p:nvPr/>
        </p:nvSpPr>
        <p:spPr bwMode="auto">
          <a:xfrm>
            <a:off x="2159000" y="5180013"/>
            <a:ext cx="228600" cy="228600"/>
          </a:xfrm>
          <a:prstGeom prst="ellipse">
            <a:avLst/>
          </a:prstGeom>
          <a:gradFill rotWithShape="1">
            <a:gsLst>
              <a:gs pos="0">
                <a:srgbClr val="60BD51"/>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1</a:t>
            </a:r>
          </a:p>
        </p:txBody>
      </p:sp>
      <p:sp>
        <p:nvSpPr>
          <p:cNvPr id="2076" name="Oval 27"/>
          <p:cNvSpPr>
            <a:spLocks noChangeArrowheads="1"/>
          </p:cNvSpPr>
          <p:nvPr/>
        </p:nvSpPr>
        <p:spPr bwMode="auto">
          <a:xfrm>
            <a:off x="2159000" y="5876925"/>
            <a:ext cx="228600" cy="228600"/>
          </a:xfrm>
          <a:prstGeom prst="ellipse">
            <a:avLst/>
          </a:prstGeom>
          <a:gradFill rotWithShape="1">
            <a:gsLst>
              <a:gs pos="0">
                <a:srgbClr val="FF0000"/>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1</a:t>
            </a:r>
          </a:p>
        </p:txBody>
      </p:sp>
      <p:grpSp>
        <p:nvGrpSpPr>
          <p:cNvPr id="3" name="Group 203"/>
          <p:cNvGrpSpPr>
            <a:grpSpLocks/>
          </p:cNvGrpSpPr>
          <p:nvPr/>
        </p:nvGrpSpPr>
        <p:grpSpPr bwMode="auto">
          <a:xfrm>
            <a:off x="1646238" y="5180013"/>
            <a:ext cx="228600" cy="925512"/>
            <a:chOff x="1401803" y="5220610"/>
            <a:chExt cx="228458" cy="925133"/>
          </a:xfrm>
        </p:grpSpPr>
        <p:sp>
          <p:nvSpPr>
            <p:cNvPr id="160" name="Oval 31"/>
            <p:cNvSpPr>
              <a:spLocks noChangeArrowheads="1"/>
            </p:cNvSpPr>
            <p:nvPr/>
          </p:nvSpPr>
          <p:spPr bwMode="auto">
            <a:xfrm>
              <a:off x="1401803" y="5220610"/>
              <a:ext cx="228458" cy="228506"/>
            </a:xfrm>
            <a:prstGeom prst="ellipse">
              <a:avLst/>
            </a:prstGeom>
            <a:solidFill>
              <a:schemeClr val="bg1">
                <a:lumMod val="65000"/>
              </a:schemeClr>
            </a:solidFill>
            <a:ln w="9525">
              <a:solidFill>
                <a:schemeClr val="tx1"/>
              </a:solidFill>
              <a:round/>
              <a:headEnd/>
              <a:tailEnd/>
            </a:ln>
          </p:spPr>
          <p:txBody>
            <a:bodyPr wrap="none" anchor="ctr"/>
            <a:lstStyle/>
            <a:p>
              <a:pPr algn="ctr" defTabSz="457200" fontAlgn="base">
                <a:spcBef>
                  <a:spcPct val="0"/>
                </a:spcBef>
                <a:spcAft>
                  <a:spcPct val="0"/>
                </a:spcAft>
                <a:defRPr/>
              </a:pPr>
              <a:r>
                <a:rPr lang="en-US" sz="1000" b="1" dirty="0">
                  <a:solidFill>
                    <a:prstClr val="black"/>
                  </a:solidFill>
                  <a:latin typeface="Gill Sans"/>
                  <a:ea typeface="ＭＳ Ｐゴシック" charset="-128"/>
                  <a:cs typeface="Gill Sans"/>
                </a:rPr>
                <a:t>3</a:t>
              </a:r>
            </a:p>
          </p:txBody>
        </p:sp>
        <p:sp>
          <p:nvSpPr>
            <p:cNvPr id="161" name="Oval 31"/>
            <p:cNvSpPr>
              <a:spLocks noChangeArrowheads="1"/>
            </p:cNvSpPr>
            <p:nvPr/>
          </p:nvSpPr>
          <p:spPr bwMode="auto">
            <a:xfrm>
              <a:off x="1401803" y="5917237"/>
              <a:ext cx="228458" cy="228506"/>
            </a:xfrm>
            <a:prstGeom prst="ellipse">
              <a:avLst/>
            </a:prstGeom>
            <a:solidFill>
              <a:schemeClr val="bg1">
                <a:lumMod val="65000"/>
              </a:schemeClr>
            </a:solidFill>
            <a:ln w="9525">
              <a:solidFill>
                <a:schemeClr val="tx1"/>
              </a:solidFill>
              <a:round/>
              <a:headEnd/>
              <a:tailEnd/>
            </a:ln>
          </p:spPr>
          <p:txBody>
            <a:bodyPr wrap="none" anchor="ctr"/>
            <a:lstStyle/>
            <a:p>
              <a:pPr algn="ctr" defTabSz="457200" fontAlgn="base">
                <a:spcBef>
                  <a:spcPct val="0"/>
                </a:spcBef>
                <a:spcAft>
                  <a:spcPct val="0"/>
                </a:spcAft>
                <a:defRPr/>
              </a:pPr>
              <a:r>
                <a:rPr lang="en-US" sz="1000" b="1" dirty="0">
                  <a:solidFill>
                    <a:prstClr val="black"/>
                  </a:solidFill>
                  <a:latin typeface="Gill Sans"/>
                  <a:ea typeface="ＭＳ Ｐゴシック" charset="-128"/>
                  <a:cs typeface="Gill Sans"/>
                </a:rPr>
                <a:t>2</a:t>
              </a:r>
            </a:p>
          </p:txBody>
        </p:sp>
      </p:grpSp>
      <p:sp>
        <p:nvSpPr>
          <p:cNvPr id="2078" name="Rectangle 56"/>
          <p:cNvSpPr>
            <a:spLocks noChangeArrowheads="1"/>
          </p:cNvSpPr>
          <p:nvPr/>
        </p:nvSpPr>
        <p:spPr bwMode="auto">
          <a:xfrm>
            <a:off x="1400175" y="2968625"/>
            <a:ext cx="606425" cy="263525"/>
          </a:xfrm>
          <a:prstGeom prst="rect">
            <a:avLst/>
          </a:prstGeom>
          <a:noFill/>
          <a:ln w="9525">
            <a:solidFill>
              <a:srgbClr val="0000FF"/>
            </a:solidFill>
            <a:prstDash val="dash"/>
            <a:miter lim="800000"/>
            <a:headEnd/>
            <a:tailEnd/>
          </a:ln>
        </p:spPr>
        <p:txBody>
          <a:bodyPr wrap="none" anchor="ctr"/>
          <a:lstStyle/>
          <a:p>
            <a:pPr algn="ctr" defTabSz="457200" fontAlgn="base">
              <a:spcBef>
                <a:spcPct val="0"/>
              </a:spcBef>
              <a:spcAft>
                <a:spcPct val="0"/>
              </a:spcAft>
            </a:pPr>
            <a:endParaRPr lang="nl-BE" sz="1200" smtClean="0">
              <a:solidFill>
                <a:prstClr val="black"/>
              </a:solidFill>
            </a:endParaRPr>
          </a:p>
        </p:txBody>
      </p:sp>
      <p:sp>
        <p:nvSpPr>
          <p:cNvPr id="2079" name="Rectangle 56"/>
          <p:cNvSpPr>
            <a:spLocks noChangeArrowheads="1"/>
          </p:cNvSpPr>
          <p:nvPr/>
        </p:nvSpPr>
        <p:spPr bwMode="auto">
          <a:xfrm>
            <a:off x="425450" y="2962275"/>
            <a:ext cx="927100" cy="269875"/>
          </a:xfrm>
          <a:prstGeom prst="rect">
            <a:avLst/>
          </a:prstGeom>
          <a:noFill/>
          <a:ln w="9525">
            <a:solidFill>
              <a:srgbClr val="0000FF"/>
            </a:solidFill>
            <a:prstDash val="dash"/>
            <a:miter lim="800000"/>
            <a:headEnd/>
            <a:tailEnd/>
          </a:ln>
        </p:spPr>
        <p:txBody>
          <a:bodyPr wrap="none" anchor="ctr"/>
          <a:lstStyle/>
          <a:p>
            <a:pPr algn="ctr" defTabSz="457200" fontAlgn="base">
              <a:spcBef>
                <a:spcPct val="0"/>
              </a:spcBef>
              <a:spcAft>
                <a:spcPct val="0"/>
              </a:spcAft>
            </a:pPr>
            <a:endParaRPr lang="nl-BE" sz="1200" smtClean="0">
              <a:solidFill>
                <a:prstClr val="black"/>
              </a:solidFill>
            </a:endParaRPr>
          </a:p>
        </p:txBody>
      </p:sp>
      <p:sp>
        <p:nvSpPr>
          <p:cNvPr id="5172" name="Rectangle 52"/>
          <p:cNvSpPr>
            <a:spLocks noChangeArrowheads="1"/>
          </p:cNvSpPr>
          <p:nvPr/>
        </p:nvSpPr>
        <p:spPr bwMode="auto">
          <a:xfrm>
            <a:off x="6916738" y="1358900"/>
            <a:ext cx="1960562" cy="4189413"/>
          </a:xfrm>
          <a:prstGeom prst="rect">
            <a:avLst/>
          </a:prstGeom>
          <a:solidFill>
            <a:schemeClr val="bg1"/>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defTabSz="457200">
              <a:defRPr/>
            </a:pPr>
            <a:endParaRPr lang="en-US" sz="1200">
              <a:solidFill>
                <a:prstClr val="black"/>
              </a:solidFill>
            </a:endParaRPr>
          </a:p>
        </p:txBody>
      </p:sp>
      <p:grpSp>
        <p:nvGrpSpPr>
          <p:cNvPr id="4" name="Group 273"/>
          <p:cNvGrpSpPr>
            <a:grpSpLocks/>
          </p:cNvGrpSpPr>
          <p:nvPr/>
        </p:nvGrpSpPr>
        <p:grpSpPr bwMode="auto">
          <a:xfrm>
            <a:off x="7069138" y="1436688"/>
            <a:ext cx="1047750" cy="276225"/>
            <a:chOff x="7069138" y="1436688"/>
            <a:chExt cx="1047750" cy="276225"/>
          </a:xfrm>
        </p:grpSpPr>
        <p:sp>
          <p:nvSpPr>
            <p:cNvPr id="2212" name="Oval 27"/>
            <p:cNvSpPr>
              <a:spLocks noChangeArrowheads="1"/>
            </p:cNvSpPr>
            <p:nvPr/>
          </p:nvSpPr>
          <p:spPr bwMode="auto">
            <a:xfrm>
              <a:off x="7069138" y="1460500"/>
              <a:ext cx="228600" cy="228600"/>
            </a:xfrm>
            <a:prstGeom prst="ellipse">
              <a:avLst/>
            </a:prstGeom>
            <a:gradFill rotWithShape="1">
              <a:gsLst>
                <a:gs pos="0">
                  <a:srgbClr val="FF0000"/>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endParaRPr lang="nl-BE" sz="1200" smtClean="0">
                <a:solidFill>
                  <a:prstClr val="black"/>
                </a:solidFill>
              </a:endParaRPr>
            </a:p>
          </p:txBody>
        </p:sp>
        <p:sp>
          <p:nvSpPr>
            <p:cNvPr id="2213" name="Text Box 33"/>
            <p:cNvSpPr txBox="1">
              <a:spLocks noChangeArrowheads="1"/>
            </p:cNvSpPr>
            <p:nvPr/>
          </p:nvSpPr>
          <p:spPr bwMode="auto">
            <a:xfrm>
              <a:off x="7297738" y="1436688"/>
              <a:ext cx="819150" cy="276225"/>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1200" dirty="0" smtClean="0">
                  <a:solidFill>
                    <a:prstClr val="black"/>
                  </a:solidFill>
                  <a:latin typeface="Gill Sans" pitchFamily="-106" charset="0"/>
                </a:rPr>
                <a:t>Genomica</a:t>
              </a:r>
            </a:p>
          </p:txBody>
        </p:sp>
      </p:grpSp>
      <p:grpSp>
        <p:nvGrpSpPr>
          <p:cNvPr id="5" name="Group 271"/>
          <p:cNvGrpSpPr>
            <a:grpSpLocks/>
          </p:cNvGrpSpPr>
          <p:nvPr/>
        </p:nvGrpSpPr>
        <p:grpSpPr bwMode="auto">
          <a:xfrm>
            <a:off x="7069138" y="1776413"/>
            <a:ext cx="1209675" cy="277812"/>
            <a:chOff x="7069138" y="1770063"/>
            <a:chExt cx="1209675" cy="277812"/>
          </a:xfrm>
        </p:grpSpPr>
        <p:sp>
          <p:nvSpPr>
            <p:cNvPr id="2210" name="Oval 28"/>
            <p:cNvSpPr>
              <a:spLocks noChangeArrowheads="1"/>
            </p:cNvSpPr>
            <p:nvPr/>
          </p:nvSpPr>
          <p:spPr bwMode="auto">
            <a:xfrm>
              <a:off x="7069138" y="1792288"/>
              <a:ext cx="228600" cy="228600"/>
            </a:xfrm>
            <a:prstGeom prst="ellipse">
              <a:avLst/>
            </a:prstGeom>
            <a:gradFill rotWithShape="1">
              <a:gsLst>
                <a:gs pos="0">
                  <a:srgbClr val="60BD51"/>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endParaRPr lang="nl-BE" sz="1200" smtClean="0">
                <a:solidFill>
                  <a:prstClr val="black"/>
                </a:solidFill>
              </a:endParaRPr>
            </a:p>
          </p:txBody>
        </p:sp>
        <p:sp>
          <p:nvSpPr>
            <p:cNvPr id="2211" name="Text Box 34"/>
            <p:cNvSpPr txBox="1">
              <a:spLocks noChangeArrowheads="1"/>
            </p:cNvSpPr>
            <p:nvPr/>
          </p:nvSpPr>
          <p:spPr bwMode="auto">
            <a:xfrm>
              <a:off x="7297738" y="1770063"/>
              <a:ext cx="981075" cy="277812"/>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1200" smtClean="0">
                  <a:solidFill>
                    <a:prstClr val="black"/>
                  </a:solidFill>
                  <a:latin typeface="Gill Sans" pitchFamily="-106" charset="0"/>
                </a:rPr>
                <a:t>GenePattern</a:t>
              </a:r>
            </a:p>
          </p:txBody>
        </p:sp>
      </p:grpSp>
      <p:grpSp>
        <p:nvGrpSpPr>
          <p:cNvPr id="6" name="Group 270"/>
          <p:cNvGrpSpPr>
            <a:grpSpLocks/>
          </p:cNvGrpSpPr>
          <p:nvPr/>
        </p:nvGrpSpPr>
        <p:grpSpPr bwMode="auto">
          <a:xfrm>
            <a:off x="7069138" y="2117725"/>
            <a:ext cx="655637" cy="274638"/>
            <a:chOff x="7069138" y="2103438"/>
            <a:chExt cx="655637" cy="274637"/>
          </a:xfrm>
        </p:grpSpPr>
        <p:sp>
          <p:nvSpPr>
            <p:cNvPr id="2208" name="Oval 29"/>
            <p:cNvSpPr>
              <a:spLocks noChangeArrowheads="1"/>
            </p:cNvSpPr>
            <p:nvPr/>
          </p:nvSpPr>
          <p:spPr bwMode="auto">
            <a:xfrm>
              <a:off x="7069138" y="2125663"/>
              <a:ext cx="228600" cy="228600"/>
            </a:xfrm>
            <a:prstGeom prst="ellipse">
              <a:avLst/>
            </a:prstGeom>
            <a:gradFill rotWithShape="1">
              <a:gsLst>
                <a:gs pos="0">
                  <a:schemeClr val="hlink"/>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endParaRPr lang="nl-BE" sz="1200" smtClean="0">
                <a:solidFill>
                  <a:prstClr val="black"/>
                </a:solidFill>
              </a:endParaRPr>
            </a:p>
          </p:txBody>
        </p:sp>
        <p:sp>
          <p:nvSpPr>
            <p:cNvPr id="2209" name="Text Box 35"/>
            <p:cNvSpPr txBox="1">
              <a:spLocks noChangeArrowheads="1"/>
            </p:cNvSpPr>
            <p:nvPr/>
          </p:nvSpPr>
          <p:spPr bwMode="auto">
            <a:xfrm>
              <a:off x="7297738" y="2103438"/>
              <a:ext cx="427037" cy="274637"/>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1200" smtClean="0">
                  <a:solidFill>
                    <a:prstClr val="black"/>
                  </a:solidFill>
                  <a:latin typeface="Gill Sans" pitchFamily="-106" charset="0"/>
                </a:rPr>
                <a:t>IGV</a:t>
              </a:r>
            </a:p>
          </p:txBody>
        </p:sp>
      </p:grpSp>
      <p:sp>
        <p:nvSpPr>
          <p:cNvPr id="2084" name="Oval 31"/>
          <p:cNvSpPr>
            <a:spLocks noChangeArrowheads="1"/>
          </p:cNvSpPr>
          <p:nvPr/>
        </p:nvSpPr>
        <p:spPr bwMode="auto">
          <a:xfrm>
            <a:off x="7069138" y="2478088"/>
            <a:ext cx="228600" cy="228600"/>
          </a:xfrm>
          <a:prstGeom prst="ellipse">
            <a:avLst/>
          </a:prstGeom>
          <a:gradFill rotWithShape="1">
            <a:gsLst>
              <a:gs pos="0">
                <a:srgbClr val="660066"/>
              </a:gs>
              <a:gs pos="100000">
                <a:srgbClr val="FFFFFF"/>
              </a:gs>
            </a:gsLst>
            <a:lin ang="5400000"/>
          </a:gradFill>
          <a:ln w="9525">
            <a:solidFill>
              <a:schemeClr val="tx1"/>
            </a:solidFill>
            <a:round/>
            <a:headEnd/>
            <a:tailEnd/>
          </a:ln>
        </p:spPr>
        <p:txBody>
          <a:bodyPr wrap="none" anchor="ctr"/>
          <a:lstStyle/>
          <a:p>
            <a:pPr algn="ctr" defTabSz="457200" fontAlgn="base">
              <a:spcBef>
                <a:spcPct val="0"/>
              </a:spcBef>
              <a:spcAft>
                <a:spcPct val="0"/>
              </a:spcAft>
            </a:pPr>
            <a:endParaRPr lang="nl-BE" sz="1200" smtClean="0">
              <a:solidFill>
                <a:prstClr val="black"/>
              </a:solidFill>
            </a:endParaRPr>
          </a:p>
        </p:txBody>
      </p:sp>
      <p:sp>
        <p:nvSpPr>
          <p:cNvPr id="2085" name="Text Box 36"/>
          <p:cNvSpPr txBox="1">
            <a:spLocks noChangeArrowheads="1"/>
          </p:cNvSpPr>
          <p:nvPr/>
        </p:nvSpPr>
        <p:spPr bwMode="auto">
          <a:xfrm>
            <a:off x="7297738" y="2455863"/>
            <a:ext cx="838200" cy="277812"/>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1200" smtClean="0">
                <a:solidFill>
                  <a:prstClr val="black"/>
                </a:solidFill>
                <a:latin typeface="Gill Sans" pitchFamily="-106" charset="0"/>
              </a:rPr>
              <a:t>Cytoscape</a:t>
            </a:r>
          </a:p>
        </p:txBody>
      </p:sp>
      <p:sp>
        <p:nvSpPr>
          <p:cNvPr id="2086" name="Line 54"/>
          <p:cNvSpPr>
            <a:spLocks noChangeShapeType="1"/>
          </p:cNvSpPr>
          <p:nvPr/>
        </p:nvSpPr>
        <p:spPr bwMode="auto">
          <a:xfrm>
            <a:off x="7062788" y="3478213"/>
            <a:ext cx="1684337" cy="0"/>
          </a:xfrm>
          <a:prstGeom prst="line">
            <a:avLst/>
          </a:prstGeom>
          <a:noFill/>
          <a:ln w="25400">
            <a:solidFill>
              <a:schemeClr val="tx1"/>
            </a:solidFill>
            <a:round/>
            <a:headEnd/>
            <a:tailEnd/>
          </a:ln>
        </p:spPr>
        <p:txBody>
          <a:bodyPr wrap="none" anchor="ctr"/>
          <a:lstStyle/>
          <a:p>
            <a:pPr defTabSz="457200" fontAlgn="base">
              <a:spcBef>
                <a:spcPct val="0"/>
              </a:spcBef>
              <a:spcAft>
                <a:spcPct val="0"/>
              </a:spcAft>
            </a:pPr>
            <a:endParaRPr lang="nl-BE" smtClean="0">
              <a:solidFill>
                <a:prstClr val="black"/>
              </a:solidFill>
              <a:latin typeface="Arial" charset="0"/>
            </a:endParaRPr>
          </a:p>
        </p:txBody>
      </p:sp>
      <p:grpSp>
        <p:nvGrpSpPr>
          <p:cNvPr id="7" name="Group 53"/>
          <p:cNvGrpSpPr>
            <a:grpSpLocks/>
          </p:cNvGrpSpPr>
          <p:nvPr/>
        </p:nvGrpSpPr>
        <p:grpSpPr bwMode="auto">
          <a:xfrm>
            <a:off x="7069138" y="3881438"/>
            <a:ext cx="1808162" cy="276225"/>
            <a:chOff x="7069044" y="3452710"/>
            <a:chExt cx="1808256" cy="276920"/>
          </a:xfrm>
        </p:grpSpPr>
        <p:sp>
          <p:nvSpPr>
            <p:cNvPr id="2206" name="Oval 55"/>
            <p:cNvSpPr>
              <a:spLocks noChangeArrowheads="1"/>
            </p:cNvSpPr>
            <p:nvPr/>
          </p:nvSpPr>
          <p:spPr bwMode="auto">
            <a:xfrm>
              <a:off x="7069044" y="3476515"/>
              <a:ext cx="228458" cy="228535"/>
            </a:xfrm>
            <a:prstGeom prst="ellipse">
              <a:avLst/>
            </a:prstGeom>
            <a:solidFill>
              <a:schemeClr val="bg1"/>
            </a:solidFill>
            <a:ln w="9525">
              <a:solidFill>
                <a:schemeClr val="tx1"/>
              </a:solidFill>
              <a:round/>
              <a:headEnd/>
              <a:tailEnd/>
            </a:ln>
          </p:spPr>
          <p:txBody>
            <a:bodyPr wrap="none" anchor="ctr"/>
            <a:lstStyle/>
            <a:p>
              <a:pPr lvl="1" algn="ctr" defTabSz="457200" fontAlgn="base">
                <a:spcBef>
                  <a:spcPct val="0"/>
                </a:spcBef>
                <a:spcAft>
                  <a:spcPct val="0"/>
                </a:spcAft>
              </a:pPr>
              <a:r>
                <a:rPr lang="en-US" sz="800" b="1" smtClean="0">
                  <a:solidFill>
                    <a:prstClr val="black"/>
                  </a:solidFill>
                  <a:latin typeface="Gill Sans" pitchFamily="-106" charset="0"/>
                </a:rPr>
                <a:t>4</a:t>
              </a:r>
            </a:p>
          </p:txBody>
        </p:sp>
        <p:sp>
          <p:nvSpPr>
            <p:cNvPr id="2207" name="Text Box 58"/>
            <p:cNvSpPr txBox="1">
              <a:spLocks noChangeArrowheads="1"/>
            </p:cNvSpPr>
            <p:nvPr/>
          </p:nvSpPr>
          <p:spPr bwMode="auto">
            <a:xfrm>
              <a:off x="7297502" y="3452710"/>
              <a:ext cx="1579798" cy="276920"/>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1200" dirty="0" smtClean="0">
                  <a:solidFill>
                    <a:prstClr val="black"/>
                  </a:solidFill>
                  <a:latin typeface="Gill Sans" pitchFamily="-106" charset="0"/>
                </a:rPr>
                <a:t>Analysis step (# steps)</a:t>
              </a:r>
            </a:p>
          </p:txBody>
        </p:sp>
      </p:grpSp>
      <p:grpSp>
        <p:nvGrpSpPr>
          <p:cNvPr id="8" name="Group 193"/>
          <p:cNvGrpSpPr>
            <a:grpSpLocks/>
          </p:cNvGrpSpPr>
          <p:nvPr/>
        </p:nvGrpSpPr>
        <p:grpSpPr bwMode="auto">
          <a:xfrm>
            <a:off x="7069138" y="4221163"/>
            <a:ext cx="1603375" cy="274637"/>
            <a:chOff x="7069138" y="4220633"/>
            <a:chExt cx="1603375" cy="274638"/>
          </a:xfrm>
        </p:grpSpPr>
        <p:sp>
          <p:nvSpPr>
            <p:cNvPr id="2204" name="Rectangle 56"/>
            <p:cNvSpPr>
              <a:spLocks noChangeArrowheads="1"/>
            </p:cNvSpPr>
            <p:nvPr/>
          </p:nvSpPr>
          <p:spPr bwMode="auto">
            <a:xfrm>
              <a:off x="7069138" y="4243388"/>
              <a:ext cx="228600" cy="228600"/>
            </a:xfrm>
            <a:prstGeom prst="rect">
              <a:avLst/>
            </a:prstGeom>
            <a:solidFill>
              <a:schemeClr val="bg1"/>
            </a:solidFill>
            <a:ln w="9525">
              <a:solidFill>
                <a:schemeClr val="tx1"/>
              </a:solidFill>
              <a:miter lim="800000"/>
              <a:headEnd/>
              <a:tailEnd/>
            </a:ln>
          </p:spPr>
          <p:txBody>
            <a:bodyPr wrap="none" anchor="ctr"/>
            <a:lstStyle/>
            <a:p>
              <a:pPr algn="ctr" defTabSz="457200" fontAlgn="base">
                <a:spcBef>
                  <a:spcPct val="0"/>
                </a:spcBef>
                <a:spcAft>
                  <a:spcPct val="0"/>
                </a:spcAft>
              </a:pPr>
              <a:endParaRPr lang="nl-BE" sz="1200" smtClean="0">
                <a:solidFill>
                  <a:prstClr val="black"/>
                </a:solidFill>
              </a:endParaRPr>
            </a:p>
          </p:txBody>
        </p:sp>
        <p:sp>
          <p:nvSpPr>
            <p:cNvPr id="2205" name="Text Box 59"/>
            <p:cNvSpPr txBox="1">
              <a:spLocks noChangeArrowheads="1"/>
            </p:cNvSpPr>
            <p:nvPr/>
          </p:nvSpPr>
          <p:spPr bwMode="auto">
            <a:xfrm>
              <a:off x="7297738" y="4220633"/>
              <a:ext cx="1374775" cy="274638"/>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1200" smtClean="0">
                  <a:solidFill>
                    <a:prstClr val="black"/>
                  </a:solidFill>
                  <a:latin typeface="Gill Sans" pitchFamily="-106" charset="0"/>
                </a:rPr>
                <a:t>Analysis conclusion</a:t>
              </a:r>
            </a:p>
          </p:txBody>
        </p:sp>
      </p:grpSp>
      <p:grpSp>
        <p:nvGrpSpPr>
          <p:cNvPr id="9" name="Group 68"/>
          <p:cNvGrpSpPr>
            <a:grpSpLocks/>
          </p:cNvGrpSpPr>
          <p:nvPr/>
        </p:nvGrpSpPr>
        <p:grpSpPr bwMode="auto">
          <a:xfrm>
            <a:off x="7069138" y="4903788"/>
            <a:ext cx="1684337" cy="274637"/>
            <a:chOff x="4128" y="2826"/>
            <a:chExt cx="1062" cy="173"/>
          </a:xfrm>
        </p:grpSpPr>
        <p:sp>
          <p:nvSpPr>
            <p:cNvPr id="2202" name="Line 61"/>
            <p:cNvSpPr>
              <a:spLocks noChangeShapeType="1"/>
            </p:cNvSpPr>
            <p:nvPr/>
          </p:nvSpPr>
          <p:spPr bwMode="auto">
            <a:xfrm>
              <a:off x="4128" y="2913"/>
              <a:ext cx="144" cy="0"/>
            </a:xfrm>
            <a:prstGeom prst="line">
              <a:avLst/>
            </a:prstGeom>
            <a:noFill/>
            <a:ln w="9525">
              <a:solidFill>
                <a:schemeClr val="tx1"/>
              </a:solidFill>
              <a:round/>
              <a:headEnd/>
              <a:tailEnd type="triangle" w="med" len="med"/>
            </a:ln>
          </p:spPr>
          <p:txBody>
            <a:bodyPr wrap="none" anchor="ctr"/>
            <a:lstStyle/>
            <a:p>
              <a:pPr defTabSz="457200" fontAlgn="base">
                <a:spcBef>
                  <a:spcPct val="0"/>
                </a:spcBef>
                <a:spcAft>
                  <a:spcPct val="0"/>
                </a:spcAft>
              </a:pPr>
              <a:endParaRPr lang="nl-BE" smtClean="0">
                <a:solidFill>
                  <a:prstClr val="black"/>
                </a:solidFill>
                <a:latin typeface="Arial" charset="0"/>
              </a:endParaRPr>
            </a:p>
          </p:txBody>
        </p:sp>
        <p:sp>
          <p:nvSpPr>
            <p:cNvPr id="2203" name="Text Box 63"/>
            <p:cNvSpPr txBox="1">
              <a:spLocks noChangeArrowheads="1"/>
            </p:cNvSpPr>
            <p:nvPr/>
          </p:nvSpPr>
          <p:spPr bwMode="auto">
            <a:xfrm>
              <a:off x="4272" y="2826"/>
              <a:ext cx="918" cy="173"/>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1200" smtClean="0">
                  <a:solidFill>
                    <a:prstClr val="black"/>
                  </a:solidFill>
                  <a:latin typeface="Gill Sans" pitchFamily="-106" charset="0"/>
                </a:rPr>
                <a:t>Currently integrated</a:t>
              </a:r>
            </a:p>
          </p:txBody>
        </p:sp>
      </p:grpSp>
      <p:grpSp>
        <p:nvGrpSpPr>
          <p:cNvPr id="10" name="Group 81"/>
          <p:cNvGrpSpPr>
            <a:grpSpLocks/>
          </p:cNvGrpSpPr>
          <p:nvPr/>
        </p:nvGrpSpPr>
        <p:grpSpPr bwMode="auto">
          <a:xfrm>
            <a:off x="7069138" y="5241925"/>
            <a:ext cx="1565275" cy="274638"/>
            <a:chOff x="7010400" y="2971634"/>
            <a:chExt cx="1566863" cy="274637"/>
          </a:xfrm>
        </p:grpSpPr>
        <p:sp>
          <p:nvSpPr>
            <p:cNvPr id="2200" name="Line 62"/>
            <p:cNvSpPr>
              <a:spLocks noChangeShapeType="1"/>
            </p:cNvSpPr>
            <p:nvPr/>
          </p:nvSpPr>
          <p:spPr bwMode="auto">
            <a:xfrm>
              <a:off x="7010400" y="3108159"/>
              <a:ext cx="228600" cy="0"/>
            </a:xfrm>
            <a:prstGeom prst="line">
              <a:avLst/>
            </a:prstGeom>
            <a:noFill/>
            <a:ln w="9525">
              <a:solidFill>
                <a:schemeClr val="tx1"/>
              </a:solidFill>
              <a:prstDash val="dash"/>
              <a:round/>
              <a:headEnd/>
              <a:tailEnd type="triangle" w="med" len="med"/>
            </a:ln>
          </p:spPr>
          <p:txBody>
            <a:bodyPr wrap="none" anchor="ctr"/>
            <a:lstStyle/>
            <a:p>
              <a:pPr defTabSz="457200" fontAlgn="base">
                <a:spcBef>
                  <a:spcPct val="0"/>
                </a:spcBef>
                <a:spcAft>
                  <a:spcPct val="0"/>
                </a:spcAft>
              </a:pPr>
              <a:endParaRPr lang="nl-BE" smtClean="0">
                <a:solidFill>
                  <a:prstClr val="black"/>
                </a:solidFill>
                <a:latin typeface="Arial" charset="0"/>
              </a:endParaRPr>
            </a:p>
          </p:txBody>
        </p:sp>
        <p:sp>
          <p:nvSpPr>
            <p:cNvPr id="2201" name="Text Box 64"/>
            <p:cNvSpPr txBox="1">
              <a:spLocks noChangeArrowheads="1"/>
            </p:cNvSpPr>
            <p:nvPr/>
          </p:nvSpPr>
          <p:spPr bwMode="auto">
            <a:xfrm>
              <a:off x="7239000" y="2971634"/>
              <a:ext cx="1338263" cy="274637"/>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1200" smtClean="0">
                  <a:solidFill>
                    <a:prstClr val="black"/>
                  </a:solidFill>
                  <a:latin typeface="Gill Sans" pitchFamily="-106" charset="0"/>
                </a:rPr>
                <a:t>Not yet integrated</a:t>
              </a:r>
            </a:p>
          </p:txBody>
        </p:sp>
      </p:grpSp>
      <p:grpSp>
        <p:nvGrpSpPr>
          <p:cNvPr id="11" name="Group 266"/>
          <p:cNvGrpSpPr>
            <a:grpSpLocks/>
          </p:cNvGrpSpPr>
          <p:nvPr/>
        </p:nvGrpSpPr>
        <p:grpSpPr bwMode="auto">
          <a:xfrm>
            <a:off x="7069138" y="3540125"/>
            <a:ext cx="1400175" cy="277813"/>
            <a:chOff x="7069138" y="3573463"/>
            <a:chExt cx="1400175" cy="277812"/>
          </a:xfrm>
        </p:grpSpPr>
        <p:sp>
          <p:nvSpPr>
            <p:cNvPr id="2198" name="Rectangle 56"/>
            <p:cNvSpPr>
              <a:spLocks noChangeArrowheads="1"/>
            </p:cNvSpPr>
            <p:nvPr/>
          </p:nvSpPr>
          <p:spPr bwMode="auto">
            <a:xfrm>
              <a:off x="7069138" y="3598863"/>
              <a:ext cx="228600" cy="228600"/>
            </a:xfrm>
            <a:prstGeom prst="rect">
              <a:avLst/>
            </a:prstGeom>
            <a:solidFill>
              <a:schemeClr val="bg1"/>
            </a:solidFill>
            <a:ln w="9525">
              <a:solidFill>
                <a:srgbClr val="FF0000"/>
              </a:solidFill>
              <a:prstDash val="sysDash"/>
              <a:miter lim="800000"/>
              <a:headEnd/>
              <a:tailEnd/>
            </a:ln>
          </p:spPr>
          <p:txBody>
            <a:bodyPr wrap="none" anchor="ctr"/>
            <a:lstStyle/>
            <a:p>
              <a:pPr algn="ctr" defTabSz="457200" fontAlgn="base">
                <a:spcBef>
                  <a:spcPct val="0"/>
                </a:spcBef>
                <a:spcAft>
                  <a:spcPct val="0"/>
                </a:spcAft>
              </a:pPr>
              <a:endParaRPr lang="nl-BE" sz="1200" smtClean="0">
                <a:solidFill>
                  <a:prstClr val="black"/>
                </a:solidFill>
              </a:endParaRPr>
            </a:p>
          </p:txBody>
        </p:sp>
        <p:sp>
          <p:nvSpPr>
            <p:cNvPr id="2199" name="Text Box 59"/>
            <p:cNvSpPr txBox="1">
              <a:spLocks noChangeArrowheads="1"/>
            </p:cNvSpPr>
            <p:nvPr/>
          </p:nvSpPr>
          <p:spPr bwMode="auto">
            <a:xfrm>
              <a:off x="7297738" y="3573463"/>
              <a:ext cx="1171575" cy="277812"/>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1200" smtClean="0">
                  <a:solidFill>
                    <a:prstClr val="black"/>
                  </a:solidFill>
                  <a:latin typeface="Gill Sans" pitchFamily="-106" charset="0"/>
                </a:rPr>
                <a:t>Analysis section</a:t>
              </a:r>
            </a:p>
          </p:txBody>
        </p:sp>
      </p:grpSp>
      <p:grpSp>
        <p:nvGrpSpPr>
          <p:cNvPr id="12" name="Group 267"/>
          <p:cNvGrpSpPr>
            <a:grpSpLocks/>
          </p:cNvGrpSpPr>
          <p:nvPr/>
        </p:nvGrpSpPr>
        <p:grpSpPr bwMode="auto">
          <a:xfrm>
            <a:off x="7069138" y="3138488"/>
            <a:ext cx="1154112" cy="276225"/>
            <a:chOff x="7069138" y="3103563"/>
            <a:chExt cx="1154112" cy="276225"/>
          </a:xfrm>
        </p:grpSpPr>
        <p:sp>
          <p:nvSpPr>
            <p:cNvPr id="56" name="Oval 31"/>
            <p:cNvSpPr>
              <a:spLocks noChangeArrowheads="1"/>
            </p:cNvSpPr>
            <p:nvPr/>
          </p:nvSpPr>
          <p:spPr bwMode="auto">
            <a:xfrm>
              <a:off x="7069138" y="3125788"/>
              <a:ext cx="228600" cy="227012"/>
            </a:xfrm>
            <a:prstGeom prst="ellipse">
              <a:avLst/>
            </a:prstGeom>
            <a:solidFill>
              <a:schemeClr val="bg1">
                <a:lumMod val="65000"/>
              </a:schemeClr>
            </a:solidFill>
            <a:ln w="9525">
              <a:solidFill>
                <a:schemeClr val="tx1"/>
              </a:solidFill>
              <a:round/>
              <a:headEnd/>
              <a:tailEnd/>
            </a:ln>
          </p:spPr>
          <p:txBody>
            <a:bodyPr wrap="none" anchor="ctr"/>
            <a:lstStyle/>
            <a:p>
              <a:pPr algn="ctr" defTabSz="457200" fontAlgn="base">
                <a:spcBef>
                  <a:spcPct val="0"/>
                </a:spcBef>
                <a:spcAft>
                  <a:spcPct val="0"/>
                </a:spcAft>
                <a:defRPr/>
              </a:pPr>
              <a:endParaRPr lang="en-US" sz="1200">
                <a:solidFill>
                  <a:prstClr val="black"/>
                </a:solidFill>
                <a:ea typeface="ＭＳ Ｐゴシック" charset="-128"/>
                <a:cs typeface="ＭＳ Ｐゴシック" charset="-128"/>
              </a:endParaRPr>
            </a:p>
          </p:txBody>
        </p:sp>
        <p:sp>
          <p:nvSpPr>
            <p:cNvPr id="2197" name="Text Box 36"/>
            <p:cNvSpPr txBox="1">
              <a:spLocks noChangeArrowheads="1"/>
            </p:cNvSpPr>
            <p:nvPr/>
          </p:nvSpPr>
          <p:spPr bwMode="auto">
            <a:xfrm>
              <a:off x="7297738" y="3103563"/>
              <a:ext cx="925512" cy="276225"/>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1200" smtClean="0">
                  <a:solidFill>
                    <a:prstClr val="black"/>
                  </a:solidFill>
                  <a:latin typeface="Gill Sans" pitchFamily="-106" charset="0"/>
                </a:rPr>
                <a:t>Manual step</a:t>
              </a:r>
            </a:p>
          </p:txBody>
        </p:sp>
      </p:grpSp>
      <p:grpSp>
        <p:nvGrpSpPr>
          <p:cNvPr id="13" name="Group 171"/>
          <p:cNvGrpSpPr>
            <a:grpSpLocks/>
          </p:cNvGrpSpPr>
          <p:nvPr/>
        </p:nvGrpSpPr>
        <p:grpSpPr bwMode="auto">
          <a:xfrm>
            <a:off x="7069138" y="2797175"/>
            <a:ext cx="836612" cy="277813"/>
            <a:chOff x="7069138" y="2797175"/>
            <a:chExt cx="836612" cy="277813"/>
          </a:xfrm>
        </p:grpSpPr>
        <p:sp>
          <p:nvSpPr>
            <p:cNvPr id="2194" name="Oval 31"/>
            <p:cNvSpPr>
              <a:spLocks noChangeArrowheads="1"/>
            </p:cNvSpPr>
            <p:nvPr/>
          </p:nvSpPr>
          <p:spPr bwMode="auto">
            <a:xfrm>
              <a:off x="7069138" y="2819400"/>
              <a:ext cx="228600" cy="228600"/>
            </a:xfrm>
            <a:prstGeom prst="ellipse">
              <a:avLst/>
            </a:prstGeom>
            <a:gradFill rotWithShape="1">
              <a:gsLst>
                <a:gs pos="0">
                  <a:srgbClr val="FFFF00"/>
                </a:gs>
                <a:gs pos="100000">
                  <a:srgbClr val="FFFFFF"/>
                </a:gs>
              </a:gsLst>
              <a:lin ang="5400000"/>
            </a:gradFill>
            <a:ln w="9525">
              <a:solidFill>
                <a:schemeClr val="tx1"/>
              </a:solidFill>
              <a:round/>
              <a:headEnd/>
              <a:tailEnd/>
            </a:ln>
          </p:spPr>
          <p:txBody>
            <a:bodyPr wrap="none" anchor="ctr"/>
            <a:lstStyle/>
            <a:p>
              <a:pPr algn="ctr" defTabSz="457200" fontAlgn="base">
                <a:spcBef>
                  <a:spcPct val="0"/>
                </a:spcBef>
                <a:spcAft>
                  <a:spcPct val="0"/>
                </a:spcAft>
              </a:pPr>
              <a:endParaRPr lang="nl-BE" sz="1200" smtClean="0">
                <a:solidFill>
                  <a:prstClr val="black"/>
                </a:solidFill>
              </a:endParaRPr>
            </a:p>
          </p:txBody>
        </p:sp>
        <p:sp>
          <p:nvSpPr>
            <p:cNvPr id="2195" name="Text Box 36"/>
            <p:cNvSpPr txBox="1">
              <a:spLocks noChangeArrowheads="1"/>
            </p:cNvSpPr>
            <p:nvPr/>
          </p:nvSpPr>
          <p:spPr bwMode="auto">
            <a:xfrm>
              <a:off x="7297738" y="2797175"/>
              <a:ext cx="608012" cy="277813"/>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1200" smtClean="0">
                  <a:solidFill>
                    <a:prstClr val="black"/>
                  </a:solidFill>
                  <a:latin typeface="Gill Sans" pitchFamily="-106" charset="0"/>
                </a:rPr>
                <a:t>Galaxy</a:t>
              </a:r>
            </a:p>
          </p:txBody>
        </p:sp>
      </p:grpSp>
      <p:sp>
        <p:nvSpPr>
          <p:cNvPr id="2094" name="Text Box 59"/>
          <p:cNvSpPr txBox="1">
            <a:spLocks noChangeArrowheads="1"/>
          </p:cNvSpPr>
          <p:nvPr/>
        </p:nvSpPr>
        <p:spPr bwMode="auto">
          <a:xfrm>
            <a:off x="7297738" y="4564063"/>
            <a:ext cx="1239837" cy="276225"/>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1200" smtClean="0">
                <a:solidFill>
                  <a:prstClr val="black"/>
                </a:solidFill>
                <a:latin typeface="Gill Sans" pitchFamily="-106" charset="0"/>
              </a:rPr>
              <a:t>Optional choices</a:t>
            </a:r>
          </a:p>
        </p:txBody>
      </p:sp>
      <p:sp>
        <p:nvSpPr>
          <p:cNvPr id="191" name="Oval 31"/>
          <p:cNvSpPr>
            <a:spLocks noChangeArrowheads="1"/>
          </p:cNvSpPr>
          <p:nvPr/>
        </p:nvSpPr>
        <p:spPr bwMode="auto">
          <a:xfrm>
            <a:off x="3198813" y="5522913"/>
            <a:ext cx="228600" cy="228600"/>
          </a:xfrm>
          <a:prstGeom prst="ellipse">
            <a:avLst/>
          </a:prstGeom>
          <a:solidFill>
            <a:schemeClr val="bg1">
              <a:lumMod val="65000"/>
            </a:schemeClr>
          </a:solidFill>
          <a:ln w="9525">
            <a:solidFill>
              <a:schemeClr val="tx1"/>
            </a:solidFill>
            <a:round/>
            <a:headEnd/>
            <a:tailEnd/>
          </a:ln>
        </p:spPr>
        <p:txBody>
          <a:bodyPr wrap="none" anchor="ctr"/>
          <a:lstStyle/>
          <a:p>
            <a:pPr algn="ctr" defTabSz="457200" fontAlgn="base">
              <a:spcBef>
                <a:spcPct val="0"/>
              </a:spcBef>
              <a:spcAft>
                <a:spcPct val="0"/>
              </a:spcAft>
              <a:defRPr/>
            </a:pPr>
            <a:r>
              <a:rPr lang="en-US" sz="1000" b="1" dirty="0">
                <a:solidFill>
                  <a:prstClr val="black"/>
                </a:solidFill>
                <a:latin typeface="Gill Sans"/>
                <a:ea typeface="ＭＳ Ｐゴシック" charset="-128"/>
                <a:cs typeface="Gill Sans"/>
              </a:rPr>
              <a:t>1</a:t>
            </a:r>
          </a:p>
        </p:txBody>
      </p:sp>
      <p:sp>
        <p:nvSpPr>
          <p:cNvPr id="208" name="Oval 31"/>
          <p:cNvSpPr>
            <a:spLocks noChangeArrowheads="1"/>
          </p:cNvSpPr>
          <p:nvPr/>
        </p:nvSpPr>
        <p:spPr bwMode="auto">
          <a:xfrm>
            <a:off x="2674938" y="5700713"/>
            <a:ext cx="228600" cy="228600"/>
          </a:xfrm>
          <a:prstGeom prst="ellipse">
            <a:avLst/>
          </a:prstGeom>
          <a:solidFill>
            <a:schemeClr val="bg1">
              <a:lumMod val="65000"/>
            </a:schemeClr>
          </a:solidFill>
          <a:ln w="9525">
            <a:solidFill>
              <a:schemeClr val="tx1"/>
            </a:solidFill>
            <a:round/>
            <a:headEnd/>
            <a:tailEnd/>
          </a:ln>
        </p:spPr>
        <p:txBody>
          <a:bodyPr wrap="none" anchor="ctr"/>
          <a:lstStyle/>
          <a:p>
            <a:pPr algn="ctr" defTabSz="457200" fontAlgn="base">
              <a:spcBef>
                <a:spcPct val="0"/>
              </a:spcBef>
              <a:spcAft>
                <a:spcPct val="0"/>
              </a:spcAft>
              <a:defRPr/>
            </a:pPr>
            <a:r>
              <a:rPr lang="en-US" sz="1000" b="1" dirty="0">
                <a:solidFill>
                  <a:prstClr val="black"/>
                </a:solidFill>
                <a:latin typeface="Gill Sans"/>
                <a:ea typeface="ＭＳ Ｐゴシック" charset="-128"/>
                <a:cs typeface="Gill Sans"/>
              </a:rPr>
              <a:t>2</a:t>
            </a:r>
          </a:p>
        </p:txBody>
      </p:sp>
      <p:sp>
        <p:nvSpPr>
          <p:cNvPr id="2097" name="Rectangle 56"/>
          <p:cNvSpPr>
            <a:spLocks noChangeArrowheads="1"/>
          </p:cNvSpPr>
          <p:nvPr/>
        </p:nvSpPr>
        <p:spPr bwMode="auto">
          <a:xfrm>
            <a:off x="2657475" y="5330825"/>
            <a:ext cx="266700" cy="615950"/>
          </a:xfrm>
          <a:prstGeom prst="rect">
            <a:avLst/>
          </a:prstGeom>
          <a:noFill/>
          <a:ln w="9525">
            <a:solidFill>
              <a:srgbClr val="0000FF"/>
            </a:solidFill>
            <a:prstDash val="dash"/>
            <a:miter lim="800000"/>
            <a:headEnd/>
            <a:tailEnd/>
          </a:ln>
        </p:spPr>
        <p:txBody>
          <a:bodyPr wrap="none" anchor="ctr"/>
          <a:lstStyle/>
          <a:p>
            <a:pPr algn="ctr" defTabSz="457200" fontAlgn="base">
              <a:spcBef>
                <a:spcPct val="0"/>
              </a:spcBef>
              <a:spcAft>
                <a:spcPct val="0"/>
              </a:spcAft>
            </a:pPr>
            <a:endParaRPr lang="nl-BE" sz="1200" smtClean="0">
              <a:solidFill>
                <a:prstClr val="black"/>
              </a:solidFill>
            </a:endParaRPr>
          </a:p>
        </p:txBody>
      </p:sp>
      <p:cxnSp>
        <p:nvCxnSpPr>
          <p:cNvPr id="215" name="Straight Arrow Connector 214"/>
          <p:cNvCxnSpPr>
            <a:endCxn id="2097" idx="1"/>
          </p:cNvCxnSpPr>
          <p:nvPr/>
        </p:nvCxnSpPr>
        <p:spPr>
          <a:xfrm rot="16200000" flipH="1">
            <a:off x="2350294" y="5331619"/>
            <a:ext cx="344487" cy="269875"/>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16" name="Straight Arrow Connector 215"/>
          <p:cNvCxnSpPr>
            <a:endCxn id="2097" idx="1"/>
          </p:cNvCxnSpPr>
          <p:nvPr/>
        </p:nvCxnSpPr>
        <p:spPr>
          <a:xfrm rot="5400000" flipH="1" flipV="1">
            <a:off x="2346325" y="5680075"/>
            <a:ext cx="352425" cy="269875"/>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17" name="Straight Arrow Connector 216"/>
          <p:cNvCxnSpPr/>
          <p:nvPr/>
        </p:nvCxnSpPr>
        <p:spPr>
          <a:xfrm>
            <a:off x="1874838" y="5991225"/>
            <a:ext cx="284162" cy="1588"/>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18" name="Straight Arrow Connector 217"/>
          <p:cNvCxnSpPr/>
          <p:nvPr/>
        </p:nvCxnSpPr>
        <p:spPr>
          <a:xfrm>
            <a:off x="1874838" y="5294313"/>
            <a:ext cx="284162" cy="1587"/>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19" name="Straight Arrow Connector 218"/>
          <p:cNvCxnSpPr>
            <a:stCxn id="2070" idx="7"/>
          </p:cNvCxnSpPr>
          <p:nvPr/>
        </p:nvCxnSpPr>
        <p:spPr>
          <a:xfrm rot="5400000" flipH="1" flipV="1">
            <a:off x="1381919" y="5291932"/>
            <a:ext cx="261937" cy="266700"/>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20" name="Straight Arrow Connector 219"/>
          <p:cNvCxnSpPr>
            <a:stCxn id="2070" idx="5"/>
          </p:cNvCxnSpPr>
          <p:nvPr/>
        </p:nvCxnSpPr>
        <p:spPr>
          <a:xfrm rot="16200000" flipH="1">
            <a:off x="1376363" y="5721350"/>
            <a:ext cx="273050" cy="266700"/>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33" name="Straight Arrow Connector 232"/>
          <p:cNvCxnSpPr>
            <a:stCxn id="2097" idx="3"/>
            <a:endCxn id="191" idx="2"/>
          </p:cNvCxnSpPr>
          <p:nvPr/>
        </p:nvCxnSpPr>
        <p:spPr>
          <a:xfrm flipV="1">
            <a:off x="2924175" y="5637213"/>
            <a:ext cx="274638" cy="1587"/>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105" name="TextBox 239"/>
          <p:cNvSpPr txBox="1">
            <a:spLocks noChangeArrowheads="1"/>
          </p:cNvSpPr>
          <p:nvPr/>
        </p:nvSpPr>
        <p:spPr bwMode="auto">
          <a:xfrm>
            <a:off x="3319463" y="5029200"/>
            <a:ext cx="665162" cy="246063"/>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US" sz="1000" smtClean="0">
                <a:solidFill>
                  <a:prstClr val="black"/>
                </a:solidFill>
                <a:latin typeface="Gill Sans" pitchFamily="-106" charset="0"/>
              </a:rPr>
              <a:t>To part 3</a:t>
            </a:r>
          </a:p>
        </p:txBody>
      </p:sp>
      <p:cxnSp>
        <p:nvCxnSpPr>
          <p:cNvPr id="249" name="Straight Arrow Connector 248"/>
          <p:cNvCxnSpPr>
            <a:stCxn id="191" idx="7"/>
            <a:endCxn id="2105" idx="2"/>
          </p:cNvCxnSpPr>
          <p:nvPr/>
        </p:nvCxnSpPr>
        <p:spPr>
          <a:xfrm rot="5400000" flipH="1" flipV="1">
            <a:off x="3382963" y="5286375"/>
            <a:ext cx="280987" cy="258763"/>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107" name="Oval 28"/>
          <p:cNvSpPr>
            <a:spLocks noChangeArrowheads="1"/>
          </p:cNvSpPr>
          <p:nvPr/>
        </p:nvSpPr>
        <p:spPr bwMode="auto">
          <a:xfrm>
            <a:off x="2674938" y="5348288"/>
            <a:ext cx="228600" cy="228600"/>
          </a:xfrm>
          <a:prstGeom prst="ellipse">
            <a:avLst/>
          </a:prstGeom>
          <a:gradFill rotWithShape="1">
            <a:gsLst>
              <a:gs pos="0">
                <a:srgbClr val="60BD51"/>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2</a:t>
            </a:r>
          </a:p>
        </p:txBody>
      </p:sp>
      <p:sp>
        <p:nvSpPr>
          <p:cNvPr id="2108" name="Oval 27"/>
          <p:cNvSpPr>
            <a:spLocks noChangeArrowheads="1"/>
          </p:cNvSpPr>
          <p:nvPr/>
        </p:nvSpPr>
        <p:spPr bwMode="auto">
          <a:xfrm>
            <a:off x="3048000" y="1655763"/>
            <a:ext cx="227013" cy="228600"/>
          </a:xfrm>
          <a:prstGeom prst="ellipse">
            <a:avLst/>
          </a:prstGeom>
          <a:gradFill rotWithShape="1">
            <a:gsLst>
              <a:gs pos="0">
                <a:srgbClr val="FF0000"/>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2</a:t>
            </a:r>
          </a:p>
        </p:txBody>
      </p:sp>
      <p:sp>
        <p:nvSpPr>
          <p:cNvPr id="2109" name="Oval 27"/>
          <p:cNvSpPr>
            <a:spLocks noChangeArrowheads="1"/>
          </p:cNvSpPr>
          <p:nvPr/>
        </p:nvSpPr>
        <p:spPr bwMode="auto">
          <a:xfrm>
            <a:off x="2443163" y="2330450"/>
            <a:ext cx="228600" cy="228600"/>
          </a:xfrm>
          <a:prstGeom prst="ellipse">
            <a:avLst/>
          </a:prstGeom>
          <a:gradFill rotWithShape="1">
            <a:gsLst>
              <a:gs pos="0">
                <a:srgbClr val="FF0000"/>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2</a:t>
            </a:r>
          </a:p>
        </p:txBody>
      </p:sp>
      <p:sp>
        <p:nvSpPr>
          <p:cNvPr id="259" name="Oval 31"/>
          <p:cNvSpPr>
            <a:spLocks noChangeArrowheads="1"/>
          </p:cNvSpPr>
          <p:nvPr/>
        </p:nvSpPr>
        <p:spPr bwMode="auto">
          <a:xfrm>
            <a:off x="2844800" y="2120900"/>
            <a:ext cx="228600" cy="228600"/>
          </a:xfrm>
          <a:prstGeom prst="ellipse">
            <a:avLst/>
          </a:prstGeom>
          <a:solidFill>
            <a:schemeClr val="bg1">
              <a:lumMod val="65000"/>
            </a:schemeClr>
          </a:solidFill>
          <a:ln w="9525">
            <a:solidFill>
              <a:schemeClr val="tx1"/>
            </a:solidFill>
            <a:round/>
            <a:headEnd/>
            <a:tailEnd/>
          </a:ln>
        </p:spPr>
        <p:txBody>
          <a:bodyPr wrap="none" anchor="ctr"/>
          <a:lstStyle/>
          <a:p>
            <a:pPr algn="ctr" defTabSz="457200" fontAlgn="base">
              <a:spcBef>
                <a:spcPct val="0"/>
              </a:spcBef>
              <a:spcAft>
                <a:spcPct val="0"/>
              </a:spcAft>
              <a:defRPr/>
            </a:pPr>
            <a:r>
              <a:rPr lang="en-US" sz="1000" b="1" dirty="0">
                <a:solidFill>
                  <a:prstClr val="black"/>
                </a:solidFill>
                <a:latin typeface="Gill Sans"/>
                <a:ea typeface="ＭＳ Ｐゴシック" charset="-128"/>
                <a:cs typeface="Gill Sans"/>
              </a:rPr>
              <a:t>3</a:t>
            </a:r>
          </a:p>
        </p:txBody>
      </p:sp>
      <p:sp>
        <p:nvSpPr>
          <p:cNvPr id="2111" name="Oval 31"/>
          <p:cNvSpPr>
            <a:spLocks noChangeArrowheads="1"/>
          </p:cNvSpPr>
          <p:nvPr/>
        </p:nvSpPr>
        <p:spPr bwMode="auto">
          <a:xfrm>
            <a:off x="2846388" y="2541588"/>
            <a:ext cx="228600" cy="228600"/>
          </a:xfrm>
          <a:prstGeom prst="ellipse">
            <a:avLst/>
          </a:prstGeom>
          <a:gradFill rotWithShape="1">
            <a:gsLst>
              <a:gs pos="0">
                <a:srgbClr val="660066"/>
              </a:gs>
              <a:gs pos="100000">
                <a:srgbClr val="FFFFFF"/>
              </a:gs>
            </a:gsLst>
            <a:lin ang="5400000"/>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1</a:t>
            </a:r>
          </a:p>
        </p:txBody>
      </p:sp>
      <p:sp>
        <p:nvSpPr>
          <p:cNvPr id="261" name="Oval 31"/>
          <p:cNvSpPr>
            <a:spLocks noChangeArrowheads="1"/>
          </p:cNvSpPr>
          <p:nvPr/>
        </p:nvSpPr>
        <p:spPr bwMode="auto">
          <a:xfrm>
            <a:off x="3248025" y="2120900"/>
            <a:ext cx="228600" cy="228600"/>
          </a:xfrm>
          <a:prstGeom prst="ellipse">
            <a:avLst/>
          </a:prstGeom>
          <a:solidFill>
            <a:schemeClr val="bg1">
              <a:lumMod val="65000"/>
            </a:schemeClr>
          </a:solidFill>
          <a:ln w="9525">
            <a:solidFill>
              <a:schemeClr val="tx1"/>
            </a:solidFill>
            <a:round/>
            <a:headEnd/>
            <a:tailEnd/>
          </a:ln>
        </p:spPr>
        <p:txBody>
          <a:bodyPr wrap="none" anchor="ctr"/>
          <a:lstStyle/>
          <a:p>
            <a:pPr algn="ctr" defTabSz="457200" fontAlgn="base">
              <a:spcBef>
                <a:spcPct val="0"/>
              </a:spcBef>
              <a:spcAft>
                <a:spcPct val="0"/>
              </a:spcAft>
              <a:defRPr/>
            </a:pPr>
            <a:r>
              <a:rPr lang="en-US" sz="1000" b="1" dirty="0">
                <a:solidFill>
                  <a:prstClr val="black"/>
                </a:solidFill>
                <a:latin typeface="Gill Sans"/>
                <a:ea typeface="ＭＳ Ｐゴシック" charset="-128"/>
                <a:cs typeface="Gill Sans"/>
              </a:rPr>
              <a:t>4</a:t>
            </a:r>
          </a:p>
        </p:txBody>
      </p:sp>
      <p:sp>
        <p:nvSpPr>
          <p:cNvPr id="2113" name="Oval 31"/>
          <p:cNvSpPr>
            <a:spLocks noChangeArrowheads="1"/>
          </p:cNvSpPr>
          <p:nvPr/>
        </p:nvSpPr>
        <p:spPr bwMode="auto">
          <a:xfrm>
            <a:off x="3249613" y="2541588"/>
            <a:ext cx="228600" cy="228600"/>
          </a:xfrm>
          <a:prstGeom prst="ellipse">
            <a:avLst/>
          </a:prstGeom>
          <a:gradFill rotWithShape="1">
            <a:gsLst>
              <a:gs pos="0">
                <a:srgbClr val="660066"/>
              </a:gs>
              <a:gs pos="100000">
                <a:srgbClr val="FFFFFF"/>
              </a:gs>
            </a:gsLst>
            <a:lin ang="5400000"/>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1</a:t>
            </a:r>
          </a:p>
        </p:txBody>
      </p:sp>
      <p:grpSp>
        <p:nvGrpSpPr>
          <p:cNvPr id="14" name="Group 265"/>
          <p:cNvGrpSpPr>
            <a:grpSpLocks/>
          </p:cNvGrpSpPr>
          <p:nvPr/>
        </p:nvGrpSpPr>
        <p:grpSpPr bwMode="auto">
          <a:xfrm>
            <a:off x="3651250" y="2120900"/>
            <a:ext cx="228600" cy="649288"/>
            <a:chOff x="3652157" y="1989770"/>
            <a:chExt cx="228458" cy="649337"/>
          </a:xfrm>
        </p:grpSpPr>
        <p:sp>
          <p:nvSpPr>
            <p:cNvPr id="2192" name="Oval 27"/>
            <p:cNvSpPr>
              <a:spLocks noChangeArrowheads="1"/>
            </p:cNvSpPr>
            <p:nvPr/>
          </p:nvSpPr>
          <p:spPr bwMode="auto">
            <a:xfrm>
              <a:off x="3652157" y="1989770"/>
              <a:ext cx="228458" cy="228535"/>
            </a:xfrm>
            <a:prstGeom prst="ellipse">
              <a:avLst/>
            </a:prstGeom>
            <a:gradFill rotWithShape="1">
              <a:gsLst>
                <a:gs pos="0">
                  <a:srgbClr val="FF0000"/>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1</a:t>
              </a:r>
            </a:p>
          </p:txBody>
        </p:sp>
        <p:sp>
          <p:nvSpPr>
            <p:cNvPr id="264" name="Oval 31"/>
            <p:cNvSpPr>
              <a:spLocks noChangeArrowheads="1"/>
            </p:cNvSpPr>
            <p:nvPr/>
          </p:nvSpPr>
          <p:spPr bwMode="auto">
            <a:xfrm>
              <a:off x="3652157" y="2410490"/>
              <a:ext cx="228458" cy="228617"/>
            </a:xfrm>
            <a:prstGeom prst="ellipse">
              <a:avLst/>
            </a:prstGeom>
            <a:solidFill>
              <a:schemeClr val="bg1">
                <a:lumMod val="65000"/>
              </a:schemeClr>
            </a:solidFill>
            <a:ln w="9525">
              <a:solidFill>
                <a:schemeClr val="tx1"/>
              </a:solidFill>
              <a:round/>
              <a:headEnd/>
              <a:tailEnd/>
            </a:ln>
          </p:spPr>
          <p:txBody>
            <a:bodyPr wrap="none" anchor="ctr"/>
            <a:lstStyle/>
            <a:p>
              <a:pPr algn="ctr" defTabSz="457200" fontAlgn="base">
                <a:spcBef>
                  <a:spcPct val="0"/>
                </a:spcBef>
                <a:spcAft>
                  <a:spcPct val="0"/>
                </a:spcAft>
                <a:defRPr/>
              </a:pPr>
              <a:r>
                <a:rPr lang="en-US" sz="1000" b="1" dirty="0">
                  <a:solidFill>
                    <a:prstClr val="black"/>
                  </a:solidFill>
                  <a:latin typeface="Gill Sans"/>
                  <a:ea typeface="ＭＳ Ｐゴシック" charset="-128"/>
                  <a:cs typeface="Gill Sans"/>
                </a:rPr>
                <a:t>1</a:t>
              </a:r>
            </a:p>
          </p:txBody>
        </p:sp>
      </p:grpSp>
      <p:sp>
        <p:nvSpPr>
          <p:cNvPr id="2115" name="Rectangle 56"/>
          <p:cNvSpPr>
            <a:spLocks noChangeArrowheads="1"/>
          </p:cNvSpPr>
          <p:nvPr/>
        </p:nvSpPr>
        <p:spPr bwMode="auto">
          <a:xfrm>
            <a:off x="2422525" y="2090738"/>
            <a:ext cx="1481138" cy="703262"/>
          </a:xfrm>
          <a:prstGeom prst="rect">
            <a:avLst/>
          </a:prstGeom>
          <a:noFill/>
          <a:ln w="9525">
            <a:solidFill>
              <a:srgbClr val="0000FF"/>
            </a:solidFill>
            <a:prstDash val="dash"/>
            <a:miter lim="800000"/>
            <a:headEnd/>
            <a:tailEnd/>
          </a:ln>
        </p:spPr>
        <p:txBody>
          <a:bodyPr wrap="none" anchor="ctr"/>
          <a:lstStyle/>
          <a:p>
            <a:pPr algn="ctr" defTabSz="457200" fontAlgn="base">
              <a:spcBef>
                <a:spcPct val="0"/>
              </a:spcBef>
              <a:spcAft>
                <a:spcPct val="0"/>
              </a:spcAft>
            </a:pPr>
            <a:endParaRPr lang="nl-BE" sz="1200" smtClean="0">
              <a:solidFill>
                <a:prstClr val="black"/>
              </a:solidFill>
            </a:endParaRPr>
          </a:p>
        </p:txBody>
      </p:sp>
      <p:cxnSp>
        <p:nvCxnSpPr>
          <p:cNvPr id="273" name="Straight Arrow Connector 272"/>
          <p:cNvCxnSpPr>
            <a:stCxn id="2108" idx="4"/>
            <a:endCxn id="2115" idx="0"/>
          </p:cNvCxnSpPr>
          <p:nvPr/>
        </p:nvCxnSpPr>
        <p:spPr>
          <a:xfrm rot="16200000" flipH="1">
            <a:off x="3059112" y="1987551"/>
            <a:ext cx="206375" cy="0"/>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79" name="Straight Arrow Connector 278"/>
          <p:cNvCxnSpPr>
            <a:stCxn id="259" idx="4"/>
            <a:endCxn id="2111" idx="0"/>
          </p:cNvCxnSpPr>
          <p:nvPr/>
        </p:nvCxnSpPr>
        <p:spPr>
          <a:xfrm rot="16200000" flipH="1">
            <a:off x="2863850" y="2443163"/>
            <a:ext cx="192087" cy="1588"/>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82" name="Straight Arrow Connector 281"/>
          <p:cNvCxnSpPr>
            <a:stCxn id="261" idx="4"/>
            <a:endCxn id="2113" idx="0"/>
          </p:cNvCxnSpPr>
          <p:nvPr/>
        </p:nvCxnSpPr>
        <p:spPr>
          <a:xfrm rot="16200000" flipH="1">
            <a:off x="3267075" y="2443163"/>
            <a:ext cx="192087" cy="1588"/>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83" name="Straight Arrow Connector 282"/>
          <p:cNvCxnSpPr>
            <a:endCxn id="264" idx="0"/>
          </p:cNvCxnSpPr>
          <p:nvPr/>
        </p:nvCxnSpPr>
        <p:spPr>
          <a:xfrm rot="5400000">
            <a:off x="3679031" y="2453482"/>
            <a:ext cx="174625" cy="1588"/>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120" name="Oval 28"/>
          <p:cNvSpPr>
            <a:spLocks noChangeArrowheads="1"/>
          </p:cNvSpPr>
          <p:nvPr/>
        </p:nvSpPr>
        <p:spPr bwMode="auto">
          <a:xfrm>
            <a:off x="2443163" y="2943225"/>
            <a:ext cx="227012" cy="228600"/>
          </a:xfrm>
          <a:prstGeom prst="ellipse">
            <a:avLst/>
          </a:prstGeom>
          <a:gradFill rotWithShape="1">
            <a:gsLst>
              <a:gs pos="0">
                <a:srgbClr val="60BD51"/>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2</a:t>
            </a:r>
          </a:p>
        </p:txBody>
      </p:sp>
      <p:sp>
        <p:nvSpPr>
          <p:cNvPr id="116" name="Oval 31"/>
          <p:cNvSpPr>
            <a:spLocks noChangeArrowheads="1"/>
          </p:cNvSpPr>
          <p:nvPr/>
        </p:nvSpPr>
        <p:spPr bwMode="auto">
          <a:xfrm>
            <a:off x="2443163" y="3352800"/>
            <a:ext cx="227012" cy="228600"/>
          </a:xfrm>
          <a:prstGeom prst="ellipse">
            <a:avLst/>
          </a:prstGeom>
          <a:solidFill>
            <a:schemeClr val="bg1">
              <a:lumMod val="65000"/>
            </a:schemeClr>
          </a:solidFill>
          <a:ln w="9525">
            <a:solidFill>
              <a:schemeClr val="tx1"/>
            </a:solidFill>
            <a:round/>
            <a:headEnd/>
            <a:tailEnd/>
          </a:ln>
        </p:spPr>
        <p:txBody>
          <a:bodyPr wrap="none" anchor="ctr"/>
          <a:lstStyle/>
          <a:p>
            <a:pPr algn="ctr" defTabSz="457200" fontAlgn="base">
              <a:spcBef>
                <a:spcPct val="0"/>
              </a:spcBef>
              <a:spcAft>
                <a:spcPct val="0"/>
              </a:spcAft>
              <a:defRPr/>
            </a:pPr>
            <a:r>
              <a:rPr lang="en-US" sz="1000" b="1" dirty="0">
                <a:solidFill>
                  <a:prstClr val="black"/>
                </a:solidFill>
                <a:latin typeface="Gill Sans"/>
                <a:ea typeface="ＭＳ Ｐゴシック" charset="-128"/>
                <a:cs typeface="Gill Sans"/>
              </a:rPr>
              <a:t>3</a:t>
            </a:r>
          </a:p>
        </p:txBody>
      </p:sp>
      <p:cxnSp>
        <p:nvCxnSpPr>
          <p:cNvPr id="117" name="Straight Arrow Connector 116"/>
          <p:cNvCxnSpPr>
            <a:stCxn id="2120" idx="4"/>
            <a:endCxn id="116" idx="0"/>
          </p:cNvCxnSpPr>
          <p:nvPr/>
        </p:nvCxnSpPr>
        <p:spPr>
          <a:xfrm rot="5400000">
            <a:off x="2466181" y="3261519"/>
            <a:ext cx="180975" cy="1588"/>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123" name="Oval 28"/>
          <p:cNvSpPr>
            <a:spLocks noChangeArrowheads="1"/>
          </p:cNvSpPr>
          <p:nvPr/>
        </p:nvSpPr>
        <p:spPr bwMode="auto">
          <a:xfrm>
            <a:off x="3049588" y="3352800"/>
            <a:ext cx="227012" cy="228600"/>
          </a:xfrm>
          <a:prstGeom prst="ellipse">
            <a:avLst/>
          </a:prstGeom>
          <a:gradFill rotWithShape="1">
            <a:gsLst>
              <a:gs pos="0">
                <a:srgbClr val="60BD51"/>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2</a:t>
            </a:r>
          </a:p>
        </p:txBody>
      </p:sp>
      <p:sp>
        <p:nvSpPr>
          <p:cNvPr id="124" name="Oval 31"/>
          <p:cNvSpPr>
            <a:spLocks noChangeArrowheads="1"/>
          </p:cNvSpPr>
          <p:nvPr/>
        </p:nvSpPr>
        <p:spPr bwMode="auto">
          <a:xfrm>
            <a:off x="3049588" y="3792538"/>
            <a:ext cx="227012" cy="228600"/>
          </a:xfrm>
          <a:prstGeom prst="ellipse">
            <a:avLst/>
          </a:prstGeom>
          <a:solidFill>
            <a:schemeClr val="bg1">
              <a:lumMod val="65000"/>
            </a:schemeClr>
          </a:solidFill>
          <a:ln w="9525">
            <a:solidFill>
              <a:schemeClr val="tx1"/>
            </a:solidFill>
            <a:round/>
            <a:headEnd/>
            <a:tailEnd/>
          </a:ln>
        </p:spPr>
        <p:txBody>
          <a:bodyPr wrap="none" anchor="ctr"/>
          <a:lstStyle/>
          <a:p>
            <a:pPr algn="ctr" defTabSz="457200" fontAlgn="base">
              <a:spcBef>
                <a:spcPct val="0"/>
              </a:spcBef>
              <a:spcAft>
                <a:spcPct val="0"/>
              </a:spcAft>
              <a:defRPr/>
            </a:pPr>
            <a:r>
              <a:rPr lang="en-US" sz="1000" b="1" dirty="0">
                <a:solidFill>
                  <a:prstClr val="black"/>
                </a:solidFill>
                <a:latin typeface="Gill Sans"/>
                <a:ea typeface="ＭＳ Ｐゴシック" charset="-128"/>
                <a:cs typeface="Gill Sans"/>
              </a:rPr>
              <a:t>1</a:t>
            </a:r>
          </a:p>
        </p:txBody>
      </p:sp>
      <p:sp>
        <p:nvSpPr>
          <p:cNvPr id="2125" name="Oval 27"/>
          <p:cNvSpPr>
            <a:spLocks noChangeArrowheads="1"/>
          </p:cNvSpPr>
          <p:nvPr/>
        </p:nvSpPr>
        <p:spPr bwMode="auto">
          <a:xfrm>
            <a:off x="3049588" y="4232275"/>
            <a:ext cx="227012" cy="228600"/>
          </a:xfrm>
          <a:prstGeom prst="ellipse">
            <a:avLst/>
          </a:prstGeom>
          <a:gradFill rotWithShape="1">
            <a:gsLst>
              <a:gs pos="0">
                <a:srgbClr val="FF0000"/>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1</a:t>
            </a:r>
          </a:p>
        </p:txBody>
      </p:sp>
      <p:cxnSp>
        <p:nvCxnSpPr>
          <p:cNvPr id="129" name="Straight Arrow Connector 128"/>
          <p:cNvCxnSpPr>
            <a:stCxn id="116" idx="6"/>
            <a:endCxn id="2123" idx="2"/>
          </p:cNvCxnSpPr>
          <p:nvPr/>
        </p:nvCxnSpPr>
        <p:spPr>
          <a:xfrm>
            <a:off x="2670175" y="3467100"/>
            <a:ext cx="379413" cy="1588"/>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a:stCxn id="2123" idx="4"/>
            <a:endCxn id="124" idx="0"/>
          </p:cNvCxnSpPr>
          <p:nvPr/>
        </p:nvCxnSpPr>
        <p:spPr>
          <a:xfrm rot="5400000">
            <a:off x="3057525" y="3687763"/>
            <a:ext cx="211137" cy="1588"/>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a:stCxn id="124" idx="4"/>
            <a:endCxn id="2125" idx="0"/>
          </p:cNvCxnSpPr>
          <p:nvPr/>
        </p:nvCxnSpPr>
        <p:spPr>
          <a:xfrm rot="5400000">
            <a:off x="3057525" y="4127500"/>
            <a:ext cx="211138" cy="1588"/>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a:stCxn id="2115" idx="2"/>
            <a:endCxn id="2123" idx="0"/>
          </p:cNvCxnSpPr>
          <p:nvPr/>
        </p:nvCxnSpPr>
        <p:spPr>
          <a:xfrm rot="16200000" flipH="1">
            <a:off x="2882900" y="3073400"/>
            <a:ext cx="558800" cy="0"/>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41" name="Rectangle 140"/>
          <p:cNvSpPr/>
          <p:nvPr/>
        </p:nvSpPr>
        <p:spPr>
          <a:xfrm>
            <a:off x="4256088" y="1100138"/>
            <a:ext cx="1970087" cy="2633662"/>
          </a:xfrm>
          <a:prstGeom prst="rect">
            <a:avLst/>
          </a:prstGeom>
          <a:noFill/>
          <a:ln w="9525" cap="flat" cmpd="sng" algn="ctr">
            <a:solidFill>
              <a:srgbClr val="FF0000"/>
            </a:solidFill>
            <a:prstDash val="sys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43" name="Rectangle 142"/>
          <p:cNvSpPr/>
          <p:nvPr/>
        </p:nvSpPr>
        <p:spPr>
          <a:xfrm>
            <a:off x="4256088" y="3827463"/>
            <a:ext cx="1970087" cy="2851150"/>
          </a:xfrm>
          <a:prstGeom prst="rect">
            <a:avLst/>
          </a:prstGeom>
          <a:solidFill>
            <a:srgbClr val="D4F2F2"/>
          </a:solidFill>
          <a:ln w="9525" cap="flat" cmpd="sng" algn="ctr">
            <a:solidFill>
              <a:srgbClr val="FF0000"/>
            </a:solidFill>
            <a:prstDash val="sys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47" name="Oval 31"/>
          <p:cNvSpPr>
            <a:spLocks noChangeArrowheads="1"/>
          </p:cNvSpPr>
          <p:nvPr/>
        </p:nvSpPr>
        <p:spPr bwMode="auto">
          <a:xfrm>
            <a:off x="5691188" y="1597025"/>
            <a:ext cx="225425" cy="228600"/>
          </a:xfrm>
          <a:prstGeom prst="ellipse">
            <a:avLst/>
          </a:prstGeom>
          <a:solidFill>
            <a:schemeClr val="bg1">
              <a:lumMod val="65000"/>
            </a:schemeClr>
          </a:solidFill>
          <a:ln w="9525">
            <a:solidFill>
              <a:schemeClr val="tx1"/>
            </a:solidFill>
            <a:round/>
            <a:headEnd/>
            <a:tailEnd/>
          </a:ln>
        </p:spPr>
        <p:txBody>
          <a:bodyPr wrap="none" anchor="ctr"/>
          <a:lstStyle/>
          <a:p>
            <a:pPr algn="ctr" defTabSz="457200" fontAlgn="base">
              <a:spcBef>
                <a:spcPct val="0"/>
              </a:spcBef>
              <a:spcAft>
                <a:spcPct val="0"/>
              </a:spcAft>
              <a:defRPr/>
            </a:pPr>
            <a:r>
              <a:rPr lang="en-US" sz="1000" b="1" dirty="0">
                <a:solidFill>
                  <a:prstClr val="black"/>
                </a:solidFill>
                <a:latin typeface="Gill Sans"/>
                <a:ea typeface="ＭＳ Ｐゴシック" charset="-128"/>
                <a:cs typeface="Gill Sans"/>
              </a:rPr>
              <a:t>3</a:t>
            </a:r>
          </a:p>
        </p:txBody>
      </p:sp>
      <p:sp>
        <p:nvSpPr>
          <p:cNvPr id="2133" name="TextBox 126"/>
          <p:cNvSpPr txBox="1">
            <a:spLocks noChangeArrowheads="1"/>
          </p:cNvSpPr>
          <p:nvPr/>
        </p:nvSpPr>
        <p:spPr bwMode="auto">
          <a:xfrm>
            <a:off x="4487863" y="1096963"/>
            <a:ext cx="1506537" cy="461962"/>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US" sz="1200" smtClean="0">
                <a:solidFill>
                  <a:prstClr val="black"/>
                </a:solidFill>
                <a:latin typeface="Helvetica Neue Bold Condensed" pitchFamily="-106" charset="0"/>
              </a:rPr>
              <a:t>Part 4: </a:t>
            </a:r>
            <a:r>
              <a:rPr lang="en-US" sz="1200" i="1" smtClean="0">
                <a:solidFill>
                  <a:prstClr val="black"/>
                </a:solidFill>
                <a:latin typeface="Helvetica Neue Bold Condensed" pitchFamily="-106" charset="0"/>
              </a:rPr>
              <a:t>cis</a:t>
            </a:r>
            <a:r>
              <a:rPr lang="en-US" sz="1200" smtClean="0">
                <a:solidFill>
                  <a:prstClr val="black"/>
                </a:solidFill>
                <a:latin typeface="Helvetica Neue Bold Condensed" pitchFamily="-106" charset="0"/>
              </a:rPr>
              <a:t>-regulatory</a:t>
            </a:r>
            <a:br>
              <a:rPr lang="en-US" sz="1200" smtClean="0">
                <a:solidFill>
                  <a:prstClr val="black"/>
                </a:solidFill>
                <a:latin typeface="Helvetica Neue Bold Condensed" pitchFamily="-106" charset="0"/>
              </a:rPr>
            </a:br>
            <a:r>
              <a:rPr lang="en-US" sz="1200" smtClean="0">
                <a:solidFill>
                  <a:prstClr val="black"/>
                </a:solidFill>
                <a:latin typeface="Helvetica Neue Bold Condensed" pitchFamily="-106" charset="0"/>
              </a:rPr>
              <a:t>site analysis</a:t>
            </a:r>
          </a:p>
        </p:txBody>
      </p:sp>
      <p:sp>
        <p:nvSpPr>
          <p:cNvPr id="2134" name="Oval 27"/>
          <p:cNvSpPr>
            <a:spLocks noChangeArrowheads="1"/>
          </p:cNvSpPr>
          <p:nvPr/>
        </p:nvSpPr>
        <p:spPr bwMode="auto">
          <a:xfrm>
            <a:off x="5691188" y="2058988"/>
            <a:ext cx="227012" cy="228600"/>
          </a:xfrm>
          <a:prstGeom prst="ellipse">
            <a:avLst/>
          </a:prstGeom>
          <a:gradFill rotWithShape="1">
            <a:gsLst>
              <a:gs pos="0">
                <a:srgbClr val="FF0000"/>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2</a:t>
            </a:r>
          </a:p>
        </p:txBody>
      </p:sp>
      <p:sp>
        <p:nvSpPr>
          <p:cNvPr id="2135" name="Oval 31"/>
          <p:cNvSpPr>
            <a:spLocks noChangeArrowheads="1"/>
          </p:cNvSpPr>
          <p:nvPr/>
        </p:nvSpPr>
        <p:spPr bwMode="auto">
          <a:xfrm>
            <a:off x="5689600" y="2522538"/>
            <a:ext cx="228600" cy="228600"/>
          </a:xfrm>
          <a:prstGeom prst="ellipse">
            <a:avLst/>
          </a:prstGeom>
          <a:gradFill rotWithShape="1">
            <a:gsLst>
              <a:gs pos="0">
                <a:srgbClr val="660066"/>
              </a:gs>
              <a:gs pos="100000">
                <a:srgbClr val="FFFFFF"/>
              </a:gs>
            </a:gsLst>
            <a:lin ang="5400000"/>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1</a:t>
            </a:r>
          </a:p>
        </p:txBody>
      </p:sp>
      <p:sp>
        <p:nvSpPr>
          <p:cNvPr id="2136" name="TextBox 239"/>
          <p:cNvSpPr txBox="1">
            <a:spLocks noChangeArrowheads="1"/>
          </p:cNvSpPr>
          <p:nvPr/>
        </p:nvSpPr>
        <p:spPr bwMode="auto">
          <a:xfrm>
            <a:off x="1425575" y="6380163"/>
            <a:ext cx="665163" cy="246062"/>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US" sz="1000" smtClean="0">
                <a:solidFill>
                  <a:prstClr val="black"/>
                </a:solidFill>
                <a:latin typeface="Gill Sans" pitchFamily="-106" charset="0"/>
              </a:rPr>
              <a:t>To part 4</a:t>
            </a:r>
          </a:p>
        </p:txBody>
      </p:sp>
      <p:cxnSp>
        <p:nvCxnSpPr>
          <p:cNvPr id="164" name="Straight Arrow Connector 163"/>
          <p:cNvCxnSpPr>
            <a:stCxn id="161" idx="4"/>
            <a:endCxn id="2136" idx="0"/>
          </p:cNvCxnSpPr>
          <p:nvPr/>
        </p:nvCxnSpPr>
        <p:spPr>
          <a:xfrm rot="5400000">
            <a:off x="1622425" y="6242050"/>
            <a:ext cx="274638" cy="1588"/>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138" name="TextBox 146"/>
          <p:cNvSpPr txBox="1">
            <a:spLocks noChangeArrowheads="1"/>
          </p:cNvSpPr>
          <p:nvPr/>
        </p:nvSpPr>
        <p:spPr bwMode="auto">
          <a:xfrm>
            <a:off x="4513263" y="2511425"/>
            <a:ext cx="812800" cy="246063"/>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US" sz="1000" smtClean="0">
                <a:solidFill>
                  <a:prstClr val="black"/>
                </a:solidFill>
                <a:latin typeface="Gill Sans" pitchFamily="-106" charset="0"/>
              </a:rPr>
              <a:t>From part 2</a:t>
            </a:r>
          </a:p>
        </p:txBody>
      </p:sp>
      <p:cxnSp>
        <p:nvCxnSpPr>
          <p:cNvPr id="169" name="Straight Arrow Connector 168"/>
          <p:cNvCxnSpPr>
            <a:stCxn id="2138" idx="3"/>
            <a:endCxn id="2135" idx="2"/>
          </p:cNvCxnSpPr>
          <p:nvPr/>
        </p:nvCxnSpPr>
        <p:spPr>
          <a:xfrm>
            <a:off x="5326063" y="2633663"/>
            <a:ext cx="363537" cy="3175"/>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140" name="TextBox 146"/>
          <p:cNvSpPr txBox="1">
            <a:spLocks noChangeArrowheads="1"/>
          </p:cNvSpPr>
          <p:nvPr/>
        </p:nvSpPr>
        <p:spPr bwMode="auto">
          <a:xfrm>
            <a:off x="2311400" y="1570038"/>
            <a:ext cx="498475" cy="400050"/>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US" sz="1000" smtClean="0">
                <a:solidFill>
                  <a:prstClr val="black"/>
                </a:solidFill>
                <a:latin typeface="Gill Sans" pitchFamily="-106" charset="0"/>
              </a:rPr>
              <a:t>From</a:t>
            </a:r>
            <a:br>
              <a:rPr lang="en-US" sz="1000" smtClean="0">
                <a:solidFill>
                  <a:prstClr val="black"/>
                </a:solidFill>
                <a:latin typeface="Gill Sans" pitchFamily="-106" charset="0"/>
              </a:rPr>
            </a:br>
            <a:r>
              <a:rPr lang="en-US" sz="1000" smtClean="0">
                <a:solidFill>
                  <a:prstClr val="black"/>
                </a:solidFill>
                <a:latin typeface="Gill Sans" pitchFamily="-106" charset="0"/>
              </a:rPr>
              <a:t>part 2</a:t>
            </a:r>
          </a:p>
        </p:txBody>
      </p:sp>
      <p:cxnSp>
        <p:nvCxnSpPr>
          <p:cNvPr id="174" name="Straight Arrow Connector 173"/>
          <p:cNvCxnSpPr>
            <a:stCxn id="2140" idx="3"/>
            <a:endCxn id="2108" idx="2"/>
          </p:cNvCxnSpPr>
          <p:nvPr/>
        </p:nvCxnSpPr>
        <p:spPr>
          <a:xfrm>
            <a:off x="2809875" y="1770063"/>
            <a:ext cx="238125" cy="1587"/>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142" name="Oval 31"/>
          <p:cNvSpPr>
            <a:spLocks noChangeArrowheads="1"/>
          </p:cNvSpPr>
          <p:nvPr/>
        </p:nvSpPr>
        <p:spPr bwMode="auto">
          <a:xfrm>
            <a:off x="5689600" y="3449638"/>
            <a:ext cx="228600" cy="228600"/>
          </a:xfrm>
          <a:prstGeom prst="ellipse">
            <a:avLst/>
          </a:prstGeom>
          <a:gradFill rotWithShape="1">
            <a:gsLst>
              <a:gs pos="0">
                <a:srgbClr val="660066"/>
              </a:gs>
              <a:gs pos="100000">
                <a:srgbClr val="FFFFFF"/>
              </a:gs>
            </a:gsLst>
            <a:lin ang="5400000"/>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1</a:t>
            </a:r>
          </a:p>
        </p:txBody>
      </p:sp>
      <p:sp>
        <p:nvSpPr>
          <p:cNvPr id="2143" name="Oval 28"/>
          <p:cNvSpPr>
            <a:spLocks noChangeArrowheads="1"/>
          </p:cNvSpPr>
          <p:nvPr/>
        </p:nvSpPr>
        <p:spPr bwMode="auto">
          <a:xfrm>
            <a:off x="5691188" y="2986088"/>
            <a:ext cx="225425" cy="228600"/>
          </a:xfrm>
          <a:prstGeom prst="ellipse">
            <a:avLst/>
          </a:prstGeom>
          <a:gradFill rotWithShape="1">
            <a:gsLst>
              <a:gs pos="0">
                <a:srgbClr val="60BD51"/>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2</a:t>
            </a:r>
          </a:p>
        </p:txBody>
      </p:sp>
      <p:cxnSp>
        <p:nvCxnSpPr>
          <p:cNvPr id="185" name="Straight Arrow Connector 184"/>
          <p:cNvCxnSpPr>
            <a:stCxn id="147" idx="4"/>
            <a:endCxn id="2134" idx="0"/>
          </p:cNvCxnSpPr>
          <p:nvPr/>
        </p:nvCxnSpPr>
        <p:spPr>
          <a:xfrm rot="16200000" flipH="1">
            <a:off x="5687218" y="1942307"/>
            <a:ext cx="233363" cy="0"/>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88" name="Straight Arrow Connector 187"/>
          <p:cNvCxnSpPr>
            <a:stCxn id="2134" idx="4"/>
            <a:endCxn id="2135" idx="0"/>
          </p:cNvCxnSpPr>
          <p:nvPr/>
        </p:nvCxnSpPr>
        <p:spPr>
          <a:xfrm rot="5400000">
            <a:off x="5686425" y="2405063"/>
            <a:ext cx="234950" cy="0"/>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89" name="Straight Arrow Connector 188"/>
          <p:cNvCxnSpPr>
            <a:stCxn id="2135" idx="4"/>
            <a:endCxn id="2143" idx="0"/>
          </p:cNvCxnSpPr>
          <p:nvPr/>
        </p:nvCxnSpPr>
        <p:spPr>
          <a:xfrm rot="5400000">
            <a:off x="5688012" y="2868613"/>
            <a:ext cx="233363" cy="1588"/>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90" name="Straight Arrow Connector 189"/>
          <p:cNvCxnSpPr>
            <a:stCxn id="2143" idx="4"/>
            <a:endCxn id="2142" idx="0"/>
          </p:cNvCxnSpPr>
          <p:nvPr/>
        </p:nvCxnSpPr>
        <p:spPr>
          <a:xfrm rot="5400000">
            <a:off x="5686426" y="3330575"/>
            <a:ext cx="234950" cy="3175"/>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148" name="TextBox 146"/>
          <p:cNvSpPr txBox="1">
            <a:spLocks noChangeArrowheads="1"/>
          </p:cNvSpPr>
          <p:nvPr/>
        </p:nvSpPr>
        <p:spPr bwMode="auto">
          <a:xfrm>
            <a:off x="4513263" y="1589088"/>
            <a:ext cx="812800" cy="247650"/>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US" sz="1000" smtClean="0">
                <a:solidFill>
                  <a:prstClr val="black"/>
                </a:solidFill>
                <a:latin typeface="Gill Sans" pitchFamily="-106" charset="0"/>
              </a:rPr>
              <a:t>From part 3</a:t>
            </a:r>
          </a:p>
        </p:txBody>
      </p:sp>
      <p:sp>
        <p:nvSpPr>
          <p:cNvPr id="2149" name="TextBox 146"/>
          <p:cNvSpPr txBox="1">
            <a:spLocks noChangeArrowheads="1"/>
          </p:cNvSpPr>
          <p:nvPr/>
        </p:nvSpPr>
        <p:spPr bwMode="auto">
          <a:xfrm>
            <a:off x="4587875" y="3438525"/>
            <a:ext cx="663575" cy="246063"/>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US" sz="1000" smtClean="0">
                <a:solidFill>
                  <a:prstClr val="black"/>
                </a:solidFill>
                <a:latin typeface="Gill Sans" pitchFamily="-106" charset="0"/>
              </a:rPr>
              <a:t>To part 5</a:t>
            </a:r>
          </a:p>
        </p:txBody>
      </p:sp>
      <p:cxnSp>
        <p:nvCxnSpPr>
          <p:cNvPr id="204" name="Straight Arrow Connector 203"/>
          <p:cNvCxnSpPr>
            <a:stCxn id="2148" idx="3"/>
            <a:endCxn id="147" idx="2"/>
          </p:cNvCxnSpPr>
          <p:nvPr/>
        </p:nvCxnSpPr>
        <p:spPr>
          <a:xfrm flipV="1">
            <a:off x="5326063" y="1711325"/>
            <a:ext cx="365125" cy="1588"/>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07" name="Straight Arrow Connector 206"/>
          <p:cNvCxnSpPr>
            <a:stCxn id="2142" idx="2"/>
            <a:endCxn id="2149" idx="3"/>
          </p:cNvCxnSpPr>
          <p:nvPr/>
        </p:nvCxnSpPr>
        <p:spPr>
          <a:xfrm rot="10800000">
            <a:off x="5251450" y="3560763"/>
            <a:ext cx="438150" cy="3175"/>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152" name="TextBox 126"/>
          <p:cNvSpPr txBox="1">
            <a:spLocks noChangeArrowheads="1"/>
          </p:cNvSpPr>
          <p:nvPr/>
        </p:nvSpPr>
        <p:spPr bwMode="auto">
          <a:xfrm>
            <a:off x="4194175" y="3832225"/>
            <a:ext cx="2093913" cy="461963"/>
          </a:xfrm>
          <a:prstGeom prst="rect">
            <a:avLst/>
          </a:prstGeom>
          <a:noFill/>
          <a:ln w="9525">
            <a:noFill/>
            <a:miter lim="800000"/>
            <a:headEnd/>
            <a:tailEnd/>
          </a:ln>
        </p:spPr>
        <p:txBody>
          <a:bodyPr>
            <a:spAutoFit/>
          </a:bodyPr>
          <a:lstStyle/>
          <a:p>
            <a:pPr algn="ctr" defTabSz="457200" fontAlgn="base">
              <a:spcBef>
                <a:spcPct val="0"/>
              </a:spcBef>
              <a:spcAft>
                <a:spcPct val="0"/>
              </a:spcAft>
            </a:pPr>
            <a:r>
              <a:rPr lang="en-US" sz="1200" smtClean="0">
                <a:solidFill>
                  <a:prstClr val="black"/>
                </a:solidFill>
                <a:latin typeface="Helvetica Neue Bold Condensed" pitchFamily="-106" charset="0"/>
              </a:rPr>
              <a:t>Part 5: Finding new</a:t>
            </a:r>
            <a:br>
              <a:rPr lang="en-US" sz="1200" smtClean="0">
                <a:solidFill>
                  <a:prstClr val="black"/>
                </a:solidFill>
                <a:latin typeface="Helvetica Neue Bold Condensed" pitchFamily="-106" charset="0"/>
              </a:rPr>
            </a:br>
            <a:r>
              <a:rPr lang="en-US" sz="1200" smtClean="0">
                <a:solidFill>
                  <a:prstClr val="black"/>
                </a:solidFill>
                <a:latin typeface="Helvetica Neue Bold Condensed" pitchFamily="-106" charset="0"/>
              </a:rPr>
              <a:t>transcription factor regulators</a:t>
            </a:r>
          </a:p>
        </p:txBody>
      </p:sp>
      <p:pic>
        <p:nvPicPr>
          <p:cNvPr id="2153" name="Picture 122" descr="gs-highres.png"/>
          <p:cNvPicPr>
            <a:picLocks noChangeAspect="1"/>
          </p:cNvPicPr>
          <p:nvPr/>
        </p:nvPicPr>
        <p:blipFill>
          <a:blip r:embed="rId3" cstate="print"/>
          <a:srcRect/>
          <a:stretch>
            <a:fillRect/>
          </a:stretch>
        </p:blipFill>
        <p:spPr bwMode="auto">
          <a:xfrm>
            <a:off x="6202363" y="155575"/>
            <a:ext cx="2746375" cy="871538"/>
          </a:xfrm>
          <a:prstGeom prst="rect">
            <a:avLst/>
          </a:prstGeom>
          <a:noFill/>
          <a:ln w="9525">
            <a:noFill/>
            <a:miter lim="800000"/>
            <a:headEnd/>
            <a:tailEnd/>
          </a:ln>
        </p:spPr>
      </p:pic>
      <p:sp>
        <p:nvSpPr>
          <p:cNvPr id="2154" name="Oval 31"/>
          <p:cNvSpPr>
            <a:spLocks noChangeArrowheads="1"/>
          </p:cNvSpPr>
          <p:nvPr/>
        </p:nvSpPr>
        <p:spPr bwMode="auto">
          <a:xfrm>
            <a:off x="4713288" y="4792663"/>
            <a:ext cx="228600" cy="228600"/>
          </a:xfrm>
          <a:prstGeom prst="ellipse">
            <a:avLst/>
          </a:prstGeom>
          <a:gradFill rotWithShape="1">
            <a:gsLst>
              <a:gs pos="0">
                <a:srgbClr val="660066"/>
              </a:gs>
              <a:gs pos="100000">
                <a:srgbClr val="FFFFFF"/>
              </a:gs>
            </a:gsLst>
            <a:lin ang="5400000"/>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1</a:t>
            </a:r>
          </a:p>
        </p:txBody>
      </p:sp>
      <p:sp>
        <p:nvSpPr>
          <p:cNvPr id="2155" name="Oval 27"/>
          <p:cNvSpPr>
            <a:spLocks noChangeArrowheads="1"/>
          </p:cNvSpPr>
          <p:nvPr/>
        </p:nvSpPr>
        <p:spPr bwMode="auto">
          <a:xfrm>
            <a:off x="4714875" y="5205413"/>
            <a:ext cx="227013" cy="228600"/>
          </a:xfrm>
          <a:prstGeom prst="ellipse">
            <a:avLst/>
          </a:prstGeom>
          <a:gradFill rotWithShape="1">
            <a:gsLst>
              <a:gs pos="0">
                <a:srgbClr val="FF0000"/>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2</a:t>
            </a:r>
          </a:p>
        </p:txBody>
      </p:sp>
      <p:sp>
        <p:nvSpPr>
          <p:cNvPr id="2156" name="TextBox 146"/>
          <p:cNvSpPr txBox="1">
            <a:spLocks noChangeArrowheads="1"/>
          </p:cNvSpPr>
          <p:nvPr/>
        </p:nvSpPr>
        <p:spPr bwMode="auto">
          <a:xfrm>
            <a:off x="4421188" y="4324350"/>
            <a:ext cx="812800" cy="246063"/>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US" sz="1000" smtClean="0">
                <a:solidFill>
                  <a:prstClr val="black"/>
                </a:solidFill>
                <a:latin typeface="Gill Sans" pitchFamily="-106" charset="0"/>
              </a:rPr>
              <a:t>From part 4</a:t>
            </a:r>
          </a:p>
        </p:txBody>
      </p:sp>
      <p:cxnSp>
        <p:nvCxnSpPr>
          <p:cNvPr id="227" name="Straight Arrow Connector 226"/>
          <p:cNvCxnSpPr>
            <a:stCxn id="2156" idx="2"/>
            <a:endCxn id="2154" idx="0"/>
          </p:cNvCxnSpPr>
          <p:nvPr/>
        </p:nvCxnSpPr>
        <p:spPr>
          <a:xfrm rot="5400000">
            <a:off x="4716463" y="4681538"/>
            <a:ext cx="222250" cy="0"/>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30" name="Straight Arrow Connector 229"/>
          <p:cNvCxnSpPr>
            <a:stCxn id="2154" idx="4"/>
            <a:endCxn id="2155" idx="0"/>
          </p:cNvCxnSpPr>
          <p:nvPr/>
        </p:nvCxnSpPr>
        <p:spPr>
          <a:xfrm rot="16200000" flipH="1">
            <a:off x="4736307" y="5112544"/>
            <a:ext cx="184150" cy="1587"/>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159" name="Oval 28"/>
          <p:cNvSpPr>
            <a:spLocks noChangeArrowheads="1"/>
          </p:cNvSpPr>
          <p:nvPr/>
        </p:nvSpPr>
        <p:spPr bwMode="auto">
          <a:xfrm>
            <a:off x="4713288" y="5638800"/>
            <a:ext cx="228600" cy="228600"/>
          </a:xfrm>
          <a:prstGeom prst="ellipse">
            <a:avLst/>
          </a:prstGeom>
          <a:gradFill rotWithShape="1">
            <a:gsLst>
              <a:gs pos="0">
                <a:srgbClr val="60BD51"/>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2</a:t>
            </a:r>
          </a:p>
        </p:txBody>
      </p:sp>
      <p:cxnSp>
        <p:nvCxnSpPr>
          <p:cNvPr id="236" name="Straight Arrow Connector 235"/>
          <p:cNvCxnSpPr>
            <a:stCxn id="2155" idx="4"/>
            <a:endCxn id="2159" idx="0"/>
          </p:cNvCxnSpPr>
          <p:nvPr/>
        </p:nvCxnSpPr>
        <p:spPr>
          <a:xfrm rot="5400000">
            <a:off x="4725988" y="5535613"/>
            <a:ext cx="204787" cy="1587"/>
          </a:xfrm>
          <a:prstGeom prst="straightConnector1">
            <a:avLst/>
          </a:prstGeom>
          <a:ln w="12700" cap="flat" cmpd="sng" algn="ctr">
            <a:solidFill>
              <a:srgbClr val="000000"/>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161" name="Oval 27"/>
          <p:cNvSpPr>
            <a:spLocks noChangeArrowheads="1"/>
          </p:cNvSpPr>
          <p:nvPr/>
        </p:nvSpPr>
        <p:spPr bwMode="auto">
          <a:xfrm>
            <a:off x="4713288" y="6105525"/>
            <a:ext cx="227012" cy="228600"/>
          </a:xfrm>
          <a:prstGeom prst="ellipse">
            <a:avLst/>
          </a:prstGeom>
          <a:gradFill rotWithShape="1">
            <a:gsLst>
              <a:gs pos="0">
                <a:srgbClr val="FF0000"/>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2</a:t>
            </a:r>
          </a:p>
        </p:txBody>
      </p:sp>
      <p:cxnSp>
        <p:nvCxnSpPr>
          <p:cNvPr id="242" name="Straight Arrow Connector 241"/>
          <p:cNvCxnSpPr>
            <a:stCxn id="2159" idx="4"/>
            <a:endCxn id="2161" idx="0"/>
          </p:cNvCxnSpPr>
          <p:nvPr/>
        </p:nvCxnSpPr>
        <p:spPr>
          <a:xfrm rot="5400000">
            <a:off x="4708525" y="5986463"/>
            <a:ext cx="238125" cy="0"/>
          </a:xfrm>
          <a:prstGeom prst="straightConnector1">
            <a:avLst/>
          </a:prstGeom>
          <a:ln w="12700" cap="flat" cmpd="sng" algn="ctr">
            <a:solidFill>
              <a:srgbClr val="000000"/>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46" name="Oval 31"/>
          <p:cNvSpPr>
            <a:spLocks noChangeArrowheads="1"/>
          </p:cNvSpPr>
          <p:nvPr/>
        </p:nvSpPr>
        <p:spPr bwMode="auto">
          <a:xfrm>
            <a:off x="5688440" y="5205413"/>
            <a:ext cx="228600" cy="228600"/>
          </a:xfrm>
          <a:prstGeom prst="ellipse">
            <a:avLst/>
          </a:prstGeom>
          <a:solidFill>
            <a:schemeClr val="bg1">
              <a:lumMod val="65000"/>
            </a:schemeClr>
          </a:solidFill>
          <a:ln w="9525">
            <a:solidFill>
              <a:schemeClr val="tx1"/>
            </a:solidFill>
            <a:round/>
            <a:headEnd/>
            <a:tailEnd/>
          </a:ln>
        </p:spPr>
        <p:txBody>
          <a:bodyPr wrap="none" anchor="ctr"/>
          <a:lstStyle/>
          <a:p>
            <a:pPr algn="ctr" defTabSz="457200" fontAlgn="base">
              <a:spcBef>
                <a:spcPct val="0"/>
              </a:spcBef>
              <a:spcAft>
                <a:spcPct val="0"/>
              </a:spcAft>
              <a:defRPr/>
            </a:pPr>
            <a:r>
              <a:rPr lang="en-US" sz="1000" b="1" dirty="0">
                <a:solidFill>
                  <a:prstClr val="black"/>
                </a:solidFill>
                <a:latin typeface="Gill Sans"/>
                <a:ea typeface="ＭＳ Ｐゴシック" charset="-128"/>
                <a:cs typeface="Gill Sans"/>
              </a:rPr>
              <a:t>2</a:t>
            </a:r>
          </a:p>
        </p:txBody>
      </p:sp>
      <p:sp>
        <p:nvSpPr>
          <p:cNvPr id="2164" name="Oval 29"/>
          <p:cNvSpPr>
            <a:spLocks noChangeArrowheads="1"/>
          </p:cNvSpPr>
          <p:nvPr/>
        </p:nvSpPr>
        <p:spPr bwMode="auto">
          <a:xfrm>
            <a:off x="5130800" y="5205413"/>
            <a:ext cx="228600" cy="228600"/>
          </a:xfrm>
          <a:prstGeom prst="ellipse">
            <a:avLst/>
          </a:prstGeom>
          <a:gradFill rotWithShape="1">
            <a:gsLst>
              <a:gs pos="0">
                <a:schemeClr val="hlink"/>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3</a:t>
            </a:r>
          </a:p>
        </p:txBody>
      </p:sp>
      <p:cxnSp>
        <p:nvCxnSpPr>
          <p:cNvPr id="248" name="Straight Arrow Connector 247"/>
          <p:cNvCxnSpPr>
            <a:stCxn id="2161" idx="7"/>
            <a:endCxn id="2164" idx="4"/>
          </p:cNvCxnSpPr>
          <p:nvPr/>
        </p:nvCxnSpPr>
        <p:spPr>
          <a:xfrm rot="5400000" flipH="1" flipV="1">
            <a:off x="4723582" y="5617486"/>
            <a:ext cx="704990" cy="338045"/>
          </a:xfrm>
          <a:prstGeom prst="straightConnector1">
            <a:avLst/>
          </a:prstGeom>
          <a:ln w="12700" cap="flat" cmpd="sng" algn="ctr">
            <a:solidFill>
              <a:srgbClr val="000000"/>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52" name="Straight Arrow Connector 251"/>
          <p:cNvCxnSpPr>
            <a:stCxn id="246" idx="2"/>
            <a:endCxn id="2164" idx="6"/>
          </p:cNvCxnSpPr>
          <p:nvPr/>
        </p:nvCxnSpPr>
        <p:spPr>
          <a:xfrm rot="10800000">
            <a:off x="5359400" y="5319713"/>
            <a:ext cx="329040" cy="1588"/>
          </a:xfrm>
          <a:prstGeom prst="straightConnector1">
            <a:avLst/>
          </a:prstGeom>
          <a:ln w="12700" cap="flat" cmpd="sng" algn="ctr">
            <a:solidFill>
              <a:srgbClr val="000000"/>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167" name="Rectangle 56"/>
          <p:cNvSpPr>
            <a:spLocks noChangeArrowheads="1"/>
          </p:cNvSpPr>
          <p:nvPr/>
        </p:nvSpPr>
        <p:spPr bwMode="auto">
          <a:xfrm>
            <a:off x="5686853" y="6107113"/>
            <a:ext cx="228600" cy="228600"/>
          </a:xfrm>
          <a:prstGeom prst="rect">
            <a:avLst/>
          </a:prstGeom>
          <a:gradFill rotWithShape="1">
            <a:gsLst>
              <a:gs pos="0">
                <a:srgbClr val="FFFF00"/>
              </a:gs>
              <a:gs pos="100000">
                <a:srgbClr val="FFFFFF"/>
              </a:gs>
            </a:gsLst>
            <a:lin ang="5400000"/>
          </a:gradFill>
          <a:ln w="9525">
            <a:solidFill>
              <a:schemeClr val="tx1"/>
            </a:solidFill>
            <a:miter lim="800000"/>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1</a:t>
            </a:r>
          </a:p>
        </p:txBody>
      </p:sp>
      <p:cxnSp>
        <p:nvCxnSpPr>
          <p:cNvPr id="258" name="Straight Arrow Connector 257"/>
          <p:cNvCxnSpPr>
            <a:stCxn id="246" idx="4"/>
            <a:endCxn id="2186" idx="0"/>
          </p:cNvCxnSpPr>
          <p:nvPr/>
        </p:nvCxnSpPr>
        <p:spPr>
          <a:xfrm rot="5400000">
            <a:off x="5699553" y="5535613"/>
            <a:ext cx="204787" cy="1587"/>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rot="5400000">
            <a:off x="606425" y="3097213"/>
            <a:ext cx="236537" cy="1588"/>
          </a:xfrm>
          <a:prstGeom prst="line">
            <a:avLst/>
          </a:prstGeom>
          <a:ln w="9525" cap="flat" cmpd="sng" algn="ctr">
            <a:solidFill>
              <a:srgbClr val="0000FF"/>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rot="5400000">
            <a:off x="2424907" y="2443956"/>
            <a:ext cx="647700" cy="1587"/>
          </a:xfrm>
          <a:prstGeom prst="line">
            <a:avLst/>
          </a:prstGeom>
          <a:ln w="9525" cap="flat" cmpd="sng" algn="ctr">
            <a:solidFill>
              <a:srgbClr val="0000FF"/>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rot="5400000">
            <a:off x="1581150" y="3098800"/>
            <a:ext cx="236538" cy="1588"/>
          </a:xfrm>
          <a:prstGeom prst="line">
            <a:avLst/>
          </a:prstGeom>
          <a:ln w="9525" cap="flat" cmpd="sng" algn="ctr">
            <a:solidFill>
              <a:srgbClr val="0000FF"/>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2670175" y="5645150"/>
            <a:ext cx="236538" cy="1588"/>
          </a:xfrm>
          <a:prstGeom prst="line">
            <a:avLst/>
          </a:prstGeom>
          <a:ln w="9525" cap="flat" cmpd="sng" algn="ctr">
            <a:solidFill>
              <a:srgbClr val="0000FF"/>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rot="5400000">
            <a:off x="2837657" y="2443956"/>
            <a:ext cx="647700" cy="1587"/>
          </a:xfrm>
          <a:prstGeom prst="line">
            <a:avLst/>
          </a:prstGeom>
          <a:ln w="9525" cap="flat" cmpd="sng" algn="ctr">
            <a:solidFill>
              <a:srgbClr val="0000FF"/>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rot="5400000">
            <a:off x="3245644" y="2443956"/>
            <a:ext cx="647700" cy="1588"/>
          </a:xfrm>
          <a:prstGeom prst="line">
            <a:avLst/>
          </a:prstGeom>
          <a:ln w="9525" cap="flat" cmpd="sng" algn="ctr">
            <a:solidFill>
              <a:srgbClr val="0000FF"/>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15" name="Group 222"/>
          <p:cNvGrpSpPr>
            <a:grpSpLocks/>
          </p:cNvGrpSpPr>
          <p:nvPr/>
        </p:nvGrpSpPr>
        <p:grpSpPr bwMode="auto">
          <a:xfrm>
            <a:off x="7069138" y="4583113"/>
            <a:ext cx="228600" cy="236537"/>
            <a:chOff x="7069138" y="4583112"/>
            <a:chExt cx="228600" cy="236537"/>
          </a:xfrm>
        </p:grpSpPr>
        <p:sp>
          <p:nvSpPr>
            <p:cNvPr id="2189" name="Rectangle 56"/>
            <p:cNvSpPr>
              <a:spLocks noChangeArrowheads="1"/>
            </p:cNvSpPr>
            <p:nvPr/>
          </p:nvSpPr>
          <p:spPr bwMode="auto">
            <a:xfrm>
              <a:off x="7069138" y="4586287"/>
              <a:ext cx="228600" cy="228601"/>
            </a:xfrm>
            <a:prstGeom prst="rect">
              <a:avLst/>
            </a:prstGeom>
            <a:noFill/>
            <a:ln w="9525">
              <a:solidFill>
                <a:srgbClr val="0000FF"/>
              </a:solidFill>
              <a:prstDash val="dash"/>
              <a:miter lim="800000"/>
              <a:headEnd/>
              <a:tailEnd/>
            </a:ln>
          </p:spPr>
          <p:txBody>
            <a:bodyPr wrap="none" anchor="ctr"/>
            <a:lstStyle/>
            <a:p>
              <a:pPr algn="ctr" defTabSz="457200" fontAlgn="base">
                <a:spcBef>
                  <a:spcPct val="0"/>
                </a:spcBef>
                <a:spcAft>
                  <a:spcPct val="0"/>
                </a:spcAft>
              </a:pPr>
              <a:endParaRPr lang="nl-BE" sz="1200" smtClean="0">
                <a:solidFill>
                  <a:prstClr val="black"/>
                </a:solidFill>
              </a:endParaRPr>
            </a:p>
          </p:txBody>
        </p:sp>
        <p:cxnSp>
          <p:nvCxnSpPr>
            <p:cNvPr id="176" name="Straight Connector 175"/>
            <p:cNvCxnSpPr/>
            <p:nvPr/>
          </p:nvCxnSpPr>
          <p:spPr>
            <a:xfrm rot="5400000">
              <a:off x="7064375" y="4700587"/>
              <a:ext cx="236537" cy="1588"/>
            </a:xfrm>
            <a:prstGeom prst="line">
              <a:avLst/>
            </a:prstGeom>
            <a:ln w="9525" cap="flat" cmpd="sng" algn="ctr">
              <a:solidFill>
                <a:srgbClr val="0000FF"/>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rot="10800000" flipH="1">
              <a:off x="7135813" y="4662487"/>
              <a:ext cx="95250" cy="82550"/>
            </a:xfrm>
            <a:prstGeom prst="line">
              <a:avLst/>
            </a:prstGeom>
            <a:ln w="9525"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181" name="Straight Connector 180"/>
          <p:cNvCxnSpPr/>
          <p:nvPr/>
        </p:nvCxnSpPr>
        <p:spPr>
          <a:xfrm rot="5400000">
            <a:off x="1668463" y="3071813"/>
            <a:ext cx="58737" cy="58737"/>
          </a:xfrm>
          <a:prstGeom prst="line">
            <a:avLst/>
          </a:prstGeom>
          <a:ln w="9525"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rot="5400000">
            <a:off x="935038" y="3103563"/>
            <a:ext cx="236537" cy="1587"/>
          </a:xfrm>
          <a:prstGeom prst="line">
            <a:avLst/>
          </a:prstGeom>
          <a:ln w="9525" cap="flat" cmpd="sng" algn="ctr">
            <a:solidFill>
              <a:srgbClr val="0000FF"/>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rot="5400000">
            <a:off x="1023144" y="3072607"/>
            <a:ext cx="58737" cy="57150"/>
          </a:xfrm>
          <a:prstGeom prst="line">
            <a:avLst/>
          </a:prstGeom>
          <a:ln w="9525"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rot="5400000">
            <a:off x="696119" y="3072607"/>
            <a:ext cx="58737" cy="57150"/>
          </a:xfrm>
          <a:prstGeom prst="line">
            <a:avLst/>
          </a:prstGeom>
          <a:ln w="9525"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rot="5400000">
            <a:off x="2716213" y="2411413"/>
            <a:ext cx="58737" cy="58737"/>
          </a:xfrm>
          <a:prstGeom prst="line">
            <a:avLst/>
          </a:prstGeom>
          <a:ln w="9525"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rot="5400000">
            <a:off x="3128963" y="2411413"/>
            <a:ext cx="58737" cy="58737"/>
          </a:xfrm>
          <a:prstGeom prst="line">
            <a:avLst/>
          </a:prstGeom>
          <a:ln w="9525"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rot="5400000">
            <a:off x="3538538" y="2411413"/>
            <a:ext cx="58737" cy="58737"/>
          </a:xfrm>
          <a:prstGeom prst="line">
            <a:avLst/>
          </a:prstGeom>
          <a:ln w="9525"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rot="5400000">
            <a:off x="2760663" y="5614988"/>
            <a:ext cx="58737" cy="58737"/>
          </a:xfrm>
          <a:prstGeom prst="line">
            <a:avLst/>
          </a:prstGeom>
          <a:ln w="9525"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0" name="Oval 31"/>
          <p:cNvSpPr>
            <a:spLocks noChangeArrowheads="1"/>
          </p:cNvSpPr>
          <p:nvPr/>
        </p:nvSpPr>
        <p:spPr bwMode="auto">
          <a:xfrm>
            <a:off x="5303975" y="5638800"/>
            <a:ext cx="228600" cy="228600"/>
          </a:xfrm>
          <a:prstGeom prst="ellipse">
            <a:avLst/>
          </a:prstGeom>
          <a:solidFill>
            <a:schemeClr val="bg1">
              <a:lumMod val="65000"/>
            </a:schemeClr>
          </a:solidFill>
          <a:ln w="9525">
            <a:solidFill>
              <a:schemeClr val="tx1"/>
            </a:solidFill>
            <a:round/>
            <a:headEnd/>
            <a:tailEnd/>
          </a:ln>
        </p:spPr>
        <p:txBody>
          <a:bodyPr wrap="none" anchor="ctr"/>
          <a:lstStyle/>
          <a:p>
            <a:pPr algn="ctr" defTabSz="457200" fontAlgn="base">
              <a:spcBef>
                <a:spcPct val="0"/>
              </a:spcBef>
              <a:spcAft>
                <a:spcPct val="0"/>
              </a:spcAft>
              <a:defRPr/>
            </a:pPr>
            <a:r>
              <a:rPr lang="en-US" sz="1000" b="1" dirty="0">
                <a:solidFill>
                  <a:prstClr val="black"/>
                </a:solidFill>
                <a:latin typeface="Gill Sans"/>
                <a:ea typeface="ＭＳ Ｐゴシック" charset="-128"/>
                <a:cs typeface="Gill Sans"/>
              </a:rPr>
              <a:t>1</a:t>
            </a:r>
          </a:p>
        </p:txBody>
      </p:sp>
      <p:sp>
        <p:nvSpPr>
          <p:cNvPr id="2186" name="Oval 31"/>
          <p:cNvSpPr>
            <a:spLocks noChangeArrowheads="1"/>
          </p:cNvSpPr>
          <p:nvPr/>
        </p:nvSpPr>
        <p:spPr bwMode="auto">
          <a:xfrm>
            <a:off x="5686853" y="5638800"/>
            <a:ext cx="228600" cy="228600"/>
          </a:xfrm>
          <a:prstGeom prst="ellipse">
            <a:avLst/>
          </a:prstGeom>
          <a:gradFill rotWithShape="1">
            <a:gsLst>
              <a:gs pos="0">
                <a:srgbClr val="FFFF00"/>
              </a:gs>
              <a:gs pos="100000">
                <a:srgbClr val="FFFFFF"/>
              </a:gs>
            </a:gsLst>
            <a:lin ang="5400000"/>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3+</a:t>
            </a:r>
          </a:p>
        </p:txBody>
      </p:sp>
      <p:cxnSp>
        <p:nvCxnSpPr>
          <p:cNvPr id="187" name="Straight Arrow Connector 186"/>
          <p:cNvCxnSpPr>
            <a:stCxn id="2186" idx="4"/>
            <a:endCxn id="2167" idx="0"/>
          </p:cNvCxnSpPr>
          <p:nvPr/>
        </p:nvCxnSpPr>
        <p:spPr>
          <a:xfrm rot="5400000">
            <a:off x="5682090" y="5986463"/>
            <a:ext cx="239713" cy="1587"/>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72" name="Straight Arrow Connector 171"/>
          <p:cNvCxnSpPr>
            <a:endCxn id="2186" idx="2"/>
          </p:cNvCxnSpPr>
          <p:nvPr/>
        </p:nvCxnSpPr>
        <p:spPr>
          <a:xfrm>
            <a:off x="5497940" y="5753100"/>
            <a:ext cx="188913" cy="1588"/>
          </a:xfrm>
          <a:prstGeom prst="straightConnector1">
            <a:avLst/>
          </a:prstGeom>
          <a:ln w="12700" cap="flat" cmpd="sng" algn="ctr">
            <a:solidFill>
              <a:srgbClr val="000000"/>
            </a:solidFill>
            <a:prstDash val="dash"/>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633539" y="1070177"/>
            <a:ext cx="3658897" cy="1677382"/>
          </a:xfrm>
          <a:prstGeom prst="rect">
            <a:avLst/>
          </a:prstGeom>
        </p:spPr>
        <p:txBody>
          <a:bodyPr wrap="square">
            <a:spAutoFit/>
          </a:bodyPr>
          <a:lstStyle/>
          <a:p>
            <a:pPr marL="0" lvl="1" defTabSz="914400" eaLnBrk="0" fontAlgn="base" hangingPunct="0">
              <a:spcAft>
                <a:spcPts val="300"/>
              </a:spcAft>
            </a:pPr>
            <a:r>
              <a:rPr lang="en-US" sz="1400" b="1" dirty="0">
                <a:solidFill>
                  <a:srgbClr val="B2392B"/>
                </a:solidFill>
                <a:latin typeface="Arial"/>
                <a:cs typeface="Arial"/>
              </a:rPr>
              <a:t>Gene mutation causing Leigh Syndrome French Canadian Type (LFSC) and 8 other mitochondrial diseases</a:t>
            </a:r>
          </a:p>
          <a:p>
            <a:pPr marL="173038" lvl="1" indent="-173038" defTabSz="914400" eaLnBrk="0" fontAlgn="base" hangingPunct="0">
              <a:spcAft>
                <a:spcPts val="200"/>
              </a:spcAft>
            </a:pPr>
            <a:r>
              <a:rPr lang="en-US" sz="1400" b="1" dirty="0">
                <a:solidFill>
                  <a:srgbClr val="CB4433"/>
                </a:solidFill>
                <a:latin typeface="Arial"/>
                <a:ea typeface="ＭＳ Ｐゴシック" pitchFamily="-107" charset="-128"/>
                <a:cs typeface="Arial"/>
              </a:rPr>
              <a:t>   </a:t>
            </a:r>
            <a:r>
              <a:rPr lang="en-US" sz="1400" b="1" dirty="0">
                <a:solidFill>
                  <a:srgbClr val="CB4433"/>
                </a:solidFill>
                <a:latin typeface="Georgia"/>
                <a:ea typeface="ＭＳ Ｐゴシック" pitchFamily="-107" charset="-128"/>
                <a:cs typeface="Georgia"/>
              </a:rPr>
              <a:t> </a:t>
            </a:r>
            <a:r>
              <a:rPr lang="en-US" sz="1400" b="1" dirty="0">
                <a:solidFill>
                  <a:srgbClr val="000000"/>
                </a:solidFill>
                <a:latin typeface="Georgia"/>
                <a:ea typeface="ＭＳ Ｐゴシック" pitchFamily="-107" charset="-128"/>
                <a:cs typeface="Georgia"/>
              </a:rPr>
              <a:t>Integrate:  </a:t>
            </a:r>
            <a:r>
              <a:rPr lang="en-US" sz="1400" dirty="0">
                <a:solidFill>
                  <a:srgbClr val="000000"/>
                </a:solidFill>
                <a:latin typeface="Georgia"/>
                <a:ea typeface="ＭＳ Ｐゴシック" pitchFamily="-107" charset="-128"/>
                <a:cs typeface="Georgia"/>
              </a:rPr>
              <a:t>candidate genomic region,  mitochondrial proteomic data, and cancer expression compendium</a:t>
            </a:r>
          </a:p>
          <a:p>
            <a:pPr marL="0" lvl="1" defTabSz="914400" eaLnBrk="0" fontAlgn="base" hangingPunct="0">
              <a:spcAft>
                <a:spcPts val="300"/>
              </a:spcAft>
            </a:pPr>
            <a:r>
              <a:rPr lang="en-US" sz="1400" b="1" dirty="0">
                <a:solidFill>
                  <a:srgbClr val="000000"/>
                </a:solidFill>
                <a:latin typeface="Arial"/>
                <a:ea typeface="ＭＳ Ｐゴシック" pitchFamily="-107" charset="-128"/>
                <a:cs typeface="Arial"/>
              </a:rPr>
              <a:t>  </a:t>
            </a:r>
            <a:r>
              <a:rPr lang="en-US" sz="1200" b="1" dirty="0">
                <a:solidFill>
                  <a:srgbClr val="000000"/>
                </a:solidFill>
                <a:latin typeface="Arial"/>
                <a:ea typeface="ＭＳ Ｐゴシック" pitchFamily="-107" charset="-128"/>
                <a:cs typeface="Arial"/>
              </a:rPr>
              <a:t> </a:t>
            </a:r>
            <a:r>
              <a:rPr lang="en-US" sz="1200" b="1" dirty="0">
                <a:solidFill>
                  <a:srgbClr val="000000"/>
                </a:solidFill>
                <a:latin typeface="Georgia"/>
                <a:ea typeface="ＭＳ Ｐゴシック" pitchFamily="-107" charset="-128"/>
                <a:cs typeface="Georgia"/>
              </a:rPr>
              <a:t> </a:t>
            </a:r>
            <a:r>
              <a:rPr lang="en-US" sz="1100" b="1" dirty="0">
                <a:solidFill>
                  <a:srgbClr val="000000"/>
                </a:solidFill>
                <a:latin typeface="Georgia"/>
                <a:cs typeface="Georgia"/>
              </a:rPr>
              <a:t>Authors</a:t>
            </a:r>
            <a:r>
              <a:rPr lang="en-US" sz="1100" b="1" i="1" dirty="0">
                <a:solidFill>
                  <a:srgbClr val="000000"/>
                </a:solidFill>
                <a:latin typeface="Georgia"/>
                <a:cs typeface="Georgia"/>
              </a:rPr>
              <a:t>: </a:t>
            </a:r>
            <a:r>
              <a:rPr lang="fr-FR" sz="1100" i="1" dirty="0" err="1">
                <a:solidFill>
                  <a:srgbClr val="000000"/>
                </a:solidFill>
                <a:latin typeface="Georgia"/>
                <a:cs typeface="Georgia"/>
              </a:rPr>
              <a:t>Mootha</a:t>
            </a:r>
            <a:r>
              <a:rPr lang="fr-FR" sz="1100" i="1" dirty="0">
                <a:solidFill>
                  <a:srgbClr val="000000"/>
                </a:solidFill>
                <a:latin typeface="Georgia"/>
                <a:cs typeface="Georgia"/>
              </a:rPr>
              <a:t> et al. 2003, Calvo et al. 2006</a:t>
            </a:r>
          </a:p>
        </p:txBody>
      </p:sp>
      <p:sp>
        <p:nvSpPr>
          <p:cNvPr id="14" name="Rectangle 13"/>
          <p:cNvSpPr/>
          <p:nvPr/>
        </p:nvSpPr>
        <p:spPr>
          <a:xfrm>
            <a:off x="643699" y="2878657"/>
            <a:ext cx="4029901" cy="2003112"/>
          </a:xfrm>
          <a:prstGeom prst="rect">
            <a:avLst/>
          </a:prstGeom>
        </p:spPr>
        <p:txBody>
          <a:bodyPr wrap="square">
            <a:spAutoFit/>
          </a:bodyPr>
          <a:lstStyle/>
          <a:p>
            <a:pPr marL="0" lvl="1" defTabSz="914400" eaLnBrk="0" fontAlgn="base" hangingPunct="0">
              <a:spcAft>
                <a:spcPts val="300"/>
              </a:spcAft>
            </a:pPr>
            <a:r>
              <a:rPr lang="en-US" sz="1400" b="1" dirty="0">
                <a:solidFill>
                  <a:srgbClr val="B2392B"/>
                </a:solidFill>
                <a:latin typeface="Arial"/>
                <a:cs typeface="Arial"/>
              </a:rPr>
              <a:t>Subtle repression of </a:t>
            </a:r>
            <a:r>
              <a:rPr lang="en-US" sz="1400" b="1" dirty="0" err="1">
                <a:solidFill>
                  <a:srgbClr val="B2392B"/>
                </a:solidFill>
                <a:latin typeface="Arial"/>
                <a:cs typeface="Arial"/>
              </a:rPr>
              <a:t>oxphos</a:t>
            </a:r>
            <a:r>
              <a:rPr lang="en-US" sz="1400" b="1" dirty="0">
                <a:solidFill>
                  <a:srgbClr val="B2392B"/>
                </a:solidFill>
                <a:latin typeface="Arial"/>
                <a:cs typeface="Arial"/>
              </a:rPr>
              <a:t> genes in diabetic muscle: role for mitochondrial </a:t>
            </a:r>
            <a:r>
              <a:rPr lang="en-US" sz="1400" b="1" dirty="0" err="1">
                <a:solidFill>
                  <a:srgbClr val="B2392B"/>
                </a:solidFill>
                <a:latin typeface="Arial"/>
                <a:cs typeface="Arial"/>
              </a:rPr>
              <a:t>dysregulation</a:t>
            </a:r>
            <a:r>
              <a:rPr lang="en-US" sz="1400" b="1" dirty="0">
                <a:solidFill>
                  <a:srgbClr val="B2392B"/>
                </a:solidFill>
                <a:latin typeface="Arial"/>
                <a:cs typeface="Arial"/>
              </a:rPr>
              <a:t> in diabetes pathology; new computational approach Gene Set Enrichment Analysis</a:t>
            </a:r>
          </a:p>
          <a:p>
            <a:pPr marL="233363" lvl="1" indent="-173038" defTabSz="914400" eaLnBrk="0" fontAlgn="base" hangingPunct="0">
              <a:spcAft>
                <a:spcPts val="200"/>
              </a:spcAft>
            </a:pPr>
            <a:r>
              <a:rPr lang="en-US" sz="1400" b="1" dirty="0">
                <a:solidFill>
                  <a:srgbClr val="CB4433"/>
                </a:solidFill>
                <a:latin typeface="Arial"/>
                <a:ea typeface="ＭＳ Ｐゴシック" pitchFamily="-107" charset="-128"/>
                <a:cs typeface="Arial"/>
              </a:rPr>
              <a:t>   </a:t>
            </a:r>
            <a:r>
              <a:rPr lang="en-US" sz="1400" b="1" dirty="0">
                <a:solidFill>
                  <a:srgbClr val="CB4433"/>
                </a:solidFill>
                <a:latin typeface="Georgia"/>
                <a:ea typeface="ＭＳ Ｐゴシック" pitchFamily="-107" charset="-128"/>
                <a:cs typeface="Georgia"/>
              </a:rPr>
              <a:t> </a:t>
            </a:r>
            <a:r>
              <a:rPr lang="en-US" sz="1400" b="1" dirty="0">
                <a:solidFill>
                  <a:srgbClr val="000000"/>
                </a:solidFill>
                <a:latin typeface="Georgia"/>
                <a:ea typeface="ＭＳ Ｐゴシック" pitchFamily="-107" charset="-128"/>
                <a:cs typeface="Georgia"/>
              </a:rPr>
              <a:t>Integrate:  </a:t>
            </a:r>
            <a:r>
              <a:rPr lang="en-US" sz="1400" dirty="0">
                <a:solidFill>
                  <a:srgbClr val="000000"/>
                </a:solidFill>
                <a:latin typeface="Georgia"/>
                <a:ea typeface="ＭＳ Ｐゴシック" pitchFamily="-107" charset="-128"/>
                <a:cs typeface="Georgia"/>
              </a:rPr>
              <a:t>Gene sets/pathways &amp; processes with expression profiles</a:t>
            </a:r>
          </a:p>
          <a:p>
            <a:pPr marL="233363" lvl="1" defTabSz="914400" eaLnBrk="0" fontAlgn="base" hangingPunct="0">
              <a:spcAft>
                <a:spcPct val="0"/>
              </a:spcAft>
            </a:pPr>
            <a:r>
              <a:rPr lang="en-US" sz="1100" b="1" dirty="0">
                <a:solidFill>
                  <a:srgbClr val="000000"/>
                </a:solidFill>
                <a:latin typeface="Georgia"/>
                <a:cs typeface="Georgia"/>
              </a:rPr>
              <a:t>Authors: </a:t>
            </a:r>
            <a:r>
              <a:rPr lang="en-US" sz="1100" i="1" dirty="0" err="1">
                <a:solidFill>
                  <a:srgbClr val="000000"/>
                </a:solidFill>
                <a:latin typeface="Georgia"/>
                <a:cs typeface="Georgia"/>
              </a:rPr>
              <a:t>Mootha</a:t>
            </a:r>
            <a:r>
              <a:rPr lang="en-US" sz="1100" i="1" dirty="0">
                <a:solidFill>
                  <a:srgbClr val="000000"/>
                </a:solidFill>
                <a:latin typeface="Georgia"/>
                <a:cs typeface="Georgia"/>
              </a:rPr>
              <a:t> et al. 2003, Subramanian &amp; Tamayo et al. 2005</a:t>
            </a:r>
          </a:p>
        </p:txBody>
      </p:sp>
      <p:sp>
        <p:nvSpPr>
          <p:cNvPr id="15" name="Rectangle 14"/>
          <p:cNvSpPr/>
          <p:nvPr/>
        </p:nvSpPr>
        <p:spPr>
          <a:xfrm>
            <a:off x="633539" y="5073025"/>
            <a:ext cx="3765741" cy="1215717"/>
          </a:xfrm>
          <a:prstGeom prst="rect">
            <a:avLst/>
          </a:prstGeom>
        </p:spPr>
        <p:txBody>
          <a:bodyPr wrap="square">
            <a:spAutoFit/>
          </a:bodyPr>
          <a:lstStyle/>
          <a:p>
            <a:pPr marL="0" lvl="1" defTabSz="914400" eaLnBrk="0" fontAlgn="base" hangingPunct="0">
              <a:spcAft>
                <a:spcPts val="300"/>
              </a:spcAft>
            </a:pPr>
            <a:r>
              <a:rPr lang="en-US" sz="1400" b="1" dirty="0">
                <a:solidFill>
                  <a:srgbClr val="B2392B"/>
                </a:solidFill>
                <a:latin typeface="Arial"/>
                <a:cs typeface="Arial"/>
              </a:rPr>
              <a:t>IKBKE as a new breast cancer oncogene</a:t>
            </a:r>
          </a:p>
          <a:p>
            <a:pPr marL="233363" lvl="2" defTabSz="914400" eaLnBrk="0" fontAlgn="base" hangingPunct="0"/>
            <a:r>
              <a:rPr lang="en-US" sz="1400" b="1" dirty="0">
                <a:solidFill>
                  <a:srgbClr val="000000"/>
                </a:solidFill>
                <a:latin typeface="Georgia"/>
                <a:ea typeface="ＭＳ Ｐゴシック" pitchFamily="-107" charset="-128"/>
                <a:cs typeface="Georgia"/>
              </a:rPr>
              <a:t>Integrate:  </a:t>
            </a:r>
            <a:r>
              <a:rPr lang="en-US" sz="1400" dirty="0" err="1">
                <a:solidFill>
                  <a:srgbClr val="000000"/>
                </a:solidFill>
                <a:latin typeface="Georgia"/>
                <a:ea typeface="ＭＳ Ｐゴシック" pitchFamily="-107" charset="-128"/>
                <a:cs typeface="Georgia"/>
              </a:rPr>
              <a:t>RNAi</a:t>
            </a:r>
            <a:r>
              <a:rPr lang="en-US" sz="1400" dirty="0">
                <a:solidFill>
                  <a:srgbClr val="000000"/>
                </a:solidFill>
                <a:latin typeface="Georgia"/>
                <a:ea typeface="ＭＳ Ｐゴシック" pitchFamily="-107" charset="-128"/>
                <a:cs typeface="Georgia"/>
              </a:rPr>
              <a:t> screens, transformation of activated kinases, and copy number from SNP arrays of cell lines</a:t>
            </a:r>
          </a:p>
          <a:p>
            <a:pPr marL="233363" lvl="1" defTabSz="914400" eaLnBrk="0" fontAlgn="base" hangingPunct="0">
              <a:spcBef>
                <a:spcPts val="300"/>
              </a:spcBef>
              <a:spcAft>
                <a:spcPct val="0"/>
              </a:spcAft>
            </a:pPr>
            <a:r>
              <a:rPr lang="en-US" sz="1100" b="1" dirty="0">
                <a:solidFill>
                  <a:srgbClr val="000000"/>
                </a:solidFill>
                <a:latin typeface="Georgia"/>
                <a:cs typeface="Georgia"/>
              </a:rPr>
              <a:t>Authors: </a:t>
            </a:r>
            <a:r>
              <a:rPr lang="en-US" sz="1100" i="1" dirty="0">
                <a:solidFill>
                  <a:srgbClr val="000000"/>
                </a:solidFill>
                <a:latin typeface="Georgia"/>
                <a:cs typeface="Georgia"/>
              </a:rPr>
              <a:t>Boehm et al. 2007</a:t>
            </a:r>
          </a:p>
        </p:txBody>
      </p:sp>
      <p:sp>
        <p:nvSpPr>
          <p:cNvPr id="16" name="Rectangle 15"/>
          <p:cNvSpPr/>
          <p:nvPr/>
        </p:nvSpPr>
        <p:spPr>
          <a:xfrm>
            <a:off x="4748339" y="3071697"/>
            <a:ext cx="3765741" cy="1638910"/>
          </a:xfrm>
          <a:prstGeom prst="rect">
            <a:avLst/>
          </a:prstGeom>
        </p:spPr>
        <p:txBody>
          <a:bodyPr wrap="square">
            <a:spAutoFit/>
          </a:bodyPr>
          <a:lstStyle/>
          <a:p>
            <a:pPr marL="0" lvl="1" defTabSz="914400" eaLnBrk="0" fontAlgn="base" hangingPunct="0">
              <a:spcAft>
                <a:spcPts val="300"/>
              </a:spcAft>
            </a:pPr>
            <a:r>
              <a:rPr lang="en-US" sz="1400" b="1" dirty="0">
                <a:solidFill>
                  <a:srgbClr val="B2392B"/>
                </a:solidFill>
                <a:latin typeface="Arial"/>
                <a:cs typeface="Arial"/>
              </a:rPr>
              <a:t>~3000 novel, large non-coding RNAs with functions in development, the immune response and cancer</a:t>
            </a:r>
          </a:p>
          <a:p>
            <a:pPr marL="233363" lvl="1" defTabSz="914400" eaLnBrk="0" fontAlgn="base" hangingPunct="0"/>
            <a:r>
              <a:rPr lang="en-US" sz="1400" b="1" dirty="0">
                <a:solidFill>
                  <a:srgbClr val="000000"/>
                </a:solidFill>
                <a:latin typeface="Georgia"/>
                <a:ea typeface="ＭＳ Ｐゴシック" pitchFamily="-107" charset="-128"/>
                <a:cs typeface="Georgia"/>
              </a:rPr>
              <a:t>Integrate:  </a:t>
            </a:r>
            <a:r>
              <a:rPr lang="en-US" sz="1400" dirty="0">
                <a:solidFill>
                  <a:srgbClr val="000000"/>
                </a:solidFill>
                <a:latin typeface="Georgia"/>
                <a:ea typeface="ＭＳ Ｐゴシック" pitchFamily="-107" charset="-128"/>
                <a:cs typeface="Georgia"/>
              </a:rPr>
              <a:t>Genome sequences from 21 mammals, </a:t>
            </a:r>
            <a:r>
              <a:rPr lang="en-US" sz="1400" dirty="0" err="1">
                <a:solidFill>
                  <a:srgbClr val="000000"/>
                </a:solidFill>
                <a:latin typeface="Georgia"/>
                <a:ea typeface="ＭＳ Ｐゴシック" pitchFamily="-107" charset="-128"/>
                <a:cs typeface="Georgia"/>
              </a:rPr>
              <a:t>epigenomic</a:t>
            </a:r>
            <a:r>
              <a:rPr lang="en-US" sz="1400" dirty="0">
                <a:solidFill>
                  <a:srgbClr val="000000"/>
                </a:solidFill>
                <a:latin typeface="Georgia"/>
                <a:ea typeface="ＭＳ Ｐゴシック" pitchFamily="-107" charset="-128"/>
                <a:cs typeface="Georgia"/>
              </a:rPr>
              <a:t> maps, and expression profiles </a:t>
            </a:r>
          </a:p>
          <a:p>
            <a:pPr marL="233363" defTabSz="914400" eaLnBrk="0" fontAlgn="base" hangingPunct="0">
              <a:spcBef>
                <a:spcPts val="300"/>
              </a:spcBef>
              <a:spcAft>
                <a:spcPct val="0"/>
              </a:spcAft>
            </a:pPr>
            <a:r>
              <a:rPr lang="en-US" sz="1100" b="1" dirty="0">
                <a:solidFill>
                  <a:srgbClr val="000000"/>
                </a:solidFill>
                <a:latin typeface="Georgia"/>
                <a:cs typeface="Georgia"/>
              </a:rPr>
              <a:t>Authors: </a:t>
            </a:r>
            <a:r>
              <a:rPr lang="en-US" sz="1100" i="1" dirty="0" err="1">
                <a:solidFill>
                  <a:srgbClr val="000000"/>
                </a:solidFill>
                <a:latin typeface="Georgia"/>
                <a:cs typeface="Georgia"/>
              </a:rPr>
              <a:t>Guttman</a:t>
            </a:r>
            <a:r>
              <a:rPr lang="en-US" sz="1100" i="1" dirty="0">
                <a:solidFill>
                  <a:srgbClr val="000000"/>
                </a:solidFill>
                <a:latin typeface="Georgia"/>
                <a:cs typeface="Georgia"/>
              </a:rPr>
              <a:t>, </a:t>
            </a:r>
            <a:r>
              <a:rPr lang="en-US" sz="1100" i="1" dirty="0" err="1">
                <a:solidFill>
                  <a:srgbClr val="000000"/>
                </a:solidFill>
                <a:latin typeface="Georgia"/>
                <a:cs typeface="Georgia"/>
              </a:rPr>
              <a:t>Rinn</a:t>
            </a:r>
            <a:r>
              <a:rPr lang="en-US" sz="1100" i="1" dirty="0">
                <a:solidFill>
                  <a:srgbClr val="000000"/>
                </a:solidFill>
                <a:latin typeface="Georgia"/>
                <a:cs typeface="Georgia"/>
              </a:rPr>
              <a:t> et al. 2009</a:t>
            </a:r>
          </a:p>
        </p:txBody>
      </p:sp>
      <p:sp>
        <p:nvSpPr>
          <p:cNvPr id="17" name="Rectangle 16"/>
          <p:cNvSpPr/>
          <p:nvPr/>
        </p:nvSpPr>
        <p:spPr>
          <a:xfrm>
            <a:off x="4748339" y="1070177"/>
            <a:ext cx="3765741" cy="1862048"/>
          </a:xfrm>
          <a:prstGeom prst="rect">
            <a:avLst/>
          </a:prstGeom>
        </p:spPr>
        <p:txBody>
          <a:bodyPr wrap="square">
            <a:spAutoFit/>
          </a:bodyPr>
          <a:lstStyle/>
          <a:p>
            <a:pPr marL="0" lvl="1" defTabSz="914400" eaLnBrk="0" fontAlgn="base" hangingPunct="0">
              <a:spcAft>
                <a:spcPts val="300"/>
              </a:spcAft>
            </a:pPr>
            <a:r>
              <a:rPr lang="en-US" sz="1400" b="1" dirty="0">
                <a:solidFill>
                  <a:srgbClr val="B2392B"/>
                </a:solidFill>
                <a:latin typeface="Arial"/>
                <a:cs typeface="Arial"/>
              </a:rPr>
              <a:t>Discovery of 3 new genes involved in </a:t>
            </a:r>
            <a:r>
              <a:rPr lang="en-US" sz="1400" b="1" dirty="0" err="1">
                <a:solidFill>
                  <a:srgbClr val="B2392B"/>
                </a:solidFill>
                <a:latin typeface="Arial"/>
                <a:cs typeface="Arial"/>
              </a:rPr>
              <a:t>Glioblastoma</a:t>
            </a:r>
            <a:r>
              <a:rPr lang="en-US" sz="1400" b="1" dirty="0">
                <a:solidFill>
                  <a:srgbClr val="B2392B"/>
                </a:solidFill>
                <a:latin typeface="Arial"/>
                <a:cs typeface="Arial"/>
              </a:rPr>
              <a:t> </a:t>
            </a:r>
            <a:r>
              <a:rPr lang="en-US" sz="1400" b="1" dirty="0" err="1">
                <a:solidFill>
                  <a:srgbClr val="B2392B"/>
                </a:solidFill>
                <a:latin typeface="Arial"/>
                <a:cs typeface="Arial"/>
              </a:rPr>
              <a:t>Multiforme</a:t>
            </a:r>
            <a:r>
              <a:rPr lang="en-US" sz="1400" b="1" dirty="0">
                <a:solidFill>
                  <a:srgbClr val="B2392B"/>
                </a:solidFill>
                <a:latin typeface="Arial"/>
                <a:cs typeface="Arial"/>
              </a:rPr>
              <a:t> (NF1, ERRB2, PIK3R1);  Confirmation of TP53, PTEN, EGFR, RB1, PIK3CA</a:t>
            </a:r>
          </a:p>
          <a:p>
            <a:pPr marL="233363" lvl="1" defTabSz="914400" eaLnBrk="0" fontAlgn="base" hangingPunct="0"/>
            <a:r>
              <a:rPr lang="en-US" sz="1400" b="1" dirty="0">
                <a:solidFill>
                  <a:srgbClr val="000000"/>
                </a:solidFill>
                <a:latin typeface="Georgia"/>
                <a:ea typeface="ＭＳ Ｐゴシック" pitchFamily="-107" charset="-128"/>
                <a:cs typeface="Georgia"/>
              </a:rPr>
              <a:t>Integrate:  </a:t>
            </a:r>
            <a:r>
              <a:rPr lang="en-US" sz="1400" dirty="0">
                <a:solidFill>
                  <a:srgbClr val="000000"/>
                </a:solidFill>
                <a:latin typeface="Georgia"/>
                <a:ea typeface="ＭＳ Ｐゴシック" pitchFamily="-107" charset="-128"/>
                <a:cs typeface="Georgia"/>
              </a:rPr>
              <a:t>DNA sequence, copy number, methylation aberrations and expression profiles in 206 </a:t>
            </a:r>
            <a:r>
              <a:rPr lang="en-US" sz="1400" dirty="0" err="1">
                <a:solidFill>
                  <a:srgbClr val="000000"/>
                </a:solidFill>
                <a:latin typeface="Georgia"/>
                <a:ea typeface="ＭＳ Ｐゴシック" pitchFamily="-107" charset="-128"/>
                <a:cs typeface="Georgia"/>
              </a:rPr>
              <a:t>glioblastomas</a:t>
            </a:r>
            <a:endParaRPr lang="en-US" sz="1400" dirty="0">
              <a:solidFill>
                <a:srgbClr val="000000"/>
              </a:solidFill>
              <a:latin typeface="Georgia"/>
              <a:ea typeface="ＭＳ Ｐゴシック" pitchFamily="-107" charset="-128"/>
              <a:cs typeface="Georgia"/>
            </a:endParaRPr>
          </a:p>
          <a:p>
            <a:pPr marL="233363" defTabSz="914400" eaLnBrk="0" fontAlgn="base" hangingPunct="0">
              <a:spcBef>
                <a:spcPts val="300"/>
              </a:spcBef>
              <a:spcAft>
                <a:spcPct val="0"/>
              </a:spcAft>
            </a:pPr>
            <a:r>
              <a:rPr lang="en-US" sz="1100" b="1" dirty="0">
                <a:solidFill>
                  <a:srgbClr val="000000"/>
                </a:solidFill>
                <a:latin typeface="Georgia"/>
                <a:cs typeface="Georgia"/>
              </a:rPr>
              <a:t>Authors: </a:t>
            </a:r>
            <a:r>
              <a:rPr lang="en-US" sz="1100" i="1" dirty="0">
                <a:solidFill>
                  <a:srgbClr val="000000"/>
                </a:solidFill>
                <a:latin typeface="Georgia"/>
                <a:cs typeface="Georgia"/>
              </a:rPr>
              <a:t>TCGA Research Network 2008</a:t>
            </a:r>
          </a:p>
        </p:txBody>
      </p:sp>
      <p:sp>
        <p:nvSpPr>
          <p:cNvPr id="18" name="Rectangle 17"/>
          <p:cNvSpPr/>
          <p:nvPr/>
        </p:nvSpPr>
        <p:spPr>
          <a:xfrm>
            <a:off x="4748339" y="4839537"/>
            <a:ext cx="3755581" cy="1900520"/>
          </a:xfrm>
          <a:prstGeom prst="rect">
            <a:avLst/>
          </a:prstGeom>
        </p:spPr>
        <p:txBody>
          <a:bodyPr wrap="square">
            <a:spAutoFit/>
          </a:bodyPr>
          <a:lstStyle/>
          <a:p>
            <a:pPr marL="0" lvl="1" defTabSz="914400" eaLnBrk="0" fontAlgn="base" hangingPunct="0">
              <a:spcAft>
                <a:spcPts val="300"/>
              </a:spcAft>
            </a:pPr>
            <a:r>
              <a:rPr lang="en-US" sz="1400" b="1" dirty="0">
                <a:solidFill>
                  <a:srgbClr val="B2392B"/>
                </a:solidFill>
                <a:latin typeface="Arial"/>
                <a:cs typeface="Arial"/>
              </a:rPr>
              <a:t>Characterization of disease subtypes and improved risk stratification for </a:t>
            </a:r>
            <a:r>
              <a:rPr lang="en-US" sz="1400" b="1" dirty="0" err="1">
                <a:solidFill>
                  <a:srgbClr val="B2392B"/>
                </a:solidFill>
                <a:latin typeface="Arial"/>
                <a:cs typeface="Arial"/>
              </a:rPr>
              <a:t>medulloblastoma</a:t>
            </a:r>
            <a:r>
              <a:rPr lang="en-US" sz="1400" b="1" dirty="0">
                <a:solidFill>
                  <a:srgbClr val="B2392B"/>
                </a:solidFill>
                <a:latin typeface="Arial"/>
                <a:cs typeface="Arial"/>
              </a:rPr>
              <a:t> patients</a:t>
            </a:r>
          </a:p>
          <a:p>
            <a:pPr marL="233363" lvl="1" defTabSz="914400" eaLnBrk="0" fontAlgn="base" hangingPunct="0"/>
            <a:r>
              <a:rPr lang="en-US" sz="1400" b="1" dirty="0">
                <a:solidFill>
                  <a:srgbClr val="000000"/>
                </a:solidFill>
                <a:latin typeface="Georgia"/>
                <a:ea typeface="ＭＳ Ｐゴシック" pitchFamily="-107" charset="-128"/>
                <a:cs typeface="Georgia"/>
              </a:rPr>
              <a:t>Integrate:  </a:t>
            </a:r>
            <a:r>
              <a:rPr lang="en-US" sz="1400" dirty="0">
                <a:solidFill>
                  <a:srgbClr val="000000"/>
                </a:solidFill>
                <a:latin typeface="Georgia"/>
                <a:ea typeface="ＭＳ Ｐゴシック" pitchFamily="-107" charset="-128"/>
                <a:cs typeface="Georgia"/>
              </a:rPr>
              <a:t>Copy number, expression, clinical data for 96 </a:t>
            </a:r>
            <a:r>
              <a:rPr lang="en-US" sz="1400" dirty="0" err="1">
                <a:solidFill>
                  <a:srgbClr val="000000"/>
                </a:solidFill>
                <a:latin typeface="Georgia"/>
                <a:ea typeface="ＭＳ Ｐゴシック" pitchFamily="-107" charset="-128"/>
                <a:cs typeface="Georgia"/>
              </a:rPr>
              <a:t>medulloblastoma</a:t>
            </a:r>
            <a:r>
              <a:rPr lang="en-US" sz="1400" dirty="0">
                <a:solidFill>
                  <a:srgbClr val="000000"/>
                </a:solidFill>
                <a:latin typeface="Georgia"/>
                <a:ea typeface="ＭＳ Ｐゴシック" pitchFamily="-107" charset="-128"/>
                <a:cs typeface="Georgia"/>
              </a:rPr>
              <a:t> patients</a:t>
            </a:r>
          </a:p>
          <a:p>
            <a:pPr marL="233363" defTabSz="914400" eaLnBrk="0" fontAlgn="base" hangingPunct="0">
              <a:spcBef>
                <a:spcPts val="300"/>
              </a:spcBef>
              <a:spcAft>
                <a:spcPct val="0"/>
              </a:spcAft>
            </a:pPr>
            <a:r>
              <a:rPr lang="en-US" sz="1100" b="1" dirty="0">
                <a:solidFill>
                  <a:srgbClr val="000000"/>
                </a:solidFill>
                <a:latin typeface="Georgia"/>
                <a:cs typeface="Georgia"/>
              </a:rPr>
              <a:t>Authors: </a:t>
            </a:r>
            <a:r>
              <a:rPr lang="en-US" sz="1100" i="1" dirty="0">
                <a:solidFill>
                  <a:srgbClr val="000000"/>
                </a:solidFill>
                <a:latin typeface="Georgia"/>
                <a:cs typeface="Georgia"/>
              </a:rPr>
              <a:t>Tamayo et al., Cho et al. 2011</a:t>
            </a:r>
          </a:p>
          <a:p>
            <a:pPr defTabSz="914400" eaLnBrk="0" fontAlgn="base" hangingPunct="0">
              <a:spcBef>
                <a:spcPts val="300"/>
              </a:spcBef>
              <a:spcAft>
                <a:spcPct val="0"/>
              </a:spcAft>
            </a:pPr>
            <a:endParaRPr lang="en-US" sz="1200" i="1" dirty="0">
              <a:solidFill>
                <a:srgbClr val="000000"/>
              </a:solidFill>
              <a:latin typeface="Georgia"/>
              <a:cs typeface="Georgia"/>
            </a:endParaRPr>
          </a:p>
        </p:txBody>
      </p:sp>
      <p:sp>
        <p:nvSpPr>
          <p:cNvPr id="19" name="Rectangle 2"/>
          <p:cNvSpPr>
            <a:spLocks noGrp="1" noChangeArrowheads="1"/>
          </p:cNvSpPr>
          <p:nvPr>
            <p:ph type="title"/>
          </p:nvPr>
        </p:nvSpPr>
        <p:spPr>
          <a:xfrm>
            <a:off x="0" y="114300"/>
            <a:ext cx="8866909" cy="1028700"/>
          </a:xfrm>
        </p:spPr>
        <p:txBody>
          <a:bodyPr>
            <a:normAutofit/>
          </a:bodyPr>
          <a:lstStyle/>
          <a:p>
            <a:pPr marL="681038" indent="-223838">
              <a:lnSpc>
                <a:spcPct val="90000"/>
              </a:lnSpc>
            </a:pPr>
            <a:r>
              <a:rPr lang="en-US" sz="3600" b="1" dirty="0" smtClean="0">
                <a:solidFill>
                  <a:srgbClr val="1D63B3"/>
                </a:solidFill>
                <a:ea typeface="ＭＳ Ｐゴシック" pitchFamily="-107" charset="-128"/>
                <a:cs typeface="ＭＳ Ｐゴシック" pitchFamily="-107" charset="-128"/>
              </a:rPr>
              <a:t>Need: </a:t>
            </a:r>
            <a:r>
              <a:rPr lang="en-US" sz="3200" dirty="0" smtClean="0">
                <a:solidFill>
                  <a:srgbClr val="1D63B3"/>
                </a:solidFill>
              </a:rPr>
              <a:t>Insights through integrative studies</a:t>
            </a:r>
          </a:p>
        </p:txBody>
      </p:sp>
      <p:sp>
        <p:nvSpPr>
          <p:cNvPr id="21" name="Line 7"/>
          <p:cNvSpPr>
            <a:spLocks noChangeShapeType="1"/>
          </p:cNvSpPr>
          <p:nvPr/>
        </p:nvSpPr>
        <p:spPr bwMode="auto">
          <a:xfrm>
            <a:off x="725488" y="933450"/>
            <a:ext cx="7772400" cy="0"/>
          </a:xfrm>
          <a:prstGeom prst="line">
            <a:avLst/>
          </a:prstGeom>
          <a:noFill/>
          <a:ln w="38100">
            <a:solidFill>
              <a:srgbClr val="333399"/>
            </a:solidFill>
            <a:round/>
            <a:headEnd/>
            <a:tailEnd/>
          </a:ln>
          <a:effectLst/>
        </p:spPr>
        <p:txBody>
          <a:bodyPr wrap="none" anchor="ctr">
            <a:prstTxWarp prst="textNoShape">
              <a:avLst/>
            </a:prstTxWarp>
          </a:bodyPr>
          <a:lstStyle/>
          <a:p>
            <a:pPr defTabSz="914400" eaLnBrk="0" fontAlgn="base" hangingPunct="0">
              <a:spcBef>
                <a:spcPct val="0"/>
              </a:spcBef>
              <a:spcAft>
                <a:spcPct val="0"/>
              </a:spcAft>
              <a:defRPr/>
            </a:pPr>
            <a:endParaRPr lang="en-US" sz="3200">
              <a:solidFill>
                <a:srgbClr val="000000"/>
              </a:solidFill>
              <a:latin typeface="Arial" pitchFamily="30"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830351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902362" y="626391"/>
            <a:ext cx="4693805" cy="5747277"/>
          </a:xfrm>
          <a:prstGeom prst="rect">
            <a:avLst/>
          </a:prstGeom>
          <a:effectLst>
            <a:glow rad="63500">
              <a:schemeClr val="accent1">
                <a:alpha val="75000"/>
              </a:schemeClr>
            </a:glow>
            <a:outerShdw blurRad="50800" dist="38100" dir="2700000" algn="br">
              <a:srgbClr val="000000">
                <a:alpha val="43000"/>
              </a:srgbClr>
            </a:outerShdw>
          </a:effectLst>
        </p:spPr>
      </p:pic>
      <p:sp>
        <p:nvSpPr>
          <p:cNvPr id="6" name="Rectangle 5"/>
          <p:cNvSpPr/>
          <p:nvPr/>
        </p:nvSpPr>
        <p:spPr>
          <a:xfrm>
            <a:off x="803997" y="2026372"/>
            <a:ext cx="1970087" cy="2851150"/>
          </a:xfrm>
          <a:prstGeom prst="rect">
            <a:avLst/>
          </a:prstGeom>
          <a:solidFill>
            <a:srgbClr val="D4F2F2"/>
          </a:solidFill>
          <a:ln w="9525" cap="flat" cmpd="sng" algn="ctr">
            <a:solidFill>
              <a:srgbClr val="FF0000"/>
            </a:solidFill>
            <a:prstDash val="sys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7" name="TextBox 126"/>
          <p:cNvSpPr txBox="1">
            <a:spLocks noChangeArrowheads="1"/>
          </p:cNvSpPr>
          <p:nvPr/>
        </p:nvSpPr>
        <p:spPr bwMode="auto">
          <a:xfrm>
            <a:off x="742084" y="2031134"/>
            <a:ext cx="2093913" cy="461963"/>
          </a:xfrm>
          <a:prstGeom prst="rect">
            <a:avLst/>
          </a:prstGeom>
          <a:noFill/>
          <a:ln w="9525">
            <a:noFill/>
            <a:miter lim="800000"/>
            <a:headEnd/>
            <a:tailEnd/>
          </a:ln>
        </p:spPr>
        <p:txBody>
          <a:bodyPr>
            <a:spAutoFit/>
          </a:bodyPr>
          <a:lstStyle/>
          <a:p>
            <a:pPr algn="ctr" defTabSz="457200" fontAlgn="base">
              <a:spcBef>
                <a:spcPct val="0"/>
              </a:spcBef>
              <a:spcAft>
                <a:spcPct val="0"/>
              </a:spcAft>
            </a:pPr>
            <a:r>
              <a:rPr lang="en-US" sz="1200" smtClean="0">
                <a:solidFill>
                  <a:prstClr val="black"/>
                </a:solidFill>
                <a:latin typeface="Helvetica Neue Bold Condensed" pitchFamily="-106" charset="0"/>
              </a:rPr>
              <a:t>Part 5: Finding new</a:t>
            </a:r>
            <a:br>
              <a:rPr lang="en-US" sz="1200" smtClean="0">
                <a:solidFill>
                  <a:prstClr val="black"/>
                </a:solidFill>
                <a:latin typeface="Helvetica Neue Bold Condensed" pitchFamily="-106" charset="0"/>
              </a:rPr>
            </a:br>
            <a:r>
              <a:rPr lang="en-US" sz="1200" smtClean="0">
                <a:solidFill>
                  <a:prstClr val="black"/>
                </a:solidFill>
                <a:latin typeface="Helvetica Neue Bold Condensed" pitchFamily="-106" charset="0"/>
              </a:rPr>
              <a:t>transcription factor regulators</a:t>
            </a:r>
          </a:p>
        </p:txBody>
      </p:sp>
      <p:sp>
        <p:nvSpPr>
          <p:cNvPr id="9" name="Oval 27"/>
          <p:cNvSpPr>
            <a:spLocks noChangeArrowheads="1"/>
          </p:cNvSpPr>
          <p:nvPr/>
        </p:nvSpPr>
        <p:spPr bwMode="auto">
          <a:xfrm>
            <a:off x="1424414" y="3115697"/>
            <a:ext cx="227013" cy="228600"/>
          </a:xfrm>
          <a:prstGeom prst="ellipse">
            <a:avLst/>
          </a:prstGeom>
          <a:gradFill rotWithShape="1">
            <a:gsLst>
              <a:gs pos="0">
                <a:srgbClr val="FF0000"/>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2</a:t>
            </a:r>
          </a:p>
        </p:txBody>
      </p:sp>
      <p:sp>
        <p:nvSpPr>
          <p:cNvPr id="10" name="TextBox 146"/>
          <p:cNvSpPr txBox="1">
            <a:spLocks noChangeArrowheads="1"/>
          </p:cNvSpPr>
          <p:nvPr/>
        </p:nvSpPr>
        <p:spPr bwMode="auto">
          <a:xfrm>
            <a:off x="969097" y="2523259"/>
            <a:ext cx="812800" cy="246063"/>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US" sz="1000" smtClean="0">
                <a:solidFill>
                  <a:prstClr val="black"/>
                </a:solidFill>
                <a:latin typeface="Gill Sans" pitchFamily="-106" charset="0"/>
              </a:rPr>
              <a:t>From part 4</a:t>
            </a:r>
          </a:p>
        </p:txBody>
      </p:sp>
      <p:sp>
        <p:nvSpPr>
          <p:cNvPr id="13" name="Oval 28"/>
          <p:cNvSpPr>
            <a:spLocks noChangeArrowheads="1"/>
          </p:cNvSpPr>
          <p:nvPr/>
        </p:nvSpPr>
        <p:spPr bwMode="auto">
          <a:xfrm>
            <a:off x="1422827" y="3549084"/>
            <a:ext cx="228600" cy="228600"/>
          </a:xfrm>
          <a:prstGeom prst="ellipse">
            <a:avLst/>
          </a:prstGeom>
          <a:gradFill rotWithShape="1">
            <a:gsLst>
              <a:gs pos="0">
                <a:srgbClr val="60BD51"/>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2</a:t>
            </a:r>
          </a:p>
        </p:txBody>
      </p:sp>
      <p:cxnSp>
        <p:nvCxnSpPr>
          <p:cNvPr id="14" name="Straight Arrow Connector 13"/>
          <p:cNvCxnSpPr>
            <a:stCxn id="9" idx="4"/>
            <a:endCxn id="13" idx="0"/>
          </p:cNvCxnSpPr>
          <p:nvPr/>
        </p:nvCxnSpPr>
        <p:spPr>
          <a:xfrm rot="5400000">
            <a:off x="1435527" y="3445897"/>
            <a:ext cx="204787" cy="1587"/>
          </a:xfrm>
          <a:prstGeom prst="straightConnector1">
            <a:avLst/>
          </a:prstGeom>
          <a:ln w="12700" cap="flat" cmpd="sng" algn="ctr">
            <a:solidFill>
              <a:srgbClr val="000000"/>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5" name="Oval 27"/>
          <p:cNvSpPr>
            <a:spLocks noChangeArrowheads="1"/>
          </p:cNvSpPr>
          <p:nvPr/>
        </p:nvSpPr>
        <p:spPr bwMode="auto">
          <a:xfrm>
            <a:off x="1422827" y="4015809"/>
            <a:ext cx="227012" cy="228600"/>
          </a:xfrm>
          <a:prstGeom prst="ellipse">
            <a:avLst/>
          </a:prstGeom>
          <a:gradFill rotWithShape="1">
            <a:gsLst>
              <a:gs pos="0">
                <a:srgbClr val="FF0000"/>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2</a:t>
            </a:r>
          </a:p>
        </p:txBody>
      </p:sp>
      <p:cxnSp>
        <p:nvCxnSpPr>
          <p:cNvPr id="16" name="Straight Arrow Connector 15"/>
          <p:cNvCxnSpPr>
            <a:stCxn id="13" idx="4"/>
            <a:endCxn id="15" idx="0"/>
          </p:cNvCxnSpPr>
          <p:nvPr/>
        </p:nvCxnSpPr>
        <p:spPr>
          <a:xfrm rot="5400000">
            <a:off x="1418064" y="3896747"/>
            <a:ext cx="238125" cy="0"/>
          </a:xfrm>
          <a:prstGeom prst="straightConnector1">
            <a:avLst/>
          </a:prstGeom>
          <a:ln w="12700" cap="flat" cmpd="sng" algn="ctr">
            <a:solidFill>
              <a:srgbClr val="000000"/>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8" name="Oval 29"/>
          <p:cNvSpPr>
            <a:spLocks noChangeArrowheads="1"/>
          </p:cNvSpPr>
          <p:nvPr/>
        </p:nvSpPr>
        <p:spPr bwMode="auto">
          <a:xfrm>
            <a:off x="1874974" y="3138787"/>
            <a:ext cx="228600" cy="228600"/>
          </a:xfrm>
          <a:prstGeom prst="ellipse">
            <a:avLst/>
          </a:prstGeom>
          <a:gradFill rotWithShape="1">
            <a:gsLst>
              <a:gs pos="0">
                <a:schemeClr val="hlink"/>
              </a:gs>
              <a:gs pos="100000">
                <a:schemeClr val="bg1"/>
              </a:gs>
            </a:gsLst>
            <a:lin ang="5400000" scaled="1"/>
          </a:gradFill>
          <a:ln w="9525">
            <a:solidFill>
              <a:schemeClr val="tx1"/>
            </a:solidFill>
            <a:round/>
            <a:headEnd/>
            <a:tailEnd/>
          </a:ln>
        </p:spPr>
        <p:txBody>
          <a:bodyPr wrap="none" anchor="ctr"/>
          <a:lstStyle/>
          <a:p>
            <a:pPr algn="ctr" defTabSz="457200" fontAlgn="base">
              <a:spcBef>
                <a:spcPct val="0"/>
              </a:spcBef>
              <a:spcAft>
                <a:spcPct val="0"/>
              </a:spcAft>
            </a:pPr>
            <a:r>
              <a:rPr lang="en-US" sz="1000" b="1" smtClean="0">
                <a:solidFill>
                  <a:prstClr val="black"/>
                </a:solidFill>
                <a:latin typeface="Gill Sans" pitchFamily="-106" charset="0"/>
              </a:rPr>
              <a:t>3</a:t>
            </a:r>
          </a:p>
        </p:txBody>
      </p:sp>
      <p:cxnSp>
        <p:nvCxnSpPr>
          <p:cNvPr id="19" name="Straight Arrow Connector 18"/>
          <p:cNvCxnSpPr>
            <a:stCxn id="15" idx="7"/>
          </p:cNvCxnSpPr>
          <p:nvPr/>
        </p:nvCxnSpPr>
        <p:spPr>
          <a:xfrm rot="5400000" flipH="1" flipV="1">
            <a:off x="1450657" y="3525676"/>
            <a:ext cx="689548" cy="357675"/>
          </a:xfrm>
          <a:prstGeom prst="straightConnector1">
            <a:avLst/>
          </a:prstGeom>
          <a:ln w="12700" cap="rnd" cmpd="sng" algn="ctr">
            <a:solidFill>
              <a:srgbClr val="000000"/>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flipH="1" flipV="1">
            <a:off x="2707410" y="779317"/>
            <a:ext cx="1316183" cy="102755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6200000" flipH="1">
            <a:off x="2620819" y="5103090"/>
            <a:ext cx="1489363" cy="1073728"/>
          </a:xfrm>
          <a:prstGeom prst="line">
            <a:avLst/>
          </a:prstGeom>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835119" y="3105805"/>
            <a:ext cx="638854" cy="261610"/>
          </a:xfrm>
          <a:prstGeom prst="rect">
            <a:avLst/>
          </a:prstGeom>
        </p:spPr>
        <p:txBody>
          <a:bodyPr wrap="none">
            <a:spAutoFit/>
          </a:bodyPr>
          <a:lstStyle/>
          <a:p>
            <a:pPr algn="ctr" defTabSz="457200"/>
            <a:r>
              <a:rPr lang="en-US" sz="1100" b="1" smtClean="0">
                <a:solidFill>
                  <a:prstClr val="black"/>
                </a:solidFill>
                <a:latin typeface="Gill Sans" pitchFamily="-106" charset="0"/>
              </a:rPr>
              <a:t>Step 1</a:t>
            </a:r>
          </a:p>
        </p:txBody>
      </p:sp>
      <p:sp>
        <p:nvSpPr>
          <p:cNvPr id="42" name="Rectangle 41"/>
          <p:cNvSpPr/>
          <p:nvPr/>
        </p:nvSpPr>
        <p:spPr>
          <a:xfrm>
            <a:off x="833689" y="3535295"/>
            <a:ext cx="646331" cy="261610"/>
          </a:xfrm>
          <a:prstGeom prst="rect">
            <a:avLst/>
          </a:prstGeom>
        </p:spPr>
        <p:txBody>
          <a:bodyPr wrap="none">
            <a:spAutoFit/>
          </a:bodyPr>
          <a:lstStyle/>
          <a:p>
            <a:pPr algn="ctr" defTabSz="457200"/>
            <a:r>
              <a:rPr lang="en-US" sz="1100" b="1" smtClean="0">
                <a:solidFill>
                  <a:prstClr val="black"/>
                </a:solidFill>
                <a:latin typeface="Gill Sans" pitchFamily="-106" charset="0"/>
              </a:rPr>
              <a:t>Step 2</a:t>
            </a:r>
          </a:p>
        </p:txBody>
      </p:sp>
      <p:sp>
        <p:nvSpPr>
          <p:cNvPr id="43" name="Rectangle 42"/>
          <p:cNvSpPr/>
          <p:nvPr/>
        </p:nvSpPr>
        <p:spPr>
          <a:xfrm>
            <a:off x="851284" y="4010968"/>
            <a:ext cx="638854" cy="261610"/>
          </a:xfrm>
          <a:prstGeom prst="rect">
            <a:avLst/>
          </a:prstGeom>
        </p:spPr>
        <p:txBody>
          <a:bodyPr wrap="none">
            <a:spAutoFit/>
          </a:bodyPr>
          <a:lstStyle/>
          <a:p>
            <a:pPr algn="ctr" defTabSz="457200"/>
            <a:r>
              <a:rPr lang="en-US" sz="1100" b="1" smtClean="0">
                <a:solidFill>
                  <a:prstClr val="black"/>
                </a:solidFill>
                <a:latin typeface="Gill Sans" pitchFamily="-106" charset="0"/>
              </a:rPr>
              <a:t>Step 3</a:t>
            </a:r>
          </a:p>
        </p:txBody>
      </p:sp>
      <p:sp>
        <p:nvSpPr>
          <p:cNvPr id="44" name="Rectangle 43"/>
          <p:cNvSpPr/>
          <p:nvPr/>
        </p:nvSpPr>
        <p:spPr>
          <a:xfrm>
            <a:off x="2077413" y="3112731"/>
            <a:ext cx="638854" cy="261610"/>
          </a:xfrm>
          <a:prstGeom prst="rect">
            <a:avLst/>
          </a:prstGeom>
        </p:spPr>
        <p:txBody>
          <a:bodyPr wrap="none">
            <a:spAutoFit/>
          </a:bodyPr>
          <a:lstStyle/>
          <a:p>
            <a:pPr algn="ctr" defTabSz="457200"/>
            <a:r>
              <a:rPr lang="en-US" sz="1100" b="1" smtClean="0">
                <a:solidFill>
                  <a:prstClr val="black"/>
                </a:solidFill>
                <a:latin typeface="Gill Sans" pitchFamily="-106" charset="0"/>
              </a:rPr>
              <a:t>Step 4</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3635"/>
          </a:xfrm>
        </p:spPr>
        <p:txBody>
          <a:bodyPr>
            <a:noAutofit/>
          </a:bodyPr>
          <a:lstStyle/>
          <a:p>
            <a:r>
              <a:rPr lang="en-US" sz="2800" dirty="0">
                <a:latin typeface="Georgia"/>
                <a:cs typeface="Georgia"/>
              </a:rPr>
              <a:t>Step 1: Create transcription factor dataset in Genomica and save to </a:t>
            </a:r>
            <a:r>
              <a:rPr lang="en-US" sz="2800" dirty="0" err="1">
                <a:latin typeface="Georgia"/>
                <a:cs typeface="Georgia"/>
              </a:rPr>
              <a:t>GenomeSpace</a:t>
            </a:r>
            <a:endParaRPr lang="en-US" sz="2800" dirty="0">
              <a:latin typeface="Georgia"/>
              <a:cs typeface="Georgia"/>
            </a:endParaRPr>
          </a:p>
        </p:txBody>
      </p:sp>
      <p:pic>
        <p:nvPicPr>
          <p:cNvPr id="9" name="Picture 8" descr="Picture 5.png"/>
          <p:cNvPicPr>
            <a:picLocks noChangeAspect="1"/>
          </p:cNvPicPr>
          <p:nvPr/>
        </p:nvPicPr>
        <p:blipFill>
          <a:blip r:embed="rId3"/>
          <a:stretch>
            <a:fillRect/>
          </a:stretch>
        </p:blipFill>
        <p:spPr>
          <a:xfrm>
            <a:off x="300186" y="1216161"/>
            <a:ext cx="8220364" cy="4933811"/>
          </a:xfrm>
          <a:prstGeom prst="rect">
            <a:avLst/>
          </a:prstGeom>
        </p:spPr>
      </p:pic>
      <p:pic>
        <p:nvPicPr>
          <p:cNvPr id="10" name="Picture 9" descr="Picture 6.png"/>
          <p:cNvPicPr>
            <a:picLocks noChangeAspect="1"/>
          </p:cNvPicPr>
          <p:nvPr/>
        </p:nvPicPr>
        <p:blipFill>
          <a:blip r:embed="rId4"/>
          <a:stretch>
            <a:fillRect/>
          </a:stretch>
        </p:blipFill>
        <p:spPr>
          <a:xfrm>
            <a:off x="303167" y="1226788"/>
            <a:ext cx="8679204" cy="4958563"/>
          </a:xfrm>
          <a:prstGeom prst="rect">
            <a:avLst/>
          </a:prstGeom>
        </p:spPr>
      </p:pic>
      <p:pic>
        <p:nvPicPr>
          <p:cNvPr id="11" name="Picture 10" descr="Picture 7.png"/>
          <p:cNvPicPr>
            <a:picLocks noChangeAspect="1"/>
          </p:cNvPicPr>
          <p:nvPr/>
        </p:nvPicPr>
        <p:blipFill>
          <a:blip r:embed="rId5"/>
          <a:stretch>
            <a:fillRect/>
          </a:stretch>
        </p:blipFill>
        <p:spPr>
          <a:xfrm>
            <a:off x="311737" y="1218238"/>
            <a:ext cx="8679204" cy="4958563"/>
          </a:xfrm>
          <a:prstGeom prst="rect">
            <a:avLst/>
          </a:prstGeom>
        </p:spPr>
      </p:pic>
      <p:pic>
        <p:nvPicPr>
          <p:cNvPr id="13" name="Picture 12" descr="Untitled.png"/>
          <p:cNvPicPr>
            <a:picLocks noChangeAspect="1"/>
          </p:cNvPicPr>
          <p:nvPr/>
        </p:nvPicPr>
        <p:blipFill>
          <a:blip r:embed="rId6"/>
          <a:stretch>
            <a:fillRect/>
          </a:stretch>
        </p:blipFill>
        <p:spPr>
          <a:xfrm>
            <a:off x="0" y="1235083"/>
            <a:ext cx="9144000" cy="5034337"/>
          </a:xfrm>
          <a:prstGeom prst="rect">
            <a:avLst/>
          </a:prstGeom>
        </p:spPr>
      </p:pic>
      <p:pic>
        <p:nvPicPr>
          <p:cNvPr id="15" name="Picture 14" descr="Picture 12.png"/>
          <p:cNvPicPr>
            <a:picLocks noChangeAspect="1"/>
          </p:cNvPicPr>
          <p:nvPr/>
        </p:nvPicPr>
        <p:blipFill>
          <a:blip r:embed="rId7"/>
          <a:stretch>
            <a:fillRect/>
          </a:stretch>
        </p:blipFill>
        <p:spPr>
          <a:xfrm>
            <a:off x="704276" y="1242152"/>
            <a:ext cx="7619997" cy="491515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888999" y="1372328"/>
            <a:ext cx="7215909" cy="5023768"/>
          </a:xfrm>
          <a:prstGeom prst="rect">
            <a:avLst/>
          </a:prstGeom>
        </p:spPr>
      </p:pic>
      <p:sp>
        <p:nvSpPr>
          <p:cNvPr id="10" name="Title 1"/>
          <p:cNvSpPr txBox="1">
            <a:spLocks/>
          </p:cNvSpPr>
          <p:nvPr/>
        </p:nvSpPr>
        <p:spPr>
          <a:xfrm>
            <a:off x="611907" y="336996"/>
            <a:ext cx="8229600" cy="89836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Georgia"/>
                <a:ea typeface="+mj-ea"/>
                <a:cs typeface="Georgia"/>
              </a:rPr>
              <a:t>Step 2: Send transcription</a:t>
            </a:r>
            <a:r>
              <a:rPr kumimoji="0" lang="en-US" sz="2400" b="0" i="0" u="none" strike="noStrike" kern="1200" cap="none" spc="0" normalizeH="0" noProof="0" smtClean="0">
                <a:ln>
                  <a:noFill/>
                </a:ln>
                <a:solidFill>
                  <a:schemeClr val="tx1"/>
                </a:solidFill>
                <a:effectLst/>
                <a:uLnTx/>
                <a:uFillTx/>
                <a:latin typeface="Georgia"/>
                <a:ea typeface="+mj-ea"/>
                <a:cs typeface="Georgia"/>
              </a:rPr>
              <a:t> factor datasets into GenePattern</a:t>
            </a:r>
            <a:endParaRPr kumimoji="0" lang="en-US" sz="2400" b="0" i="0" u="none" strike="noStrike" kern="1200" cap="none" spc="0" normalizeH="0" baseline="0" noProof="0" smtClean="0">
              <a:ln>
                <a:noFill/>
              </a:ln>
              <a:solidFill>
                <a:schemeClr val="tx1"/>
              </a:solidFill>
              <a:effectLst/>
              <a:uLnTx/>
              <a:uFillTx/>
              <a:latin typeface="Georgia"/>
              <a:ea typeface="+mj-ea"/>
              <a:cs typeface="Georgia"/>
            </a:endParaRPr>
          </a:p>
        </p:txBody>
      </p:sp>
      <p:pic>
        <p:nvPicPr>
          <p:cNvPr id="13" name="Picture 12"/>
          <p:cNvPicPr>
            <a:picLocks noChangeAspect="1"/>
          </p:cNvPicPr>
          <p:nvPr/>
        </p:nvPicPr>
        <p:blipFill>
          <a:blip r:embed="rId4"/>
          <a:stretch>
            <a:fillRect/>
          </a:stretch>
        </p:blipFill>
        <p:spPr>
          <a:xfrm>
            <a:off x="888996" y="1387977"/>
            <a:ext cx="7216323" cy="5019751"/>
          </a:xfrm>
          <a:prstGeom prst="rect">
            <a:avLst/>
          </a:prstGeom>
        </p:spPr>
      </p:pic>
      <p:pic>
        <p:nvPicPr>
          <p:cNvPr id="14" name="Picture 13" descr="Picture 13.png"/>
          <p:cNvPicPr>
            <a:picLocks noChangeAspect="1"/>
          </p:cNvPicPr>
          <p:nvPr/>
        </p:nvPicPr>
        <p:blipFill>
          <a:blip r:embed="rId5"/>
          <a:stretch>
            <a:fillRect/>
          </a:stretch>
        </p:blipFill>
        <p:spPr>
          <a:xfrm>
            <a:off x="894693" y="1378855"/>
            <a:ext cx="7233309" cy="5028872"/>
          </a:xfrm>
          <a:prstGeom prst="rect">
            <a:avLst/>
          </a:prstGeom>
        </p:spPr>
      </p:pic>
      <p:pic>
        <p:nvPicPr>
          <p:cNvPr id="15" name="Picture 14"/>
          <p:cNvPicPr>
            <a:picLocks noChangeAspect="1"/>
          </p:cNvPicPr>
          <p:nvPr/>
        </p:nvPicPr>
        <p:blipFill>
          <a:blip r:embed="rId6"/>
          <a:stretch>
            <a:fillRect/>
          </a:stretch>
        </p:blipFill>
        <p:spPr>
          <a:xfrm>
            <a:off x="900544" y="1369645"/>
            <a:ext cx="7231304" cy="46109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1"/>
          <p:cNvSpPr txBox="1">
            <a:spLocks/>
          </p:cNvSpPr>
          <p:nvPr/>
        </p:nvSpPr>
        <p:spPr>
          <a:xfrm>
            <a:off x="611907" y="336996"/>
            <a:ext cx="8229600" cy="89836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Georgia"/>
                <a:ea typeface="+mj-ea"/>
                <a:cs typeface="Georgia"/>
              </a:rPr>
              <a:t>Step 2: Perform differential expression analysis</a:t>
            </a:r>
            <a:r>
              <a:rPr kumimoji="0" lang="en-US" sz="2400" b="0" i="0" u="none" strike="noStrike" kern="1200" cap="none" spc="0" normalizeH="0" noProof="0" smtClean="0">
                <a:ln>
                  <a:noFill/>
                </a:ln>
                <a:solidFill>
                  <a:schemeClr val="tx1"/>
                </a:solidFill>
                <a:effectLst/>
                <a:uLnTx/>
                <a:uFillTx/>
                <a:latin typeface="Georgia"/>
                <a:ea typeface="+mj-ea"/>
                <a:cs typeface="Georgia"/>
              </a:rPr>
              <a:t> in GenePattern</a:t>
            </a:r>
            <a:endParaRPr kumimoji="0" lang="en-US" sz="2400" b="0" i="0" u="none" strike="noStrike" kern="1200" cap="none" spc="0" normalizeH="0" baseline="0" noProof="0" smtClean="0">
              <a:ln>
                <a:noFill/>
              </a:ln>
              <a:solidFill>
                <a:schemeClr val="tx1"/>
              </a:solidFill>
              <a:effectLst/>
              <a:uLnTx/>
              <a:uFillTx/>
              <a:latin typeface="Georgia"/>
              <a:ea typeface="+mj-ea"/>
              <a:cs typeface="Georgia"/>
            </a:endParaRPr>
          </a:p>
        </p:txBody>
      </p:sp>
      <p:pic>
        <p:nvPicPr>
          <p:cNvPr id="13" name="Picture 12"/>
          <p:cNvPicPr>
            <a:picLocks noChangeAspect="1"/>
          </p:cNvPicPr>
          <p:nvPr/>
        </p:nvPicPr>
        <p:blipFill>
          <a:blip r:embed="rId3"/>
          <a:stretch>
            <a:fillRect/>
          </a:stretch>
        </p:blipFill>
        <p:spPr>
          <a:xfrm>
            <a:off x="900542" y="1364885"/>
            <a:ext cx="7216323" cy="5019751"/>
          </a:xfrm>
          <a:prstGeom prst="rect">
            <a:avLst/>
          </a:prstGeom>
        </p:spPr>
      </p:pic>
      <p:pic>
        <p:nvPicPr>
          <p:cNvPr id="14" name="Picture 13" descr="Picture 13.png"/>
          <p:cNvPicPr>
            <a:picLocks noChangeAspect="1"/>
          </p:cNvPicPr>
          <p:nvPr/>
        </p:nvPicPr>
        <p:blipFill>
          <a:blip r:embed="rId4"/>
          <a:stretch>
            <a:fillRect/>
          </a:stretch>
        </p:blipFill>
        <p:spPr>
          <a:xfrm>
            <a:off x="888998" y="1367310"/>
            <a:ext cx="7233309" cy="5028872"/>
          </a:xfrm>
          <a:prstGeom prst="rect">
            <a:avLst/>
          </a:prstGeom>
        </p:spPr>
      </p:pic>
      <p:pic>
        <p:nvPicPr>
          <p:cNvPr id="15" name="Picture 14"/>
          <p:cNvPicPr>
            <a:picLocks noChangeAspect="1"/>
          </p:cNvPicPr>
          <p:nvPr/>
        </p:nvPicPr>
        <p:blipFill>
          <a:blip r:embed="rId5"/>
          <a:stretch>
            <a:fillRect/>
          </a:stretch>
        </p:blipFill>
        <p:spPr>
          <a:xfrm>
            <a:off x="889000" y="1358099"/>
            <a:ext cx="7231304" cy="4610901"/>
          </a:xfrm>
          <a:prstGeom prst="rect">
            <a:avLst/>
          </a:prstGeom>
        </p:spPr>
      </p:pic>
      <p:pic>
        <p:nvPicPr>
          <p:cNvPr id="17" name="Picture 16"/>
          <p:cNvPicPr>
            <a:picLocks noChangeAspect="1"/>
          </p:cNvPicPr>
          <p:nvPr/>
        </p:nvPicPr>
        <p:blipFill>
          <a:blip r:embed="rId6"/>
          <a:stretch>
            <a:fillRect/>
          </a:stretch>
        </p:blipFill>
        <p:spPr>
          <a:xfrm>
            <a:off x="889001" y="1362123"/>
            <a:ext cx="7250544" cy="4623169"/>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1"/>
          <p:cNvSpPr txBox="1">
            <a:spLocks/>
          </p:cNvSpPr>
          <p:nvPr/>
        </p:nvSpPr>
        <p:spPr>
          <a:xfrm>
            <a:off x="611907" y="336996"/>
            <a:ext cx="8229600" cy="89836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Georgia"/>
                <a:ea typeface="+mj-ea"/>
                <a:cs typeface="Georgia"/>
              </a:rPr>
              <a:t>Step 3: Send differentially expressed genes to Genomica</a:t>
            </a:r>
          </a:p>
        </p:txBody>
      </p:sp>
      <p:pic>
        <p:nvPicPr>
          <p:cNvPr id="7" name="Picture 6" descr="Picture 14.png"/>
          <p:cNvPicPr>
            <a:picLocks noChangeAspect="1"/>
          </p:cNvPicPr>
          <p:nvPr/>
        </p:nvPicPr>
        <p:blipFill>
          <a:blip r:embed="rId3"/>
          <a:stretch>
            <a:fillRect/>
          </a:stretch>
        </p:blipFill>
        <p:spPr>
          <a:xfrm>
            <a:off x="496454" y="1362343"/>
            <a:ext cx="8139546" cy="4980721"/>
          </a:xfrm>
          <a:prstGeom prst="rect">
            <a:avLst/>
          </a:prstGeom>
        </p:spPr>
      </p:pic>
      <p:sp>
        <p:nvSpPr>
          <p:cNvPr id="8" name="Rounded Rectangle 7"/>
          <p:cNvSpPr/>
          <p:nvPr/>
        </p:nvSpPr>
        <p:spPr>
          <a:xfrm>
            <a:off x="7065818" y="2089727"/>
            <a:ext cx="1604818" cy="265546"/>
          </a:xfrm>
          <a:prstGeom prst="roundRect">
            <a:avLst/>
          </a:prstGeom>
          <a:noFill/>
          <a:ln w="38100" cmpd="sng">
            <a:solidFill>
              <a:srgbClr val="FF0000"/>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1"/>
          <p:cNvSpPr txBox="1">
            <a:spLocks/>
          </p:cNvSpPr>
          <p:nvPr/>
        </p:nvSpPr>
        <p:spPr>
          <a:xfrm>
            <a:off x="611907" y="336996"/>
            <a:ext cx="8229600" cy="89836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Georgia"/>
                <a:ea typeface="+mj-ea"/>
                <a:cs typeface="Georgia"/>
              </a:rPr>
              <a:t>Step 3: perform module network analysis in Genomica</a:t>
            </a:r>
          </a:p>
        </p:txBody>
      </p:sp>
      <p:pic>
        <p:nvPicPr>
          <p:cNvPr id="6" name="Picture 5"/>
          <p:cNvPicPr>
            <a:picLocks noChangeAspect="1"/>
          </p:cNvPicPr>
          <p:nvPr/>
        </p:nvPicPr>
        <p:blipFill>
          <a:blip r:embed="rId3"/>
          <a:stretch>
            <a:fillRect/>
          </a:stretch>
        </p:blipFill>
        <p:spPr>
          <a:xfrm>
            <a:off x="554181" y="1227603"/>
            <a:ext cx="8306016" cy="468367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1"/>
          <p:cNvSpPr txBox="1">
            <a:spLocks/>
          </p:cNvSpPr>
          <p:nvPr/>
        </p:nvSpPr>
        <p:spPr>
          <a:xfrm>
            <a:off x="0" y="336996"/>
            <a:ext cx="9144000" cy="89836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Georgia"/>
                <a:ea typeface="+mj-ea"/>
                <a:cs typeface="Georgia"/>
              </a:rPr>
              <a:t>Step 4: Visualize</a:t>
            </a:r>
            <a:r>
              <a:rPr kumimoji="0" lang="en-US" sz="2400" b="0" i="0" u="none" strike="noStrike" kern="1200" cap="none" spc="0" normalizeH="0" noProof="0" smtClean="0">
                <a:ln>
                  <a:noFill/>
                </a:ln>
                <a:solidFill>
                  <a:schemeClr val="tx1"/>
                </a:solidFill>
                <a:effectLst/>
                <a:uLnTx/>
                <a:uFillTx/>
                <a:latin typeface="Georgia"/>
                <a:ea typeface="+mj-ea"/>
                <a:cs typeface="Georgia"/>
              </a:rPr>
              <a:t> regulators with known SNPs and linkage regions</a:t>
            </a:r>
            <a:endParaRPr kumimoji="0" lang="en-US" sz="2400" b="0" i="0" u="none" strike="noStrike" kern="1200" cap="none" spc="0" normalizeH="0" baseline="0" noProof="0" smtClean="0">
              <a:ln>
                <a:noFill/>
              </a:ln>
              <a:solidFill>
                <a:schemeClr val="tx1"/>
              </a:solidFill>
              <a:effectLst/>
              <a:uLnTx/>
              <a:uFillTx/>
              <a:latin typeface="Georgia"/>
              <a:ea typeface="+mj-ea"/>
              <a:cs typeface="Georgia"/>
            </a:endParaRPr>
          </a:p>
        </p:txBody>
      </p:sp>
      <p:pic>
        <p:nvPicPr>
          <p:cNvPr id="4" name="Picture 3"/>
          <p:cNvPicPr>
            <a:picLocks noChangeAspect="1"/>
          </p:cNvPicPr>
          <p:nvPr/>
        </p:nvPicPr>
        <p:blipFill>
          <a:blip r:embed="rId3"/>
          <a:stretch>
            <a:fillRect/>
          </a:stretch>
        </p:blipFill>
        <p:spPr>
          <a:xfrm>
            <a:off x="681181" y="1221637"/>
            <a:ext cx="8076559" cy="4943636"/>
          </a:xfrm>
          <a:prstGeom prst="rect">
            <a:avLst/>
          </a:prstGeom>
        </p:spPr>
      </p:pic>
      <p:pic>
        <p:nvPicPr>
          <p:cNvPr id="5" name="Picture 4"/>
          <p:cNvPicPr>
            <a:picLocks noChangeAspect="1"/>
          </p:cNvPicPr>
          <p:nvPr/>
        </p:nvPicPr>
        <p:blipFill>
          <a:blip r:embed="rId4"/>
          <a:stretch>
            <a:fillRect/>
          </a:stretch>
        </p:blipFill>
        <p:spPr>
          <a:xfrm>
            <a:off x="681789" y="1212272"/>
            <a:ext cx="8069666" cy="4939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1"/>
          <p:cNvSpPr txBox="1">
            <a:spLocks/>
          </p:cNvSpPr>
          <p:nvPr/>
        </p:nvSpPr>
        <p:spPr>
          <a:xfrm>
            <a:off x="0" y="336996"/>
            <a:ext cx="9144000" cy="89836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Georgia"/>
                <a:ea typeface="+mj-ea"/>
                <a:cs typeface="Georgia"/>
              </a:rPr>
              <a:t>Step 4: Visualize</a:t>
            </a:r>
            <a:r>
              <a:rPr kumimoji="0" lang="en-US" sz="2400" b="0" i="0" u="none" strike="noStrike" kern="1200" cap="none" spc="0" normalizeH="0" noProof="0" smtClean="0">
                <a:ln>
                  <a:noFill/>
                </a:ln>
                <a:solidFill>
                  <a:schemeClr val="tx1"/>
                </a:solidFill>
                <a:effectLst/>
                <a:uLnTx/>
                <a:uFillTx/>
                <a:latin typeface="Georgia"/>
                <a:ea typeface="+mj-ea"/>
                <a:cs typeface="Georgia"/>
              </a:rPr>
              <a:t> regulators with known SNPs and linkage regions</a:t>
            </a:r>
            <a:endParaRPr kumimoji="0" lang="en-US" sz="2400" b="0" i="0" u="none" strike="noStrike" kern="1200" cap="none" spc="0" normalizeH="0" baseline="0" noProof="0" smtClean="0">
              <a:ln>
                <a:noFill/>
              </a:ln>
              <a:solidFill>
                <a:schemeClr val="tx1"/>
              </a:solidFill>
              <a:effectLst/>
              <a:uLnTx/>
              <a:uFillTx/>
              <a:latin typeface="Georgia"/>
              <a:ea typeface="+mj-ea"/>
              <a:cs typeface="Georgia"/>
            </a:endParaRPr>
          </a:p>
        </p:txBody>
      </p:sp>
      <p:pic>
        <p:nvPicPr>
          <p:cNvPr id="7" name="Picture 6"/>
          <p:cNvPicPr>
            <a:picLocks noChangeAspect="1"/>
          </p:cNvPicPr>
          <p:nvPr/>
        </p:nvPicPr>
        <p:blipFill>
          <a:blip r:embed="rId3"/>
          <a:stretch>
            <a:fillRect/>
          </a:stretch>
        </p:blipFill>
        <p:spPr>
          <a:xfrm>
            <a:off x="415636" y="1253646"/>
            <a:ext cx="8411901" cy="4634536"/>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902" name="AutoShape 32"/>
          <p:cNvSpPr>
            <a:spLocks noChangeArrowheads="1"/>
          </p:cNvSpPr>
          <p:nvPr/>
        </p:nvSpPr>
        <p:spPr bwMode="auto">
          <a:xfrm>
            <a:off x="163513" y="1204913"/>
            <a:ext cx="1931987" cy="5429250"/>
          </a:xfrm>
          <a:prstGeom prst="roundRect">
            <a:avLst>
              <a:gd name="adj" fmla="val 48750"/>
            </a:avLst>
          </a:prstGeom>
          <a:solidFill>
            <a:schemeClr val="accent6">
              <a:lumMod val="20000"/>
              <a:lumOff val="80000"/>
              <a:alpha val="38000"/>
            </a:schemeClr>
          </a:solidFill>
          <a:ln w="9525">
            <a:solidFill>
              <a:schemeClr val="accent6">
                <a:alpha val="70000"/>
              </a:schemeClr>
            </a:solidFill>
            <a:prstDash val="sysDot"/>
            <a:round/>
            <a:headEnd/>
            <a:tailEnd/>
          </a:ln>
        </p:spPr>
        <p:txBody>
          <a:bodyPr wrap="none" anchor="ctr">
            <a:prstTxWarp prst="textNoShape">
              <a:avLst/>
            </a:prstTxWarp>
          </a:bodyPr>
          <a:lstStyle/>
          <a:p>
            <a:pPr>
              <a:defRPr/>
            </a:pPr>
            <a:endParaRPr lang="en-US"/>
          </a:p>
        </p:txBody>
      </p:sp>
      <p:sp>
        <p:nvSpPr>
          <p:cNvPr id="37898" name="AutoShape 21"/>
          <p:cNvSpPr>
            <a:spLocks noChangeArrowheads="1"/>
          </p:cNvSpPr>
          <p:nvPr/>
        </p:nvSpPr>
        <p:spPr bwMode="auto">
          <a:xfrm>
            <a:off x="2311400" y="1143000"/>
            <a:ext cx="6324600" cy="5548313"/>
          </a:xfrm>
          <a:prstGeom prst="roundRect">
            <a:avLst>
              <a:gd name="adj" fmla="val 16667"/>
            </a:avLst>
          </a:prstGeom>
          <a:solidFill>
            <a:srgbClr val="F94DF2">
              <a:alpha val="12000"/>
            </a:srgbClr>
          </a:solidFill>
          <a:ln w="9525">
            <a:solidFill>
              <a:schemeClr val="accent6">
                <a:alpha val="70000"/>
              </a:schemeClr>
            </a:solidFill>
            <a:prstDash val="sysDot"/>
            <a:round/>
            <a:headEnd/>
            <a:tailEnd/>
          </a:ln>
        </p:spPr>
        <p:txBody>
          <a:bodyPr wrap="none" anchor="ctr">
            <a:prstTxWarp prst="textNoShape">
              <a:avLst/>
            </a:prstTxWarp>
          </a:bodyPr>
          <a:lstStyle/>
          <a:p>
            <a:pPr>
              <a:defRPr/>
            </a:pPr>
            <a:endParaRPr lang="en-US"/>
          </a:p>
        </p:txBody>
      </p:sp>
      <p:grpSp>
        <p:nvGrpSpPr>
          <p:cNvPr id="2" name="Group 50"/>
          <p:cNvGrpSpPr>
            <a:grpSpLocks/>
          </p:cNvGrpSpPr>
          <p:nvPr/>
        </p:nvGrpSpPr>
        <p:grpSpPr bwMode="auto">
          <a:xfrm>
            <a:off x="2692400" y="1557867"/>
            <a:ext cx="5148263" cy="4444471"/>
            <a:chOff x="7207250" y="1537230"/>
            <a:chExt cx="1550942" cy="1110512"/>
          </a:xfrm>
        </p:grpSpPr>
        <p:sp>
          <p:nvSpPr>
            <p:cNvPr id="32826" name="Rectangle 37"/>
            <p:cNvSpPr>
              <a:spLocks noChangeArrowheads="1"/>
            </p:cNvSpPr>
            <p:nvPr/>
          </p:nvSpPr>
          <p:spPr bwMode="auto">
            <a:xfrm>
              <a:off x="7207250" y="1537230"/>
              <a:ext cx="1438275" cy="1042987"/>
            </a:xfrm>
            <a:prstGeom prst="rect">
              <a:avLst/>
            </a:prstGeom>
            <a:solidFill>
              <a:schemeClr val="accent1">
                <a:alpha val="45882"/>
              </a:schemeClr>
            </a:solidFill>
            <a:ln w="9525">
              <a:solidFill>
                <a:srgbClr val="72BFC5"/>
              </a:solidFill>
              <a:miter lim="800000"/>
              <a:headEnd/>
              <a:tailEnd/>
            </a:ln>
          </p:spPr>
          <p:txBody>
            <a:bodyPr wrap="none">
              <a:prstTxWarp prst="textNoShape">
                <a:avLst/>
              </a:prstTxWarp>
            </a:bodyPr>
            <a:lstStyle/>
            <a:p>
              <a:endParaRPr lang="en-US">
                <a:ea typeface="ＭＳ Ｐゴシック" pitchFamily="1" charset="-128"/>
                <a:cs typeface="ＭＳ Ｐゴシック" pitchFamily="1" charset="-128"/>
              </a:endParaRPr>
            </a:p>
          </p:txBody>
        </p:sp>
        <p:sp>
          <p:nvSpPr>
            <p:cNvPr id="32827" name="Rectangle 38"/>
            <p:cNvSpPr>
              <a:spLocks noChangeArrowheads="1"/>
            </p:cNvSpPr>
            <p:nvPr/>
          </p:nvSpPr>
          <p:spPr bwMode="auto">
            <a:xfrm>
              <a:off x="7264707" y="1566650"/>
              <a:ext cx="1438282" cy="1042984"/>
            </a:xfrm>
            <a:prstGeom prst="rect">
              <a:avLst/>
            </a:prstGeom>
            <a:solidFill>
              <a:schemeClr val="accent1">
                <a:alpha val="45882"/>
              </a:schemeClr>
            </a:solidFill>
            <a:ln w="9525">
              <a:solidFill>
                <a:srgbClr val="72BFC5"/>
              </a:solidFill>
              <a:miter lim="800000"/>
              <a:headEnd/>
              <a:tailEnd/>
            </a:ln>
          </p:spPr>
          <p:txBody>
            <a:bodyPr wrap="none">
              <a:prstTxWarp prst="textNoShape">
                <a:avLst/>
              </a:prstTxWarp>
            </a:bodyPr>
            <a:lstStyle/>
            <a:p>
              <a:endParaRPr lang="en-US">
                <a:ea typeface="ＭＳ Ｐゴシック" pitchFamily="1" charset="-128"/>
                <a:cs typeface="ＭＳ Ｐゴシック" pitchFamily="1" charset="-128"/>
              </a:endParaRPr>
            </a:p>
          </p:txBody>
        </p:sp>
        <p:sp>
          <p:nvSpPr>
            <p:cNvPr id="48" name="Rectangle 39"/>
            <p:cNvSpPr>
              <a:spLocks noChangeArrowheads="1"/>
            </p:cNvSpPr>
            <p:nvPr/>
          </p:nvSpPr>
          <p:spPr bwMode="auto">
            <a:xfrm>
              <a:off x="7319910" y="1604758"/>
              <a:ext cx="1438282" cy="1042984"/>
            </a:xfrm>
            <a:prstGeom prst="rect">
              <a:avLst/>
            </a:prstGeom>
            <a:solidFill>
              <a:schemeClr val="accent1">
                <a:alpha val="46000"/>
              </a:schemeClr>
            </a:solidFill>
            <a:ln w="9525">
              <a:solidFill>
                <a:srgbClr val="72BFC5"/>
              </a:solidFill>
              <a:miter lim="800000"/>
              <a:headEnd/>
              <a:tailEnd/>
            </a:ln>
          </p:spPr>
          <p:txBody>
            <a:bodyPr wrap="none">
              <a:prstTxWarp prst="textNoShape">
                <a:avLst/>
              </a:prstTxWarp>
            </a:bodyPr>
            <a:lstStyle/>
            <a:p>
              <a:pPr>
                <a:defRPr/>
              </a:pPr>
              <a:r>
                <a:rPr lang="en-US" sz="1100" i="1" dirty="0">
                  <a:solidFill>
                    <a:schemeClr val="accent5">
                      <a:lumMod val="50000"/>
                      <a:alpha val="46000"/>
                    </a:schemeClr>
                  </a:solidFill>
                  <a:ea typeface="ＭＳ Ｐゴシック" pitchFamily="1" charset="-128"/>
                  <a:cs typeface="ＭＳ Ｐゴシック" pitchFamily="1" charset="-128"/>
                </a:rPr>
                <a:t>Clustered</a:t>
              </a:r>
              <a:endParaRPr lang="en-US" sz="2000" dirty="0">
                <a:solidFill>
                  <a:schemeClr val="accent5">
                    <a:lumMod val="50000"/>
                    <a:alpha val="46000"/>
                  </a:schemeClr>
                </a:solidFill>
                <a:ea typeface="ＭＳ Ｐゴシック" pitchFamily="1" charset="-128"/>
                <a:cs typeface="ＭＳ Ｐゴシック" pitchFamily="1" charset="-128"/>
              </a:endParaRPr>
            </a:p>
          </p:txBody>
        </p:sp>
      </p:grpSp>
      <p:sp>
        <p:nvSpPr>
          <p:cNvPr id="32773" name="Slide Number Placeholder 3"/>
          <p:cNvSpPr txBox="1">
            <a:spLocks noGrp="1"/>
          </p:cNvSpPr>
          <p:nvPr/>
        </p:nvSpPr>
        <p:spPr bwMode="auto">
          <a:xfrm>
            <a:off x="8628063" y="6567488"/>
            <a:ext cx="515937" cy="290512"/>
          </a:xfrm>
          <a:prstGeom prst="rect">
            <a:avLst/>
          </a:prstGeom>
          <a:noFill/>
          <a:ln w="9525">
            <a:noFill/>
            <a:miter lim="800000"/>
            <a:headEnd/>
            <a:tailEnd/>
          </a:ln>
        </p:spPr>
        <p:txBody>
          <a:bodyPr>
            <a:prstTxWarp prst="textNoShape">
              <a:avLst/>
            </a:prstTxWarp>
          </a:bodyPr>
          <a:lstStyle/>
          <a:p>
            <a:pPr algn="r"/>
            <a:fld id="{E6ECC086-A7B3-4044-855A-431DE2DA6E42}" type="slidenum">
              <a:rPr lang="en-US" sz="1400">
                <a:solidFill>
                  <a:schemeClr val="bg2"/>
                </a:solidFill>
              </a:rPr>
              <a:pPr algn="r"/>
              <a:t>28</a:t>
            </a:fld>
            <a:endParaRPr lang="en-US" sz="1400">
              <a:solidFill>
                <a:schemeClr val="bg2"/>
              </a:solidFill>
            </a:endParaRPr>
          </a:p>
        </p:txBody>
      </p:sp>
      <p:sp>
        <p:nvSpPr>
          <p:cNvPr id="32774" name="Rectangle 2"/>
          <p:cNvSpPr>
            <a:spLocks noGrp="1" noChangeArrowheads="1"/>
          </p:cNvSpPr>
          <p:nvPr>
            <p:ph type="title" idx="4294967295"/>
          </p:nvPr>
        </p:nvSpPr>
        <p:spPr bwMode="auto">
          <a:xfrm>
            <a:off x="606425" y="136525"/>
            <a:ext cx="7762875" cy="1028700"/>
          </a:xfrm>
          <a:prstGeom prst="rect">
            <a:avLst/>
          </a:prstGeom>
          <a:noFill/>
          <a:ln>
            <a:miter lim="800000"/>
            <a:headEnd/>
            <a:tailEnd/>
          </a:ln>
        </p:spPr>
        <p:txBody>
          <a:bodyPr>
            <a:prstTxWarp prst="textNoShape">
              <a:avLst/>
            </a:prstTxWarp>
          </a:bodyPr>
          <a:lstStyle/>
          <a:p>
            <a:pPr eaLnBrk="1" hangingPunct="1"/>
            <a:r>
              <a:rPr lang="en-US" dirty="0">
                <a:solidFill>
                  <a:srgbClr val="FFFFFF"/>
                </a:solidFill>
                <a:ea typeface="ＭＳ Ｐゴシック" pitchFamily="1" charset="-128"/>
                <a:cs typeface="ＭＳ Ｐゴシック" pitchFamily="1" charset="-128"/>
              </a:rPr>
              <a:t>Deployment Architecture</a:t>
            </a:r>
          </a:p>
        </p:txBody>
      </p:sp>
      <p:sp>
        <p:nvSpPr>
          <p:cNvPr id="32775" name="Text Box 4"/>
          <p:cNvSpPr txBox="1">
            <a:spLocks noChangeArrowheads="1"/>
          </p:cNvSpPr>
          <p:nvPr/>
        </p:nvSpPr>
        <p:spPr bwMode="auto">
          <a:xfrm>
            <a:off x="5859463" y="1152525"/>
            <a:ext cx="1326555" cy="461665"/>
          </a:xfrm>
          <a:prstGeom prst="rect">
            <a:avLst/>
          </a:prstGeom>
          <a:noFill/>
          <a:ln w="9525">
            <a:noFill/>
            <a:miter lim="800000"/>
            <a:headEnd/>
            <a:tailEnd/>
          </a:ln>
        </p:spPr>
        <p:txBody>
          <a:bodyPr wrap="none">
            <a:prstTxWarp prst="textNoShape">
              <a:avLst/>
            </a:prstTxWarp>
            <a:spAutoFit/>
          </a:bodyPr>
          <a:lstStyle/>
          <a:p>
            <a:r>
              <a:rPr lang="en-US" dirty="0">
                <a:solidFill>
                  <a:srgbClr val="1D63B3"/>
                </a:solidFill>
                <a:ea typeface="ＭＳ Ｐゴシック" pitchFamily="1" charset="-128"/>
                <a:cs typeface="ＭＳ Ｐゴシック" pitchFamily="1" charset="-128"/>
              </a:rPr>
              <a:t>Amazon</a:t>
            </a:r>
          </a:p>
        </p:txBody>
      </p:sp>
      <p:sp>
        <p:nvSpPr>
          <p:cNvPr id="32779" name="AutoShape 18"/>
          <p:cNvSpPr>
            <a:spLocks noChangeArrowheads="1"/>
          </p:cNvSpPr>
          <p:nvPr/>
        </p:nvSpPr>
        <p:spPr bwMode="auto">
          <a:xfrm>
            <a:off x="5307013" y="4461934"/>
            <a:ext cx="1641475" cy="1243542"/>
          </a:xfrm>
          <a:prstGeom prst="roundRect">
            <a:avLst>
              <a:gd name="adj" fmla="val 16667"/>
            </a:avLst>
          </a:prstGeom>
          <a:solidFill>
            <a:schemeClr val="bg1"/>
          </a:solidFill>
          <a:ln w="9525">
            <a:solidFill>
              <a:schemeClr val="tx1"/>
            </a:solidFill>
            <a:round/>
            <a:headEnd/>
            <a:tailEnd/>
          </a:ln>
        </p:spPr>
        <p:txBody>
          <a:bodyPr wrap="none" anchor="ctr">
            <a:prstTxWarp prst="textNoShape">
              <a:avLst/>
            </a:prstTxWarp>
          </a:bodyPr>
          <a:lstStyle/>
          <a:p>
            <a:pPr algn="ctr"/>
            <a:r>
              <a:rPr lang="en-US" sz="1400" dirty="0">
                <a:ea typeface="ＭＳ Ｐゴシック" pitchFamily="1" charset="-128"/>
                <a:cs typeface="ＭＳ Ｐゴシック" pitchFamily="1" charset="-128"/>
              </a:rPr>
              <a:t> </a:t>
            </a:r>
            <a:r>
              <a:rPr lang="en-US" sz="1400" dirty="0" smtClean="0">
                <a:ea typeface="ＭＳ Ｐゴシック" pitchFamily="1" charset="-128"/>
                <a:cs typeface="ＭＳ Ｐゴシック" pitchFamily="1" charset="-128"/>
              </a:rPr>
              <a:t>Data  </a:t>
            </a:r>
          </a:p>
          <a:p>
            <a:r>
              <a:rPr lang="en-US" sz="1400" dirty="0">
                <a:ea typeface="ＭＳ Ｐゴシック" pitchFamily="1" charset="-128"/>
                <a:cs typeface="ＭＳ Ｐゴシック" pitchFamily="1" charset="-128"/>
              </a:rPr>
              <a:t> Manager</a:t>
            </a:r>
          </a:p>
          <a:p>
            <a:r>
              <a:rPr lang="en-US" sz="1400" dirty="0">
                <a:ea typeface="ＭＳ Ｐゴシック" pitchFamily="1" charset="-128"/>
                <a:cs typeface="ＭＳ Ｐゴシック" pitchFamily="1" charset="-128"/>
              </a:rPr>
              <a:t> (DM)</a:t>
            </a:r>
            <a:endParaRPr lang="en-US" dirty="0">
              <a:ea typeface="ＭＳ Ｐゴシック" pitchFamily="1" charset="-128"/>
              <a:cs typeface="ＭＳ Ｐゴシック" pitchFamily="1" charset="-128"/>
            </a:endParaRPr>
          </a:p>
        </p:txBody>
      </p:sp>
      <p:sp>
        <p:nvSpPr>
          <p:cNvPr id="32780" name="AutoShape 19"/>
          <p:cNvSpPr>
            <a:spLocks noChangeArrowheads="1"/>
          </p:cNvSpPr>
          <p:nvPr/>
        </p:nvSpPr>
        <p:spPr bwMode="auto">
          <a:xfrm>
            <a:off x="5351463" y="2714625"/>
            <a:ext cx="1590675" cy="1204913"/>
          </a:xfrm>
          <a:prstGeom prst="roundRect">
            <a:avLst>
              <a:gd name="adj" fmla="val 16667"/>
            </a:avLst>
          </a:prstGeom>
          <a:solidFill>
            <a:schemeClr val="bg1"/>
          </a:solidFill>
          <a:ln w="9525">
            <a:solidFill>
              <a:schemeClr val="tx1"/>
            </a:solidFill>
            <a:round/>
            <a:headEnd/>
            <a:tailEnd/>
          </a:ln>
        </p:spPr>
        <p:txBody>
          <a:bodyPr wrap="none" anchor="ctr">
            <a:prstTxWarp prst="textNoShape">
              <a:avLst/>
            </a:prstTxWarp>
          </a:bodyPr>
          <a:lstStyle/>
          <a:p>
            <a:pPr algn="ctr"/>
            <a:r>
              <a:rPr lang="en-US" sz="1400" dirty="0">
                <a:ea typeface="ＭＳ Ｐゴシック" pitchFamily="1" charset="-128"/>
                <a:cs typeface="ＭＳ Ｐゴシック" pitchFamily="1" charset="-128"/>
              </a:rPr>
              <a:t> Analysis</a:t>
            </a:r>
          </a:p>
          <a:p>
            <a:r>
              <a:rPr lang="en-US" sz="1400" dirty="0">
                <a:ea typeface="ＭＳ Ｐゴシック" pitchFamily="1" charset="-128"/>
                <a:cs typeface="ＭＳ Ｐゴシック" pitchFamily="1" charset="-128"/>
              </a:rPr>
              <a:t> Task</a:t>
            </a:r>
          </a:p>
          <a:p>
            <a:r>
              <a:rPr lang="en-US" sz="1400" dirty="0">
                <a:ea typeface="ＭＳ Ｐゴシック" pitchFamily="1" charset="-128"/>
                <a:cs typeface="ＭＳ Ｐゴシック" pitchFamily="1" charset="-128"/>
              </a:rPr>
              <a:t> Manager</a:t>
            </a:r>
          </a:p>
          <a:p>
            <a:r>
              <a:rPr lang="en-US" sz="1400" dirty="0">
                <a:ea typeface="ＭＳ Ｐゴシック" pitchFamily="1" charset="-128"/>
                <a:cs typeface="ＭＳ Ｐゴシック" pitchFamily="1" charset="-128"/>
              </a:rPr>
              <a:t> (ATM)</a:t>
            </a:r>
            <a:endParaRPr lang="en-US" dirty="0">
              <a:ea typeface="ＭＳ Ｐゴシック" pitchFamily="1" charset="-128"/>
              <a:cs typeface="ＭＳ Ｐゴシック" pitchFamily="1" charset="-128"/>
            </a:endParaRPr>
          </a:p>
        </p:txBody>
      </p:sp>
      <p:sp>
        <p:nvSpPr>
          <p:cNvPr id="32781" name="AutoShape 29"/>
          <p:cNvSpPr>
            <a:spLocks noChangeArrowheads="1"/>
          </p:cNvSpPr>
          <p:nvPr/>
        </p:nvSpPr>
        <p:spPr bwMode="auto">
          <a:xfrm>
            <a:off x="6455569" y="3838575"/>
            <a:ext cx="609600" cy="698500"/>
          </a:xfrm>
          <a:prstGeom prst="can">
            <a:avLst>
              <a:gd name="adj" fmla="val 28646"/>
            </a:avLst>
          </a:prstGeom>
          <a:solidFill>
            <a:srgbClr val="E8D3FF"/>
          </a:solidFill>
          <a:ln w="9525">
            <a:solidFill>
              <a:schemeClr val="tx1"/>
            </a:solidFill>
            <a:round/>
            <a:headEnd/>
            <a:tailEnd/>
          </a:ln>
        </p:spPr>
        <p:txBody>
          <a:bodyPr wrap="none" anchor="ctr">
            <a:prstTxWarp prst="textNoShape">
              <a:avLst/>
            </a:prstTxWarp>
          </a:bodyPr>
          <a:lstStyle/>
          <a:p>
            <a:r>
              <a:rPr lang="en-US" sz="1200" b="1" dirty="0">
                <a:solidFill>
                  <a:srgbClr val="1D63B3"/>
                </a:solidFill>
              </a:rPr>
              <a:t>Simple</a:t>
            </a:r>
          </a:p>
          <a:p>
            <a:r>
              <a:rPr lang="en-US" sz="1200" b="1" dirty="0">
                <a:solidFill>
                  <a:srgbClr val="1D63B3"/>
                </a:solidFill>
              </a:rPr>
              <a:t>DB</a:t>
            </a:r>
            <a:endParaRPr lang="en-US" dirty="0">
              <a:solidFill>
                <a:srgbClr val="1D63B3"/>
              </a:solidFill>
            </a:endParaRPr>
          </a:p>
        </p:txBody>
      </p:sp>
      <p:sp>
        <p:nvSpPr>
          <p:cNvPr id="32782" name="AutoShape 30"/>
          <p:cNvSpPr>
            <a:spLocks noChangeArrowheads="1"/>
          </p:cNvSpPr>
          <p:nvPr/>
        </p:nvSpPr>
        <p:spPr bwMode="auto">
          <a:xfrm>
            <a:off x="582613" y="6178550"/>
            <a:ext cx="6961187" cy="492125"/>
          </a:xfrm>
          <a:prstGeom prst="roundRect">
            <a:avLst>
              <a:gd name="adj" fmla="val 16667"/>
            </a:avLst>
          </a:prstGeom>
          <a:solidFill>
            <a:srgbClr val="FFCC99">
              <a:alpha val="61960"/>
            </a:srgbClr>
          </a:solidFill>
          <a:ln w="9525">
            <a:solidFill>
              <a:schemeClr val="bg2"/>
            </a:solidFill>
            <a:round/>
            <a:headEnd/>
            <a:tailEnd/>
          </a:ln>
        </p:spPr>
        <p:txBody>
          <a:bodyPr wrap="none">
            <a:prstTxWarp prst="textNoShape">
              <a:avLst/>
            </a:prstTxWarp>
          </a:bodyPr>
          <a:lstStyle/>
          <a:p>
            <a:r>
              <a:rPr lang="en-US" sz="1600" b="1" dirty="0">
                <a:solidFill>
                  <a:srgbClr val="C72BE3"/>
                </a:solidFill>
                <a:ea typeface="ＭＳ Ｐゴシック" pitchFamily="1" charset="-128"/>
                <a:cs typeface="ＭＳ Ｐゴシック" pitchFamily="1" charset="-128"/>
              </a:rPr>
              <a:t>        </a:t>
            </a:r>
            <a:r>
              <a:rPr lang="en-US" sz="1600" b="1" dirty="0">
                <a:solidFill>
                  <a:srgbClr val="1D63B3"/>
                </a:solidFill>
                <a:ea typeface="ＭＳ Ｐゴシック" pitchFamily="1" charset="-128"/>
                <a:cs typeface="ＭＳ Ｐゴシック" pitchFamily="1" charset="-128"/>
              </a:rPr>
              <a:t>S3</a:t>
            </a:r>
            <a:r>
              <a:rPr lang="en-US" sz="1600" dirty="0">
                <a:solidFill>
                  <a:srgbClr val="1D63B3"/>
                </a:solidFill>
                <a:ea typeface="ＭＳ Ｐゴシック" pitchFamily="1" charset="-128"/>
                <a:cs typeface="ＭＳ Ｐゴシック" pitchFamily="1" charset="-128"/>
              </a:rPr>
              <a:t> </a:t>
            </a:r>
            <a:endParaRPr lang="en-US" dirty="0">
              <a:solidFill>
                <a:srgbClr val="1D63B3"/>
              </a:solidFill>
              <a:ea typeface="ＭＳ Ｐゴシック" pitchFamily="1" charset="-128"/>
              <a:cs typeface="ＭＳ Ｐゴシック" pitchFamily="1" charset="-128"/>
            </a:endParaRPr>
          </a:p>
        </p:txBody>
      </p:sp>
      <p:sp>
        <p:nvSpPr>
          <p:cNvPr id="32783" name="AutoShape 31"/>
          <p:cNvSpPr>
            <a:spLocks noChangeArrowheads="1"/>
          </p:cNvSpPr>
          <p:nvPr/>
        </p:nvSpPr>
        <p:spPr bwMode="auto">
          <a:xfrm>
            <a:off x="3524250" y="6280150"/>
            <a:ext cx="1093788" cy="333375"/>
          </a:xfrm>
          <a:prstGeom prst="foldedCorner">
            <a:avLst>
              <a:gd name="adj" fmla="val 35546"/>
            </a:avLst>
          </a:prstGeom>
          <a:solidFill>
            <a:schemeClr val="accent6">
              <a:lumMod val="75000"/>
              <a:alpha val="50000"/>
            </a:schemeClr>
          </a:solidFill>
          <a:ln w="9525">
            <a:solidFill>
              <a:schemeClr val="bg2"/>
            </a:solidFill>
            <a:round/>
            <a:headEnd/>
            <a:tailEnd/>
          </a:ln>
        </p:spPr>
        <p:txBody>
          <a:bodyPr wrap="none" anchor="ctr">
            <a:prstTxWarp prst="textNoShape">
              <a:avLst/>
            </a:prstTxWarp>
          </a:bodyPr>
          <a:lstStyle/>
          <a:p>
            <a:r>
              <a:rPr lang="en-US" sz="1200" dirty="0">
                <a:ea typeface="ＭＳ Ｐゴシック" pitchFamily="1" charset="-128"/>
                <a:cs typeface="ＭＳ Ｐゴシック" pitchFamily="1" charset="-128"/>
              </a:rPr>
              <a:t>File transfers</a:t>
            </a:r>
            <a:endParaRPr lang="en-US" dirty="0">
              <a:ea typeface="ＭＳ Ｐゴシック" pitchFamily="1" charset="-128"/>
              <a:cs typeface="ＭＳ Ｐゴシック" pitchFamily="1" charset="-128"/>
            </a:endParaRPr>
          </a:p>
        </p:txBody>
      </p:sp>
      <p:sp>
        <p:nvSpPr>
          <p:cNvPr id="32784" name="Text Box 33"/>
          <p:cNvSpPr txBox="1">
            <a:spLocks noChangeArrowheads="1"/>
          </p:cNvSpPr>
          <p:nvPr/>
        </p:nvSpPr>
        <p:spPr bwMode="auto">
          <a:xfrm>
            <a:off x="-28232" y="1220788"/>
            <a:ext cx="2173111" cy="461665"/>
          </a:xfrm>
          <a:prstGeom prst="rect">
            <a:avLst/>
          </a:prstGeom>
          <a:noFill/>
          <a:ln w="9525">
            <a:noFill/>
            <a:miter lim="800000"/>
            <a:headEnd/>
            <a:tailEnd/>
          </a:ln>
        </p:spPr>
        <p:txBody>
          <a:bodyPr wrap="square">
            <a:prstTxWarp prst="textNoShape">
              <a:avLst/>
            </a:prstTxWarp>
            <a:spAutoFit/>
          </a:bodyPr>
          <a:lstStyle/>
          <a:p>
            <a:pPr algn="ctr"/>
            <a:r>
              <a:rPr lang="en-US" dirty="0" smtClean="0">
                <a:ea typeface="ＭＳ Ｐゴシック" pitchFamily="1" charset="-128"/>
                <a:cs typeface="ＭＳ Ｐゴシック" pitchFamily="1" charset="-128"/>
              </a:rPr>
              <a:t> Clients</a:t>
            </a:r>
            <a:endParaRPr lang="en-US" dirty="0">
              <a:ea typeface="ＭＳ Ｐゴシック" pitchFamily="1" charset="-128"/>
              <a:cs typeface="ＭＳ Ｐゴシック" pitchFamily="1" charset="-128"/>
            </a:endParaRPr>
          </a:p>
        </p:txBody>
      </p:sp>
      <p:sp>
        <p:nvSpPr>
          <p:cNvPr id="32785" name="AutoShape 34"/>
          <p:cNvSpPr>
            <a:spLocks noChangeArrowheads="1"/>
          </p:cNvSpPr>
          <p:nvPr/>
        </p:nvSpPr>
        <p:spPr bwMode="auto">
          <a:xfrm flipH="1">
            <a:off x="2601913" y="6346825"/>
            <a:ext cx="652462" cy="219075"/>
          </a:xfrm>
          <a:custGeom>
            <a:avLst/>
            <a:gdLst>
              <a:gd name="T0" fmla="*/ 2147483647 w 21600"/>
              <a:gd name="T1" fmla="*/ 0 h 21600"/>
              <a:gd name="T2" fmla="*/ 0 w 21600"/>
              <a:gd name="T3" fmla="*/ 1159100479 h 21600"/>
              <a:gd name="T4" fmla="*/ 2147483647 w 21600"/>
              <a:gd name="T5" fmla="*/ 2147483647 h 21600"/>
              <a:gd name="T6" fmla="*/ 2147483647 w 21600"/>
              <a:gd name="T7" fmla="*/ 1159100479 h 21600"/>
              <a:gd name="T8" fmla="*/ 0 60000 65536"/>
              <a:gd name="T9" fmla="*/ 0 60000 65536"/>
              <a:gd name="T10" fmla="*/ 0 60000 65536"/>
              <a:gd name="T11" fmla="*/ 0 60000 65536"/>
              <a:gd name="T12" fmla="*/ 3375 w 21600"/>
              <a:gd name="T13" fmla="*/ 5008 h 21600"/>
              <a:gd name="T14" fmla="*/ 18967 w 21600"/>
              <a:gd name="T15" fmla="*/ 16592 h 21600"/>
            </a:gdLst>
            <a:ahLst/>
            <a:cxnLst>
              <a:cxn ang="T8">
                <a:pos x="T0" y="T1"/>
              </a:cxn>
              <a:cxn ang="T9">
                <a:pos x="T2" y="T3"/>
              </a:cxn>
              <a:cxn ang="T10">
                <a:pos x="T4" y="T5"/>
              </a:cxn>
              <a:cxn ang="T11">
                <a:pos x="T6" y="T7"/>
              </a:cxn>
            </a:cxnLst>
            <a:rect l="T12" t="T13" r="T14" b="T15"/>
            <a:pathLst>
              <a:path w="21600" h="21600">
                <a:moveTo>
                  <a:pt x="16690" y="0"/>
                </a:moveTo>
                <a:lnTo>
                  <a:pt x="16690" y="5008"/>
                </a:lnTo>
                <a:lnTo>
                  <a:pt x="3375" y="5008"/>
                </a:lnTo>
                <a:lnTo>
                  <a:pt x="3375" y="16592"/>
                </a:lnTo>
                <a:lnTo>
                  <a:pt x="16690" y="16592"/>
                </a:lnTo>
                <a:lnTo>
                  <a:pt x="16690" y="21600"/>
                </a:lnTo>
                <a:lnTo>
                  <a:pt x="21600" y="10800"/>
                </a:lnTo>
                <a:close/>
              </a:path>
              <a:path w="21600" h="21600">
                <a:moveTo>
                  <a:pt x="1350" y="5008"/>
                </a:moveTo>
                <a:lnTo>
                  <a:pt x="1350" y="16592"/>
                </a:lnTo>
                <a:lnTo>
                  <a:pt x="2700" y="16592"/>
                </a:lnTo>
                <a:lnTo>
                  <a:pt x="2700" y="5008"/>
                </a:lnTo>
                <a:close/>
              </a:path>
              <a:path w="21600" h="21600">
                <a:moveTo>
                  <a:pt x="0" y="5008"/>
                </a:moveTo>
                <a:lnTo>
                  <a:pt x="0" y="16592"/>
                </a:lnTo>
                <a:lnTo>
                  <a:pt x="675" y="16592"/>
                </a:lnTo>
                <a:lnTo>
                  <a:pt x="675" y="5008"/>
                </a:lnTo>
                <a:close/>
              </a:path>
            </a:pathLst>
          </a:custGeom>
          <a:solidFill>
            <a:schemeClr val="accent6">
              <a:lumMod val="75000"/>
              <a:alpha val="50000"/>
            </a:schemeClr>
          </a:solidFill>
          <a:ln w="9525">
            <a:solidFill>
              <a:schemeClr val="bg2"/>
            </a:solidFill>
            <a:miter lim="800000"/>
            <a:headEnd/>
            <a:tailEnd/>
          </a:ln>
        </p:spPr>
        <p:txBody>
          <a:bodyPr wrap="none" anchor="ctr">
            <a:prstTxWarp prst="textNoShape">
              <a:avLst/>
            </a:prstTxWarp>
          </a:bodyPr>
          <a:lstStyle/>
          <a:p>
            <a:endParaRPr lang="en-US"/>
          </a:p>
        </p:txBody>
      </p:sp>
      <p:sp>
        <p:nvSpPr>
          <p:cNvPr id="32786" name="AutoShape 35"/>
          <p:cNvSpPr>
            <a:spLocks noChangeArrowheads="1"/>
          </p:cNvSpPr>
          <p:nvPr/>
        </p:nvSpPr>
        <p:spPr bwMode="auto">
          <a:xfrm>
            <a:off x="4811713" y="6324600"/>
            <a:ext cx="569912" cy="231775"/>
          </a:xfrm>
          <a:custGeom>
            <a:avLst/>
            <a:gdLst>
              <a:gd name="T0" fmla="*/ 2147483647 w 21600"/>
              <a:gd name="T1" fmla="*/ 0 h 21600"/>
              <a:gd name="T2" fmla="*/ 0 w 21600"/>
              <a:gd name="T3" fmla="*/ 1536349077 h 21600"/>
              <a:gd name="T4" fmla="*/ 2147483647 w 21600"/>
              <a:gd name="T5" fmla="*/ 2147483647 h 21600"/>
              <a:gd name="T6" fmla="*/ 2147483647 w 21600"/>
              <a:gd name="T7" fmla="*/ 153634907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6">
              <a:lumMod val="75000"/>
              <a:alpha val="50000"/>
            </a:schemeClr>
          </a:solidFill>
          <a:ln w="9525">
            <a:solidFill>
              <a:schemeClr val="bg2"/>
            </a:solidFill>
            <a:miter lim="800000"/>
            <a:headEnd/>
            <a:tailEnd/>
          </a:ln>
        </p:spPr>
        <p:txBody>
          <a:bodyPr wrap="none" anchor="ctr">
            <a:prstTxWarp prst="textNoShape">
              <a:avLst/>
            </a:prstTxWarp>
          </a:bodyPr>
          <a:lstStyle/>
          <a:p>
            <a:endParaRPr lang="en-US"/>
          </a:p>
        </p:txBody>
      </p:sp>
      <p:sp>
        <p:nvSpPr>
          <p:cNvPr id="32825" name="AutoShape 40"/>
          <p:cNvSpPr>
            <a:spLocks noChangeArrowheads="1"/>
          </p:cNvSpPr>
          <p:nvPr/>
        </p:nvSpPr>
        <p:spPr bwMode="auto">
          <a:xfrm>
            <a:off x="3464980" y="2233076"/>
            <a:ext cx="1143000" cy="477838"/>
          </a:xfrm>
          <a:prstGeom prst="roundRect">
            <a:avLst>
              <a:gd name="adj" fmla="val 16667"/>
            </a:avLst>
          </a:prstGeom>
          <a:solidFill>
            <a:schemeClr val="bg1"/>
          </a:solidFill>
          <a:ln w="9525">
            <a:solidFill>
              <a:schemeClr val="tx1"/>
            </a:solidFill>
            <a:round/>
            <a:headEnd/>
            <a:tailEnd/>
          </a:ln>
        </p:spPr>
        <p:txBody>
          <a:bodyPr wrap="none" anchor="ctr">
            <a:prstTxWarp prst="textNoShape">
              <a:avLst/>
            </a:prstTxWarp>
          </a:bodyPr>
          <a:lstStyle/>
          <a:p>
            <a:r>
              <a:rPr lang="en-US" sz="1100" dirty="0">
                <a:ea typeface="ＭＳ Ｐゴシック" pitchFamily="1" charset="-128"/>
                <a:cs typeface="ＭＳ Ｐゴシック" pitchFamily="1" charset="-128"/>
              </a:rPr>
              <a:t>Identity</a:t>
            </a:r>
          </a:p>
          <a:p>
            <a:r>
              <a:rPr lang="en-US" sz="1100" dirty="0">
                <a:ea typeface="ＭＳ Ｐゴシック" pitchFamily="1" charset="-128"/>
                <a:cs typeface="ＭＳ Ｐゴシック" pitchFamily="1" charset="-128"/>
              </a:rPr>
              <a:t>Service </a:t>
            </a:r>
          </a:p>
          <a:p>
            <a:r>
              <a:rPr lang="en-US" sz="1100" dirty="0" smtClean="0">
                <a:ea typeface="ＭＳ Ｐゴシック" pitchFamily="1" charset="-128"/>
                <a:cs typeface="ＭＳ Ｐゴシック" pitchFamily="1" charset="-128"/>
              </a:rPr>
              <a:t>(</a:t>
            </a:r>
            <a:r>
              <a:rPr lang="en-US" sz="1100" dirty="0" err="1" smtClean="0">
                <a:ea typeface="ＭＳ Ｐゴシック" pitchFamily="1" charset="-128"/>
                <a:cs typeface="ＭＳ Ｐゴシック" pitchFamily="1" charset="-128"/>
              </a:rPr>
              <a:t>OpenID</a:t>
            </a:r>
            <a:r>
              <a:rPr lang="en-US" sz="1100" dirty="0" smtClean="0">
                <a:ea typeface="ＭＳ Ｐゴシック" pitchFamily="1" charset="-128"/>
                <a:cs typeface="ＭＳ Ｐゴシック" pitchFamily="1" charset="-128"/>
              </a:rPr>
              <a:t>)</a:t>
            </a:r>
            <a:endParaRPr lang="en-US" sz="1800" dirty="0">
              <a:ea typeface="ＭＳ Ｐゴシック" pitchFamily="1" charset="-128"/>
              <a:cs typeface="ＭＳ Ｐゴシック" pitchFamily="1" charset="-128"/>
            </a:endParaRPr>
          </a:p>
        </p:txBody>
      </p:sp>
      <p:sp>
        <p:nvSpPr>
          <p:cNvPr id="32798" name="Rectangle 16"/>
          <p:cNvSpPr>
            <a:spLocks noChangeArrowheads="1"/>
          </p:cNvSpPr>
          <p:nvPr/>
        </p:nvSpPr>
        <p:spPr bwMode="auto">
          <a:xfrm>
            <a:off x="5165725" y="4851400"/>
            <a:ext cx="300038" cy="479425"/>
          </a:xfrm>
          <a:prstGeom prst="rect">
            <a:avLst/>
          </a:prstGeom>
          <a:solidFill>
            <a:srgbClr val="688BAD"/>
          </a:solidFill>
          <a:ln w="9525">
            <a:solidFill>
              <a:schemeClr val="tx1"/>
            </a:solidFill>
            <a:miter lim="800000"/>
            <a:headEnd/>
            <a:tailEnd/>
          </a:ln>
        </p:spPr>
        <p:txBody>
          <a:bodyPr vert="eaVert" wrap="none" lIns="45720" anchor="b">
            <a:prstTxWarp prst="textNoShape">
              <a:avLst/>
            </a:prstTxWarp>
          </a:bodyPr>
          <a:lstStyle/>
          <a:p>
            <a:r>
              <a:rPr lang="en-US" sz="1200">
                <a:solidFill>
                  <a:schemeClr val="bg1"/>
                </a:solidFill>
                <a:ea typeface="ＭＳ Ｐゴシック" pitchFamily="1" charset="-128"/>
                <a:cs typeface="ＭＳ Ｐゴシック" pitchFamily="1" charset="-128"/>
              </a:rPr>
              <a:t>REST</a:t>
            </a:r>
            <a:endParaRPr lang="en-US">
              <a:solidFill>
                <a:schemeClr val="bg1"/>
              </a:solidFill>
              <a:ea typeface="ＭＳ Ｐゴシック" pitchFamily="1" charset="-128"/>
              <a:cs typeface="ＭＳ Ｐゴシック" pitchFamily="1" charset="-128"/>
            </a:endParaRPr>
          </a:p>
        </p:txBody>
      </p:sp>
      <p:sp>
        <p:nvSpPr>
          <p:cNvPr id="32799" name="Rectangle 16"/>
          <p:cNvSpPr>
            <a:spLocks noChangeArrowheads="1"/>
          </p:cNvSpPr>
          <p:nvPr/>
        </p:nvSpPr>
        <p:spPr bwMode="auto">
          <a:xfrm>
            <a:off x="5205413" y="3081338"/>
            <a:ext cx="300037" cy="479425"/>
          </a:xfrm>
          <a:prstGeom prst="rect">
            <a:avLst/>
          </a:prstGeom>
          <a:solidFill>
            <a:srgbClr val="688BAD"/>
          </a:solidFill>
          <a:ln w="9525">
            <a:solidFill>
              <a:schemeClr val="tx1"/>
            </a:solidFill>
            <a:miter lim="800000"/>
            <a:headEnd/>
            <a:tailEnd/>
          </a:ln>
        </p:spPr>
        <p:txBody>
          <a:bodyPr vert="eaVert" wrap="none" lIns="45720" anchor="b">
            <a:prstTxWarp prst="textNoShape">
              <a:avLst/>
            </a:prstTxWarp>
          </a:bodyPr>
          <a:lstStyle/>
          <a:p>
            <a:r>
              <a:rPr lang="en-US" sz="1200">
                <a:solidFill>
                  <a:schemeClr val="bg1"/>
                </a:solidFill>
                <a:ea typeface="ＭＳ Ｐゴシック" pitchFamily="1" charset="-128"/>
                <a:cs typeface="ＭＳ Ｐゴシック" pitchFamily="1" charset="-128"/>
              </a:rPr>
              <a:t>REST</a:t>
            </a:r>
            <a:endParaRPr lang="en-US">
              <a:solidFill>
                <a:schemeClr val="bg1"/>
              </a:solidFill>
              <a:ea typeface="ＭＳ Ｐゴシック" pitchFamily="1" charset="-128"/>
              <a:cs typeface="ＭＳ Ｐゴシック" pitchFamily="1" charset="-128"/>
            </a:endParaRPr>
          </a:p>
        </p:txBody>
      </p:sp>
      <p:sp>
        <p:nvSpPr>
          <p:cNvPr id="32805" name="AutoShape 18"/>
          <p:cNvSpPr>
            <a:spLocks noChangeArrowheads="1"/>
          </p:cNvSpPr>
          <p:nvPr/>
        </p:nvSpPr>
        <p:spPr bwMode="auto">
          <a:xfrm rot="16200000">
            <a:off x="5866077" y="4016375"/>
            <a:ext cx="829734" cy="349250"/>
          </a:xfrm>
          <a:prstGeom prst="roundRect">
            <a:avLst>
              <a:gd name="adj" fmla="val 16667"/>
            </a:avLst>
          </a:prstGeom>
          <a:solidFill>
            <a:schemeClr val="bg1"/>
          </a:solidFill>
          <a:ln w="9525">
            <a:solidFill>
              <a:schemeClr val="tx1"/>
            </a:solidFill>
            <a:round/>
            <a:headEnd/>
            <a:tailEnd/>
          </a:ln>
        </p:spPr>
        <p:txBody>
          <a:bodyPr wrap="none" anchor="ctr">
            <a:prstTxWarp prst="textNoShape">
              <a:avLst/>
            </a:prstTxWarp>
          </a:bodyPr>
          <a:lstStyle/>
          <a:p>
            <a:pPr algn="ctr"/>
            <a:r>
              <a:rPr lang="en-US" sz="1200" dirty="0" smtClean="0">
                <a:ea typeface="ＭＳ Ｐゴシック" pitchFamily="1" charset="-128"/>
                <a:cs typeface="ＭＳ Ｐゴシック" pitchFamily="1" charset="-128"/>
              </a:rPr>
              <a:t>History</a:t>
            </a:r>
            <a:endParaRPr lang="en-US" sz="1600" dirty="0">
              <a:ea typeface="ＭＳ Ｐゴシック" pitchFamily="1" charset="-128"/>
              <a:cs typeface="ＭＳ Ｐゴシック" pitchFamily="1" charset="-128"/>
            </a:endParaRPr>
          </a:p>
        </p:txBody>
      </p:sp>
      <p:grpSp>
        <p:nvGrpSpPr>
          <p:cNvPr id="81" name="Group 80"/>
          <p:cNvGrpSpPr/>
          <p:nvPr/>
        </p:nvGrpSpPr>
        <p:grpSpPr>
          <a:xfrm>
            <a:off x="6162675" y="5528736"/>
            <a:ext cx="523875" cy="863600"/>
            <a:chOff x="6162675" y="5469467"/>
            <a:chExt cx="523875" cy="863600"/>
          </a:xfrm>
        </p:grpSpPr>
        <p:sp>
          <p:nvSpPr>
            <p:cNvPr id="32809" name="AutoShape 104"/>
            <p:cNvSpPr>
              <a:spLocks noChangeArrowheads="1"/>
            </p:cNvSpPr>
            <p:nvPr/>
          </p:nvSpPr>
          <p:spPr bwMode="auto">
            <a:xfrm>
              <a:off x="6162675" y="5469467"/>
              <a:ext cx="523875" cy="863600"/>
            </a:xfrm>
            <a:prstGeom prst="foldedCorner">
              <a:avLst>
                <a:gd name="adj" fmla="val 41903"/>
              </a:avLst>
            </a:prstGeom>
            <a:solidFill>
              <a:srgbClr val="FFFF99"/>
            </a:solidFill>
            <a:ln w="9525">
              <a:solidFill>
                <a:schemeClr val="tx1"/>
              </a:solidFill>
              <a:round/>
              <a:headEnd/>
              <a:tailEnd/>
            </a:ln>
          </p:spPr>
          <p:txBody>
            <a:bodyPr wrap="none" anchor="ctr">
              <a:prstTxWarp prst="textNoShape">
                <a:avLst/>
              </a:prstTxWarp>
            </a:bodyPr>
            <a:lstStyle/>
            <a:p>
              <a:endParaRPr lang="en-US"/>
            </a:p>
          </p:txBody>
        </p:sp>
        <p:sp>
          <p:nvSpPr>
            <p:cNvPr id="49" name="Left-Right Arrow 48"/>
            <p:cNvSpPr/>
            <p:nvPr/>
          </p:nvSpPr>
          <p:spPr>
            <a:xfrm>
              <a:off x="6253166" y="5537216"/>
              <a:ext cx="325437" cy="193675"/>
            </a:xfrm>
            <a:prstGeom prst="leftRightArrow">
              <a:avLst/>
            </a:prstGeom>
            <a:gradFill flip="none" rotWithShape="1">
              <a:gsLst>
                <a:gs pos="0">
                  <a:srgbClr val="FFFF00"/>
                </a:gs>
                <a:gs pos="57000">
                  <a:srgbClr val="FFFFFF"/>
                </a:gs>
              </a:gsLst>
              <a:lin ang="0" scaled="1"/>
              <a:tileRect/>
            </a:gradFill>
            <a:ln/>
          </p:spPr>
          <p:style>
            <a:lnRef idx="1">
              <a:schemeClr val="accent1"/>
            </a:lnRef>
            <a:fillRef idx="3">
              <a:schemeClr val="accent1"/>
            </a:fillRef>
            <a:effectRef idx="2">
              <a:schemeClr val="accent1"/>
            </a:effectRef>
            <a:fontRef idx="minor">
              <a:schemeClr val="lt1"/>
            </a:fontRef>
          </p:style>
        </p:sp>
        <p:sp>
          <p:nvSpPr>
            <p:cNvPr id="53" name="Left-Right Arrow 52"/>
            <p:cNvSpPr/>
            <p:nvPr/>
          </p:nvSpPr>
          <p:spPr>
            <a:xfrm>
              <a:off x="6253166" y="5740416"/>
              <a:ext cx="325437" cy="193675"/>
            </a:xfrm>
            <a:prstGeom prst="leftRightArrow">
              <a:avLst/>
            </a:prstGeom>
            <a:gradFill flip="none" rotWithShape="1">
              <a:gsLst>
                <a:gs pos="0">
                  <a:srgbClr val="FFFF00"/>
                </a:gs>
                <a:gs pos="57000">
                  <a:srgbClr val="FFFFFF"/>
                </a:gs>
              </a:gsLst>
              <a:lin ang="0" scaled="1"/>
              <a:tileRect/>
            </a:gradFill>
            <a:ln/>
          </p:spPr>
          <p:style>
            <a:lnRef idx="1">
              <a:schemeClr val="accent1"/>
            </a:lnRef>
            <a:fillRef idx="3">
              <a:schemeClr val="accent1"/>
            </a:fillRef>
            <a:effectRef idx="2">
              <a:schemeClr val="accent1"/>
            </a:effectRef>
            <a:fontRef idx="minor">
              <a:schemeClr val="lt1"/>
            </a:fontRef>
          </p:style>
        </p:sp>
        <p:sp>
          <p:nvSpPr>
            <p:cNvPr id="54" name="Left-Right Arrow 53"/>
            <p:cNvSpPr/>
            <p:nvPr/>
          </p:nvSpPr>
          <p:spPr>
            <a:xfrm>
              <a:off x="6253166" y="5953141"/>
              <a:ext cx="325437" cy="193675"/>
            </a:xfrm>
            <a:prstGeom prst="leftRightArrow">
              <a:avLst/>
            </a:prstGeom>
            <a:gradFill flip="none" rotWithShape="1">
              <a:gsLst>
                <a:gs pos="0">
                  <a:srgbClr val="FFFF00"/>
                </a:gs>
                <a:gs pos="57000">
                  <a:srgbClr val="FFFFFF"/>
                </a:gs>
              </a:gsLst>
              <a:lin ang="0" scaled="1"/>
              <a:tileRect/>
            </a:gradFill>
            <a:ln/>
          </p:spPr>
          <p:style>
            <a:lnRef idx="1">
              <a:schemeClr val="accent1"/>
            </a:lnRef>
            <a:fillRef idx="3">
              <a:schemeClr val="accent1"/>
            </a:fillRef>
            <a:effectRef idx="2">
              <a:schemeClr val="accent1"/>
            </a:effectRef>
            <a:fontRef idx="minor">
              <a:schemeClr val="lt1"/>
            </a:fontRef>
          </p:style>
        </p:sp>
      </p:grpSp>
      <p:sp>
        <p:nvSpPr>
          <p:cNvPr id="61" name="Rectangle 2"/>
          <p:cNvSpPr txBox="1">
            <a:spLocks noChangeArrowheads="1"/>
          </p:cNvSpPr>
          <p:nvPr/>
        </p:nvSpPr>
        <p:spPr>
          <a:xfrm>
            <a:off x="747713" y="111125"/>
            <a:ext cx="5999162" cy="783055"/>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err="1" smtClean="0">
                <a:ln>
                  <a:noFill/>
                </a:ln>
                <a:solidFill>
                  <a:srgbClr val="1D63B3"/>
                </a:solidFill>
                <a:effectLst/>
                <a:uLnTx/>
                <a:uFillTx/>
                <a:latin typeface="Arial"/>
                <a:ea typeface="ＭＳ Ｐゴシック" pitchFamily="1" charset="-128"/>
                <a:cs typeface="Arial"/>
              </a:rPr>
              <a:t>GenomeSpace</a:t>
            </a:r>
            <a:r>
              <a:rPr kumimoji="0" lang="en-US" sz="2800" b="1" i="0" u="none" strike="noStrike" kern="1200" cap="none" spc="0" normalizeH="0" baseline="0" noProof="0" dirty="0" smtClean="0">
                <a:ln>
                  <a:noFill/>
                </a:ln>
                <a:solidFill>
                  <a:srgbClr val="1D63B3"/>
                </a:solidFill>
                <a:effectLst/>
                <a:uLnTx/>
                <a:uFillTx/>
                <a:latin typeface="Arial"/>
                <a:ea typeface="ＭＳ Ｐゴシック" pitchFamily="1" charset="-128"/>
                <a:cs typeface="Arial"/>
              </a:rPr>
              <a:t> Architecture</a:t>
            </a:r>
          </a:p>
        </p:txBody>
      </p:sp>
      <p:cxnSp>
        <p:nvCxnSpPr>
          <p:cNvPr id="78" name="Elbow Connector 77"/>
          <p:cNvCxnSpPr>
            <a:endCxn id="32825" idx="2"/>
          </p:cNvCxnSpPr>
          <p:nvPr/>
        </p:nvCxnSpPr>
        <p:spPr>
          <a:xfrm flipV="1">
            <a:off x="2091792" y="2710914"/>
            <a:ext cx="1944688" cy="1035566"/>
          </a:xfrm>
          <a:prstGeom prst="bentConnector2">
            <a:avLst/>
          </a:prstGeom>
          <a:ln>
            <a:solidFill>
              <a:srgbClr val="0000FF"/>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83" name="Elbow Connector 82"/>
          <p:cNvCxnSpPr/>
          <p:nvPr/>
        </p:nvCxnSpPr>
        <p:spPr>
          <a:xfrm flipV="1">
            <a:off x="2095500" y="3308351"/>
            <a:ext cx="3109913" cy="438149"/>
          </a:xfrm>
          <a:prstGeom prst="bentConnector3">
            <a:avLst>
              <a:gd name="adj1" fmla="val 62660"/>
            </a:avLst>
          </a:prstGeom>
          <a:ln>
            <a:solidFill>
              <a:srgbClr val="0000FF"/>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87" name="Elbow Connector 86"/>
          <p:cNvCxnSpPr/>
          <p:nvPr/>
        </p:nvCxnSpPr>
        <p:spPr>
          <a:xfrm>
            <a:off x="2078566" y="3747560"/>
            <a:ext cx="3070225" cy="1360487"/>
          </a:xfrm>
          <a:prstGeom prst="bentConnector3">
            <a:avLst>
              <a:gd name="adj1" fmla="val 63789"/>
            </a:avLst>
          </a:prstGeom>
          <a:ln>
            <a:solidFill>
              <a:srgbClr val="0000FF"/>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07" name="Elbow Connector 106"/>
          <p:cNvCxnSpPr/>
          <p:nvPr/>
        </p:nvCxnSpPr>
        <p:spPr>
          <a:xfrm rot="10800000">
            <a:off x="4572000" y="2452952"/>
            <a:ext cx="2387600" cy="823649"/>
          </a:xfrm>
          <a:prstGeom prst="bentConnector3">
            <a:avLst>
              <a:gd name="adj1" fmla="val -58511"/>
            </a:avLst>
          </a:prstGeom>
          <a:ln>
            <a:solidFill>
              <a:srgbClr val="0000FF"/>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111" name="Elbow Connector 110"/>
          <p:cNvCxnSpPr/>
          <p:nvPr/>
        </p:nvCxnSpPr>
        <p:spPr>
          <a:xfrm rot="5400000" flipH="1" flipV="1">
            <a:off x="6747933" y="3505200"/>
            <a:ext cx="1828800" cy="1405466"/>
          </a:xfrm>
          <a:prstGeom prst="bentConnector3">
            <a:avLst>
              <a:gd name="adj1" fmla="val 0"/>
            </a:avLst>
          </a:prstGeom>
          <a:ln>
            <a:solidFill>
              <a:srgbClr val="0000FF"/>
            </a:solidFill>
            <a:prstDash val="dash"/>
          </a:ln>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466725" y="1753309"/>
            <a:ext cx="1328738" cy="3234396"/>
            <a:chOff x="466725" y="2190750"/>
            <a:chExt cx="1328738" cy="3234396"/>
          </a:xfrm>
        </p:grpSpPr>
        <p:sp>
          <p:nvSpPr>
            <p:cNvPr id="32776" name="AutoShape 9"/>
            <p:cNvSpPr>
              <a:spLocks noChangeArrowheads="1"/>
            </p:cNvSpPr>
            <p:nvPr/>
          </p:nvSpPr>
          <p:spPr bwMode="auto">
            <a:xfrm>
              <a:off x="466725" y="2192338"/>
              <a:ext cx="1143000" cy="477837"/>
            </a:xfrm>
            <a:prstGeom prst="roundRect">
              <a:avLst>
                <a:gd name="adj" fmla="val 16667"/>
              </a:avLst>
            </a:prstGeom>
            <a:solidFill>
              <a:schemeClr val="bg1"/>
            </a:solidFill>
            <a:ln w="9525">
              <a:solidFill>
                <a:schemeClr val="tx1"/>
              </a:solidFill>
              <a:round/>
              <a:headEnd/>
              <a:tailEnd/>
            </a:ln>
          </p:spPr>
          <p:txBody>
            <a:bodyPr wrap="none" anchor="ctr">
              <a:prstTxWarp prst="textNoShape">
                <a:avLst/>
              </a:prstTxWarp>
            </a:bodyPr>
            <a:lstStyle/>
            <a:p>
              <a:r>
                <a:rPr lang="en-US" sz="1400" dirty="0">
                  <a:ea typeface="ＭＳ Ｐゴシック" pitchFamily="1" charset="-128"/>
                  <a:cs typeface="ＭＳ Ｐゴシック" pitchFamily="1" charset="-128"/>
                </a:rPr>
                <a:t>GS UI</a:t>
              </a:r>
            </a:p>
          </p:txBody>
        </p:sp>
        <p:sp>
          <p:nvSpPr>
            <p:cNvPr id="32789" name="AutoShape 9"/>
            <p:cNvSpPr>
              <a:spLocks noChangeArrowheads="1"/>
            </p:cNvSpPr>
            <p:nvPr/>
          </p:nvSpPr>
          <p:spPr bwMode="auto">
            <a:xfrm>
              <a:off x="481013" y="2897188"/>
              <a:ext cx="1143000" cy="477837"/>
            </a:xfrm>
            <a:prstGeom prst="roundRect">
              <a:avLst>
                <a:gd name="adj" fmla="val 16667"/>
              </a:avLst>
            </a:prstGeom>
            <a:solidFill>
              <a:schemeClr val="bg1"/>
            </a:solidFill>
            <a:ln w="9525">
              <a:solidFill>
                <a:schemeClr val="tx1"/>
              </a:solidFill>
              <a:round/>
              <a:headEnd/>
              <a:tailEnd/>
            </a:ln>
          </p:spPr>
          <p:txBody>
            <a:bodyPr wrap="none" anchor="ctr">
              <a:prstTxWarp prst="textNoShape">
                <a:avLst/>
              </a:prstTxWarp>
            </a:bodyPr>
            <a:lstStyle/>
            <a:p>
              <a:r>
                <a:rPr lang="en-US" sz="1400" dirty="0">
                  <a:ea typeface="ＭＳ Ｐゴシック" pitchFamily="1" charset="-128"/>
                  <a:cs typeface="ＭＳ Ｐゴシック" pitchFamily="1" charset="-128"/>
                </a:rPr>
                <a:t>IGV</a:t>
              </a:r>
            </a:p>
          </p:txBody>
        </p:sp>
        <p:sp>
          <p:nvSpPr>
            <p:cNvPr id="32790" name="Rectangle 16"/>
            <p:cNvSpPr>
              <a:spLocks noChangeArrowheads="1"/>
            </p:cNvSpPr>
            <p:nvPr/>
          </p:nvSpPr>
          <p:spPr bwMode="auto">
            <a:xfrm>
              <a:off x="1495425" y="2898775"/>
              <a:ext cx="300038" cy="477838"/>
            </a:xfrm>
            <a:prstGeom prst="rect">
              <a:avLst/>
            </a:prstGeom>
            <a:solidFill>
              <a:srgbClr val="99CCFF"/>
            </a:solidFill>
            <a:ln w="9525">
              <a:solidFill>
                <a:schemeClr val="tx1"/>
              </a:solidFill>
              <a:miter lim="800000"/>
              <a:headEnd/>
              <a:tailEnd/>
            </a:ln>
          </p:spPr>
          <p:txBody>
            <a:bodyPr vert="eaVert" wrap="none" lIns="45720" anchor="b">
              <a:prstTxWarp prst="textNoShape">
                <a:avLst/>
              </a:prstTxWarp>
            </a:bodyPr>
            <a:lstStyle/>
            <a:p>
              <a:r>
                <a:rPr lang="en-US" sz="1200" dirty="0" smtClean="0">
                  <a:ea typeface="ＭＳ Ｐゴシック" pitchFamily="1" charset="-128"/>
                  <a:cs typeface="ＭＳ Ｐゴシック" pitchFamily="1" charset="-128"/>
                </a:rPr>
                <a:t>REST</a:t>
              </a:r>
              <a:endParaRPr lang="en-US" dirty="0">
                <a:ea typeface="ＭＳ Ｐゴシック" pitchFamily="1" charset="-128"/>
                <a:cs typeface="ＭＳ Ｐゴシック" pitchFamily="1" charset="-128"/>
              </a:endParaRPr>
            </a:p>
          </p:txBody>
        </p:sp>
        <p:sp>
          <p:nvSpPr>
            <p:cNvPr id="32791" name="Rectangle 16"/>
            <p:cNvSpPr>
              <a:spLocks noChangeArrowheads="1"/>
            </p:cNvSpPr>
            <p:nvPr/>
          </p:nvSpPr>
          <p:spPr bwMode="auto">
            <a:xfrm>
              <a:off x="1473200" y="2190750"/>
              <a:ext cx="300038" cy="477838"/>
            </a:xfrm>
            <a:prstGeom prst="rect">
              <a:avLst/>
            </a:prstGeom>
            <a:solidFill>
              <a:srgbClr val="99CCFF"/>
            </a:solidFill>
            <a:ln w="9525">
              <a:solidFill>
                <a:schemeClr val="tx1"/>
              </a:solidFill>
              <a:miter lim="800000"/>
              <a:headEnd/>
              <a:tailEnd/>
            </a:ln>
          </p:spPr>
          <p:txBody>
            <a:bodyPr vert="eaVert" wrap="none" lIns="45720" anchor="b">
              <a:prstTxWarp prst="textNoShape">
                <a:avLst/>
              </a:prstTxWarp>
            </a:bodyPr>
            <a:lstStyle/>
            <a:p>
              <a:r>
                <a:rPr lang="en-US" sz="1200" dirty="0" smtClean="0">
                  <a:ea typeface="ＭＳ Ｐゴシック" pitchFamily="1" charset="-128"/>
                  <a:cs typeface="ＭＳ Ｐゴシック" pitchFamily="1" charset="-128"/>
                </a:rPr>
                <a:t>REST</a:t>
              </a:r>
              <a:endParaRPr lang="en-US" dirty="0">
                <a:ea typeface="ＭＳ Ｐゴシック" pitchFamily="1" charset="-128"/>
                <a:cs typeface="ＭＳ Ｐゴシック" pitchFamily="1" charset="-128"/>
              </a:endParaRPr>
            </a:p>
          </p:txBody>
        </p:sp>
        <p:sp>
          <p:nvSpPr>
            <p:cNvPr id="32794" name="AutoShape 9"/>
            <p:cNvSpPr>
              <a:spLocks noChangeArrowheads="1"/>
            </p:cNvSpPr>
            <p:nvPr/>
          </p:nvSpPr>
          <p:spPr bwMode="auto">
            <a:xfrm>
              <a:off x="473075" y="3593548"/>
              <a:ext cx="1143000" cy="477837"/>
            </a:xfrm>
            <a:prstGeom prst="roundRect">
              <a:avLst>
                <a:gd name="adj" fmla="val 16667"/>
              </a:avLst>
            </a:prstGeom>
            <a:solidFill>
              <a:schemeClr val="bg1"/>
            </a:solidFill>
            <a:ln w="9525">
              <a:solidFill>
                <a:schemeClr val="tx1"/>
              </a:solidFill>
              <a:round/>
              <a:headEnd/>
              <a:tailEnd/>
            </a:ln>
          </p:spPr>
          <p:txBody>
            <a:bodyPr wrap="none" anchor="ctr">
              <a:prstTxWarp prst="textNoShape">
                <a:avLst/>
              </a:prstTxWarp>
            </a:bodyPr>
            <a:lstStyle/>
            <a:p>
              <a:r>
                <a:rPr lang="en-US" sz="1400" dirty="0" smtClean="0">
                  <a:ea typeface="ＭＳ Ｐゴシック" pitchFamily="1" charset="-128"/>
                  <a:cs typeface="ＭＳ Ｐゴシック" pitchFamily="1" charset="-128"/>
                </a:rPr>
                <a:t>Gene-</a:t>
              </a:r>
            </a:p>
            <a:p>
              <a:r>
                <a:rPr lang="en-US" sz="1400" dirty="0" smtClean="0">
                  <a:ea typeface="ＭＳ Ｐゴシック" pitchFamily="1" charset="-128"/>
                  <a:cs typeface="ＭＳ Ｐゴシック" pitchFamily="1" charset="-128"/>
                </a:rPr>
                <a:t>Pattern   </a:t>
              </a:r>
              <a:endParaRPr lang="en-US" sz="1800" dirty="0">
                <a:ea typeface="ＭＳ Ｐゴシック" pitchFamily="1" charset="-128"/>
                <a:cs typeface="ＭＳ Ｐゴシック" pitchFamily="1" charset="-128"/>
              </a:endParaRPr>
            </a:p>
          </p:txBody>
        </p:sp>
        <p:sp>
          <p:nvSpPr>
            <p:cNvPr id="32795" name="Rectangle 16"/>
            <p:cNvSpPr>
              <a:spLocks noChangeArrowheads="1"/>
            </p:cNvSpPr>
            <p:nvPr/>
          </p:nvSpPr>
          <p:spPr bwMode="auto">
            <a:xfrm>
              <a:off x="1495425" y="3595135"/>
              <a:ext cx="300038" cy="479425"/>
            </a:xfrm>
            <a:prstGeom prst="rect">
              <a:avLst/>
            </a:prstGeom>
            <a:solidFill>
              <a:srgbClr val="99CCFF"/>
            </a:solidFill>
            <a:ln w="9525">
              <a:solidFill>
                <a:schemeClr val="tx1"/>
              </a:solidFill>
              <a:miter lim="800000"/>
              <a:headEnd/>
              <a:tailEnd/>
            </a:ln>
          </p:spPr>
          <p:txBody>
            <a:bodyPr vert="eaVert" wrap="none" lIns="45720" anchor="b">
              <a:prstTxWarp prst="textNoShape">
                <a:avLst/>
              </a:prstTxWarp>
            </a:bodyPr>
            <a:lstStyle/>
            <a:p>
              <a:r>
                <a:rPr lang="en-US" sz="1200">
                  <a:ea typeface="ＭＳ Ｐゴシック" pitchFamily="1" charset="-128"/>
                  <a:cs typeface="ＭＳ Ｐゴシック" pitchFamily="1" charset="-128"/>
                </a:rPr>
                <a:t>CDK</a:t>
              </a:r>
              <a:endParaRPr lang="en-US">
                <a:ea typeface="ＭＳ Ｐゴシック" pitchFamily="1" charset="-128"/>
                <a:cs typeface="ＭＳ Ｐゴシック" pitchFamily="1" charset="-128"/>
              </a:endParaRPr>
            </a:p>
          </p:txBody>
        </p:sp>
        <p:sp>
          <p:nvSpPr>
            <p:cNvPr id="32796" name="AutoShape 9"/>
            <p:cNvSpPr>
              <a:spLocks noChangeArrowheads="1"/>
            </p:cNvSpPr>
            <p:nvPr/>
          </p:nvSpPr>
          <p:spPr bwMode="auto">
            <a:xfrm>
              <a:off x="482600" y="4253949"/>
              <a:ext cx="1143000" cy="477837"/>
            </a:xfrm>
            <a:prstGeom prst="roundRect">
              <a:avLst>
                <a:gd name="adj" fmla="val 16667"/>
              </a:avLst>
            </a:prstGeom>
            <a:solidFill>
              <a:schemeClr val="bg1"/>
            </a:solidFill>
            <a:ln w="9525">
              <a:solidFill>
                <a:schemeClr val="tx1"/>
              </a:solidFill>
              <a:round/>
              <a:headEnd/>
              <a:tailEnd/>
            </a:ln>
          </p:spPr>
          <p:txBody>
            <a:bodyPr wrap="none" anchor="ctr">
              <a:prstTxWarp prst="textNoShape">
                <a:avLst/>
              </a:prstTxWarp>
            </a:bodyPr>
            <a:lstStyle/>
            <a:p>
              <a:r>
                <a:rPr lang="en-US" sz="2000" b="1" dirty="0">
                  <a:ea typeface="ＭＳ Ｐゴシック" pitchFamily="1" charset="-128"/>
                  <a:cs typeface="ＭＳ Ｐゴシック" pitchFamily="1" charset="-128"/>
                </a:rPr>
                <a:t>Galaxy</a:t>
              </a:r>
              <a:endParaRPr lang="en-US" sz="1800" b="1" dirty="0">
                <a:ea typeface="ＭＳ Ｐゴシック" pitchFamily="1" charset="-128"/>
                <a:cs typeface="ＭＳ Ｐゴシック" pitchFamily="1" charset="-128"/>
              </a:endParaRPr>
            </a:p>
          </p:txBody>
        </p:sp>
        <p:sp>
          <p:nvSpPr>
            <p:cNvPr id="62" name="Rectangle 16"/>
            <p:cNvSpPr>
              <a:spLocks noChangeArrowheads="1"/>
            </p:cNvSpPr>
            <p:nvPr/>
          </p:nvSpPr>
          <p:spPr bwMode="auto">
            <a:xfrm>
              <a:off x="1461558" y="4249892"/>
              <a:ext cx="300038" cy="479425"/>
            </a:xfrm>
            <a:prstGeom prst="rect">
              <a:avLst/>
            </a:prstGeom>
            <a:solidFill>
              <a:srgbClr val="99CCFF"/>
            </a:solidFill>
            <a:ln w="9525">
              <a:solidFill>
                <a:schemeClr val="tx1"/>
              </a:solidFill>
              <a:miter lim="800000"/>
              <a:headEnd/>
              <a:tailEnd/>
            </a:ln>
          </p:spPr>
          <p:txBody>
            <a:bodyPr vert="eaVert" wrap="none" lIns="45720" anchor="b">
              <a:prstTxWarp prst="textNoShape">
                <a:avLst/>
              </a:prstTxWarp>
            </a:bodyPr>
            <a:lstStyle/>
            <a:p>
              <a:r>
                <a:rPr lang="en-US" sz="1200" dirty="0" smtClean="0">
                  <a:ea typeface="ＭＳ Ｐゴシック" pitchFamily="1" charset="-128"/>
                  <a:cs typeface="ＭＳ Ｐゴシック" pitchFamily="1" charset="-128"/>
                </a:rPr>
                <a:t>REST</a:t>
              </a:r>
              <a:endParaRPr lang="en-US" sz="1200" dirty="0">
                <a:ea typeface="ＭＳ Ｐゴシック" pitchFamily="1" charset="-128"/>
                <a:cs typeface="ＭＳ Ｐゴシック" pitchFamily="1" charset="-128"/>
              </a:endParaRPr>
            </a:p>
          </p:txBody>
        </p:sp>
        <p:sp>
          <p:nvSpPr>
            <p:cNvPr id="67" name="AutoShape 9"/>
            <p:cNvSpPr>
              <a:spLocks noChangeArrowheads="1"/>
            </p:cNvSpPr>
            <p:nvPr/>
          </p:nvSpPr>
          <p:spPr bwMode="auto">
            <a:xfrm>
              <a:off x="489128" y="4947308"/>
              <a:ext cx="1143000" cy="477838"/>
            </a:xfrm>
            <a:prstGeom prst="roundRect">
              <a:avLst>
                <a:gd name="adj" fmla="val 16667"/>
              </a:avLst>
            </a:prstGeom>
            <a:solidFill>
              <a:schemeClr val="bg1"/>
            </a:solidFill>
            <a:ln w="9525">
              <a:solidFill>
                <a:schemeClr val="tx1"/>
              </a:solidFill>
              <a:round/>
              <a:headEnd/>
              <a:tailEnd/>
            </a:ln>
          </p:spPr>
          <p:txBody>
            <a:bodyPr wrap="none" anchor="ctr">
              <a:prstTxWarp prst="textNoShape">
                <a:avLst/>
              </a:prstTxWarp>
            </a:bodyPr>
            <a:lstStyle/>
            <a:p>
              <a:r>
                <a:rPr lang="en-US" sz="1400" dirty="0" smtClean="0">
                  <a:ea typeface="ＭＳ Ｐゴシック" pitchFamily="1" charset="-128"/>
                  <a:cs typeface="ＭＳ Ｐゴシック" pitchFamily="1" charset="-128"/>
                </a:rPr>
                <a:t>UCSC</a:t>
              </a:r>
              <a:endParaRPr lang="en-US" sz="1200" dirty="0" smtClean="0">
                <a:ea typeface="ＭＳ Ｐゴシック" pitchFamily="1" charset="-128"/>
                <a:cs typeface="ＭＳ Ｐゴシック" pitchFamily="1" charset="-128"/>
              </a:endParaRPr>
            </a:p>
          </p:txBody>
        </p:sp>
        <p:sp>
          <p:nvSpPr>
            <p:cNvPr id="70" name="Rectangle 16"/>
            <p:cNvSpPr>
              <a:spLocks noChangeArrowheads="1"/>
            </p:cNvSpPr>
            <p:nvPr/>
          </p:nvSpPr>
          <p:spPr bwMode="auto">
            <a:xfrm>
              <a:off x="1472848" y="4944839"/>
              <a:ext cx="300038" cy="479425"/>
            </a:xfrm>
            <a:prstGeom prst="rect">
              <a:avLst/>
            </a:prstGeom>
            <a:solidFill>
              <a:srgbClr val="99CCFF"/>
            </a:solidFill>
            <a:ln w="9525">
              <a:solidFill>
                <a:schemeClr val="tx1"/>
              </a:solidFill>
              <a:miter lim="800000"/>
              <a:headEnd/>
              <a:tailEnd/>
            </a:ln>
          </p:spPr>
          <p:txBody>
            <a:bodyPr vert="eaVert" wrap="none" lIns="45720" anchor="b">
              <a:prstTxWarp prst="textNoShape">
                <a:avLst/>
              </a:prstTxWarp>
            </a:bodyPr>
            <a:lstStyle/>
            <a:p>
              <a:r>
                <a:rPr lang="en-US" sz="1200" dirty="0" smtClean="0">
                  <a:ea typeface="ＭＳ Ｐゴシック" pitchFamily="1" charset="-128"/>
                  <a:cs typeface="ＭＳ Ｐゴシック" pitchFamily="1" charset="-128"/>
                </a:rPr>
                <a:t>REST</a:t>
              </a:r>
            </a:p>
          </p:txBody>
        </p:sp>
      </p:grpSp>
      <p:sp>
        <p:nvSpPr>
          <p:cNvPr id="80" name="Rectangle 16"/>
          <p:cNvSpPr>
            <a:spLocks noChangeArrowheads="1"/>
          </p:cNvSpPr>
          <p:nvPr/>
        </p:nvSpPr>
        <p:spPr bwMode="auto">
          <a:xfrm>
            <a:off x="1515181" y="5404865"/>
            <a:ext cx="300038" cy="479425"/>
          </a:xfrm>
          <a:prstGeom prst="rect">
            <a:avLst/>
          </a:prstGeom>
          <a:solidFill>
            <a:srgbClr val="99CCFF"/>
          </a:solidFill>
          <a:ln w="9525">
            <a:solidFill>
              <a:schemeClr val="tx1"/>
            </a:solidFill>
            <a:miter lim="800000"/>
            <a:headEnd/>
            <a:tailEnd/>
          </a:ln>
        </p:spPr>
        <p:txBody>
          <a:bodyPr vert="eaVert" wrap="none" lIns="45720" anchor="b">
            <a:prstTxWarp prst="textNoShape">
              <a:avLst/>
            </a:prstTxWarp>
          </a:bodyPr>
          <a:lstStyle/>
          <a:p>
            <a:r>
              <a:rPr lang="en-US" sz="1200" dirty="0" smtClean="0">
                <a:ea typeface="ＭＳ Ｐゴシック" pitchFamily="1" charset="-128"/>
                <a:cs typeface="ＭＳ Ｐゴシック" pitchFamily="1" charset="-128"/>
              </a:rPr>
              <a:t>REST</a:t>
            </a:r>
          </a:p>
        </p:txBody>
      </p:sp>
      <p:sp>
        <p:nvSpPr>
          <p:cNvPr id="79" name="Can 78"/>
          <p:cNvSpPr/>
          <p:nvPr/>
        </p:nvSpPr>
        <p:spPr>
          <a:xfrm>
            <a:off x="592667" y="5240867"/>
            <a:ext cx="922866" cy="804333"/>
          </a:xfrm>
          <a:prstGeom prst="can">
            <a:avLst/>
          </a:prstGeom>
          <a:solidFill>
            <a:schemeClr val="bg1"/>
          </a:solidFill>
          <a:ln w="38100" cmpd="sng">
            <a:solidFill>
              <a:schemeClr val="accent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External Data Sources</a:t>
            </a:r>
            <a:endParaRPr lang="en-US" sz="1200" dirty="0">
              <a:solidFill>
                <a:schemeClr val="tx1"/>
              </a:solidFill>
            </a:endParaRPr>
          </a:p>
        </p:txBody>
      </p:sp>
      <p:sp>
        <p:nvSpPr>
          <p:cNvPr id="82" name="TextBox 81"/>
          <p:cNvSpPr txBox="1"/>
          <p:nvPr/>
        </p:nvSpPr>
        <p:spPr>
          <a:xfrm>
            <a:off x="3022604" y="3462868"/>
            <a:ext cx="629499" cy="338554"/>
          </a:xfrm>
          <a:prstGeom prst="rect">
            <a:avLst/>
          </a:prstGeom>
          <a:noFill/>
        </p:spPr>
        <p:txBody>
          <a:bodyPr wrap="none" rtlCol="0">
            <a:spAutoFit/>
          </a:bodyPr>
          <a:lstStyle/>
          <a:p>
            <a:r>
              <a:rPr lang="en-US" sz="1600" dirty="0" smtClean="0">
                <a:solidFill>
                  <a:srgbClr val="0000FF"/>
                </a:solidFill>
              </a:rPr>
              <a:t>https</a:t>
            </a:r>
            <a:endParaRPr lang="en-US" sz="1600" dirty="0">
              <a:solidFill>
                <a:srgbClr val="0000FF"/>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609F"/>
                </a:solidFill>
              </a:rPr>
              <a:t>Adding</a:t>
            </a:r>
            <a:r>
              <a:rPr lang="en-US" b="1" baseline="0" dirty="0" smtClean="0">
                <a:solidFill>
                  <a:srgbClr val="00609F"/>
                </a:solidFill>
              </a:rPr>
              <a:t> it to your Galaxy</a:t>
            </a:r>
            <a:endParaRPr lang="en-US" b="1" dirty="0">
              <a:solidFill>
                <a:srgbClr val="00609F"/>
              </a:solidFill>
            </a:endParaRPr>
          </a:p>
        </p:txBody>
      </p:sp>
      <p:sp>
        <p:nvSpPr>
          <p:cNvPr id="4" name="Content Placeholder 3"/>
          <p:cNvSpPr>
            <a:spLocks noGrp="1"/>
          </p:cNvSpPr>
          <p:nvPr>
            <p:ph idx="1"/>
          </p:nvPr>
        </p:nvSpPr>
        <p:spPr/>
        <p:txBody>
          <a:bodyPr/>
          <a:lstStyle/>
          <a:p>
            <a:pPr>
              <a:buNone/>
            </a:pPr>
            <a:r>
              <a:rPr lang="en-US" dirty="0" smtClean="0">
                <a:hlinkClick r:id="rId2"/>
              </a:rPr>
              <a:t>http://wiki.g2.bx.psu.edu/GenomeSpace</a:t>
            </a:r>
            <a:endParaRPr lang="en-US" dirty="0" smtClean="0"/>
          </a:p>
          <a:p>
            <a:endParaRPr lang="en-US" dirty="0" smtClean="0"/>
          </a:p>
          <a:p>
            <a:pPr marL="514350" indent="-514350">
              <a:buFont typeface="+mj-lt"/>
              <a:buAutoNum type="arabicPeriod"/>
            </a:pPr>
            <a:r>
              <a:rPr lang="en-US" dirty="0" smtClean="0"/>
              <a:t>Pull the </a:t>
            </a:r>
            <a:r>
              <a:rPr lang="en-US" dirty="0" err="1" smtClean="0"/>
              <a:t>changesets</a:t>
            </a:r>
            <a:endParaRPr lang="en-US" dirty="0" smtClean="0"/>
          </a:p>
          <a:p>
            <a:pPr marL="514350" indent="-514350">
              <a:buFont typeface="+mj-lt"/>
              <a:buAutoNum type="arabicPeriod"/>
            </a:pPr>
            <a:r>
              <a:rPr lang="en-US" dirty="0" smtClean="0"/>
              <a:t>Add </a:t>
            </a:r>
            <a:r>
              <a:rPr lang="en-US" dirty="0" err="1" smtClean="0"/>
              <a:t>GenomeSpace</a:t>
            </a:r>
            <a:r>
              <a:rPr lang="en-US" dirty="0" smtClean="0"/>
              <a:t> to your toolbox</a:t>
            </a:r>
          </a:p>
          <a:p>
            <a:pPr marL="514350" indent="-514350">
              <a:buFont typeface="+mj-lt"/>
              <a:buAutoNum type="arabicPeriod"/>
            </a:pPr>
            <a:r>
              <a:rPr lang="en-US" dirty="0" smtClean="0"/>
              <a:t>Enable </a:t>
            </a:r>
            <a:r>
              <a:rPr lang="en-US" dirty="0" err="1" smtClean="0"/>
              <a:t>OpenID</a:t>
            </a:r>
            <a:r>
              <a:rPr lang="en-US" dirty="0" smtClean="0"/>
              <a:t> in your </a:t>
            </a:r>
            <a:r>
              <a:rPr lang="en-US" dirty="0" err="1" smtClean="0"/>
              <a:t>config</a:t>
            </a:r>
            <a:r>
              <a:rPr lang="en-US" dirty="0" smtClean="0"/>
              <a:t> file</a:t>
            </a:r>
          </a:p>
          <a:p>
            <a:pPr marL="514350" indent="-514350">
              <a:buFont typeface="+mj-lt"/>
              <a:buAutoNum type="arabicPeriod"/>
            </a:pPr>
            <a:r>
              <a:rPr lang="en-US" dirty="0" smtClean="0"/>
              <a:t>Restart</a:t>
            </a:r>
          </a:p>
          <a:p>
            <a:endParaRPr lang="en-US" dirty="0"/>
          </a:p>
        </p:txBody>
      </p:sp>
      <p:pic>
        <p:nvPicPr>
          <p:cNvPr id="5" name="Picture 9" descr="three_concepts.jpg"/>
          <p:cNvPicPr>
            <a:picLocks noChangeAspect="1"/>
          </p:cNvPicPr>
          <p:nvPr/>
        </p:nvPicPr>
        <p:blipFill>
          <a:blip r:embed="rId3"/>
          <a:srcRect/>
          <a:stretch>
            <a:fillRect/>
          </a:stretch>
        </p:blipFill>
        <p:spPr bwMode="auto">
          <a:xfrm>
            <a:off x="3408796" y="4805652"/>
            <a:ext cx="2603500" cy="111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ounded Rectangle 4"/>
          <p:cNvSpPr/>
          <p:nvPr/>
        </p:nvSpPr>
        <p:spPr bwMode="auto">
          <a:xfrm>
            <a:off x="803275" y="1189182"/>
            <a:ext cx="7537450" cy="5242098"/>
          </a:xfrm>
          <a:prstGeom prst="roundRect">
            <a:avLst>
              <a:gd name="adj" fmla="val 10969"/>
            </a:avLst>
          </a:prstGeom>
          <a:noFill/>
          <a:ln>
            <a:no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eaLnBrk="1" hangingPunct="1">
              <a:lnSpc>
                <a:spcPct val="90000"/>
              </a:lnSpc>
              <a:spcBef>
                <a:spcPts val="600"/>
              </a:spcBef>
            </a:pPr>
            <a:r>
              <a:rPr lang="en-US" sz="2800" dirty="0" smtClean="0">
                <a:ea typeface="ＭＳ Ｐゴシック" pitchFamily="-107" charset="-128"/>
                <a:cs typeface="ＭＳ Ｐゴシック" pitchFamily="-107" charset="-128"/>
              </a:rPr>
              <a:t>• Flood of high throughput biological data</a:t>
            </a:r>
            <a:endParaRPr lang="en-US" sz="2200" dirty="0" smtClean="0">
              <a:ea typeface="ＭＳ Ｐゴシック" pitchFamily="-107" charset="-128"/>
              <a:cs typeface="ＭＳ Ｐゴシック" pitchFamily="-107" charset="-128"/>
            </a:endParaRPr>
          </a:p>
          <a:p>
            <a:pPr eaLnBrk="1" hangingPunct="1">
              <a:lnSpc>
                <a:spcPct val="90000"/>
              </a:lnSpc>
              <a:spcBef>
                <a:spcPts val="0"/>
              </a:spcBef>
            </a:pPr>
            <a:r>
              <a:rPr lang="en-US" sz="2200" dirty="0" smtClean="0">
                <a:ea typeface="ＭＳ Ｐゴシック" pitchFamily="-107" charset="-128"/>
                <a:cs typeface="ＭＳ Ｐゴシック" pitchFamily="-107" charset="-128"/>
              </a:rPr>
              <a:t>	</a:t>
            </a:r>
            <a:r>
              <a:rPr lang="en-US" sz="2000" dirty="0" smtClean="0">
                <a:ea typeface="ＭＳ Ｐゴシック" pitchFamily="-107" charset="-128"/>
                <a:cs typeface="ＭＳ Ｐゴシック" pitchFamily="-107" charset="-128"/>
              </a:rPr>
              <a:t>genomic sequence, global mRNA expression profiles, 	copy number and LOH, epigenetic data, 		protein level and modification status, </a:t>
            </a:r>
          </a:p>
          <a:p>
            <a:pPr eaLnBrk="1" hangingPunct="1">
              <a:lnSpc>
                <a:spcPct val="90000"/>
              </a:lnSpc>
              <a:spcBef>
                <a:spcPts val="0"/>
              </a:spcBef>
            </a:pPr>
            <a:r>
              <a:rPr lang="en-US" sz="2000" dirty="0" smtClean="0">
                <a:ea typeface="ＭＳ Ｐゴシック" pitchFamily="-107" charset="-128"/>
                <a:cs typeface="ＭＳ Ｐゴシック" pitchFamily="-107" charset="-128"/>
              </a:rPr>
              <a:t>	metabolite profiles</a:t>
            </a:r>
          </a:p>
          <a:p>
            <a:pPr eaLnBrk="1" hangingPunct="1">
              <a:lnSpc>
                <a:spcPct val="90000"/>
              </a:lnSpc>
              <a:spcBef>
                <a:spcPts val="0"/>
              </a:spcBef>
            </a:pPr>
            <a:endParaRPr lang="en-US" sz="2000" dirty="0" smtClean="0">
              <a:ea typeface="ＭＳ Ｐゴシック" pitchFamily="-107" charset="-128"/>
              <a:cs typeface="ＭＳ Ｐゴシック" pitchFamily="-107" charset="-128"/>
            </a:endParaRPr>
          </a:p>
          <a:p>
            <a:pPr eaLnBrk="1" hangingPunct="1">
              <a:lnSpc>
                <a:spcPct val="90000"/>
              </a:lnSpc>
              <a:spcBef>
                <a:spcPts val="0"/>
              </a:spcBef>
            </a:pPr>
            <a:r>
              <a:rPr lang="en-US" sz="2200" dirty="0" smtClean="0">
                <a:ea typeface="ＭＳ Ｐゴシック" pitchFamily="-107" charset="-128"/>
                <a:cs typeface="ＭＳ Ｐゴシック" pitchFamily="-107" charset="-128"/>
              </a:rPr>
              <a:t>• </a:t>
            </a:r>
            <a:r>
              <a:rPr lang="en-US" sz="2800" dirty="0" smtClean="0">
                <a:ea typeface="ＭＳ Ｐゴシック" pitchFamily="-107" charset="-128"/>
                <a:cs typeface="ＭＳ Ｐゴシック" pitchFamily="-107" charset="-128"/>
              </a:rPr>
              <a:t>Proliferation of tools</a:t>
            </a:r>
          </a:p>
          <a:p>
            <a:pPr eaLnBrk="1" hangingPunct="1">
              <a:lnSpc>
                <a:spcPct val="90000"/>
              </a:lnSpc>
              <a:spcBef>
                <a:spcPts val="0"/>
              </a:spcBef>
            </a:pPr>
            <a:r>
              <a:rPr lang="en-US" sz="2200" dirty="0" smtClean="0">
                <a:ea typeface="ＭＳ Ｐゴシック" pitchFamily="-107" charset="-128"/>
                <a:cs typeface="ＭＳ Ｐゴシック" pitchFamily="-107" charset="-128"/>
              </a:rPr>
              <a:t>	</a:t>
            </a:r>
            <a:r>
              <a:rPr lang="en-US" sz="2000" dirty="0" smtClean="0">
                <a:ea typeface="ＭＳ Ｐゴシック" pitchFamily="-107" charset="-128"/>
                <a:cs typeface="ＭＳ Ｐゴシック" pitchFamily="-107" charset="-128"/>
              </a:rPr>
              <a:t>Databases, visualization, and analysis </a:t>
            </a:r>
          </a:p>
          <a:p>
            <a:pPr lvl="1" eaLnBrk="1" hangingPunct="1"/>
            <a:r>
              <a:rPr lang="en-US" sz="2000" dirty="0" smtClean="0">
                <a:ea typeface="ＭＳ Ｐゴシック" pitchFamily="-107" charset="-128"/>
                <a:cs typeface="ＭＳ Ｐゴシック" pitchFamily="-107" charset="-128"/>
              </a:rPr>
              <a:t>	</a:t>
            </a:r>
            <a:r>
              <a:rPr lang="en-US" sz="2000" dirty="0"/>
              <a:t>Difficulty of getting tools to work together </a:t>
            </a:r>
            <a:endParaRPr lang="en-US" sz="2000" dirty="0">
              <a:ea typeface="ＭＳ Ｐゴシック" pitchFamily="-107" charset="-128"/>
              <a:cs typeface="ＭＳ Ｐゴシック" pitchFamily="-107" charset="-128"/>
            </a:endParaRPr>
          </a:p>
          <a:p>
            <a:pPr lvl="1" eaLnBrk="1" hangingPunct="1">
              <a:lnSpc>
                <a:spcPct val="90000"/>
              </a:lnSpc>
              <a:spcBef>
                <a:spcPts val="0"/>
              </a:spcBef>
            </a:pPr>
            <a:r>
              <a:rPr lang="en-US" sz="1400" dirty="0" smtClean="0">
                <a:ea typeface="ＭＳ Ｐゴシック" pitchFamily="-107" charset="-128"/>
                <a:cs typeface="ＭＳ Ｐゴシック" pitchFamily="-107" charset="-128"/>
              </a:rPr>
              <a:t>	</a:t>
            </a:r>
            <a:r>
              <a:rPr lang="en-US" sz="2000" dirty="0" smtClean="0">
                <a:ea typeface="ＭＳ Ｐゴシック" pitchFamily="-107" charset="-128"/>
                <a:cs typeface="ＭＳ Ｐゴシック" pitchFamily="-107" charset="-128"/>
              </a:rPr>
              <a:t>Access, analyze, visualize each data type separately</a:t>
            </a:r>
          </a:p>
        </p:txBody>
      </p:sp>
      <p:sp>
        <p:nvSpPr>
          <p:cNvPr id="10" name="Rectangle 4"/>
          <p:cNvSpPr txBox="1">
            <a:spLocks noChangeArrowheads="1"/>
          </p:cNvSpPr>
          <p:nvPr/>
        </p:nvSpPr>
        <p:spPr bwMode="auto">
          <a:xfrm>
            <a:off x="0" y="158172"/>
            <a:ext cx="9143999" cy="778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noProof="0" dirty="0" smtClean="0">
                <a:solidFill>
                  <a:srgbClr val="1D63B3"/>
                </a:solidFill>
                <a:latin typeface="+mj-lt"/>
                <a:ea typeface="ＭＳ Ｐゴシック" pitchFamily="-107" charset="-128"/>
                <a:cs typeface="ＭＳ Ｐゴシック" pitchFamily="-107" charset="-128"/>
              </a:rPr>
              <a:t>The Challenges </a:t>
            </a:r>
            <a:endParaRPr kumimoji="0" lang="en-US" sz="3600" b="1" i="0" u="none" strike="noStrike" kern="0" cap="none" spc="0" normalizeH="0" baseline="0" noProof="0" dirty="0">
              <a:ln>
                <a:noFill/>
              </a:ln>
              <a:solidFill>
                <a:srgbClr val="1D63B3"/>
              </a:solidFill>
              <a:effectLst/>
              <a:uLnTx/>
              <a:uFillTx/>
              <a:latin typeface="+mj-lt"/>
              <a:ea typeface="ＭＳ Ｐゴシック" pitchFamily="-107" charset="-128"/>
              <a:cs typeface="ＭＳ Ｐゴシック" pitchFamily="-107" charset="-128"/>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638917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1815571"/>
            <a:ext cx="8229600" cy="487362"/>
          </a:xfrm>
        </p:spPr>
        <p:txBody>
          <a:bodyPr rtlCol="0">
            <a:noAutofit/>
          </a:bodyPr>
          <a:lstStyle/>
          <a:p>
            <a:pPr fontAlgn="auto">
              <a:spcAft>
                <a:spcPts val="0"/>
              </a:spcAft>
              <a:defRPr/>
            </a:pPr>
            <a:r>
              <a:rPr lang="en-US" sz="3600" b="1" dirty="0" smtClean="0">
                <a:solidFill>
                  <a:srgbClr val="1D63B3"/>
                </a:solidFill>
              </a:rPr>
              <a:t>Join the </a:t>
            </a:r>
            <a:r>
              <a:rPr lang="en-US" sz="3600" b="1" dirty="0" err="1" smtClean="0">
                <a:solidFill>
                  <a:srgbClr val="1D63B3"/>
                </a:solidFill>
              </a:rPr>
              <a:t>GenomeSpace</a:t>
            </a:r>
            <a:r>
              <a:rPr lang="en-US" sz="3600" b="1" dirty="0" smtClean="0">
                <a:solidFill>
                  <a:srgbClr val="1D63B3"/>
                </a:solidFill>
              </a:rPr>
              <a:t> community</a:t>
            </a:r>
            <a:endParaRPr lang="en-US" sz="3600" b="1" dirty="0">
              <a:solidFill>
                <a:srgbClr val="1D63B3"/>
              </a:solidFill>
            </a:endParaRPr>
          </a:p>
        </p:txBody>
      </p:sp>
      <p:sp>
        <p:nvSpPr>
          <p:cNvPr id="3" name="Content Placeholder 2"/>
          <p:cNvSpPr>
            <a:spLocks noGrp="1"/>
          </p:cNvSpPr>
          <p:nvPr>
            <p:ph idx="1"/>
          </p:nvPr>
        </p:nvSpPr>
        <p:spPr>
          <a:xfrm>
            <a:off x="469900" y="2286000"/>
            <a:ext cx="8229600" cy="4219575"/>
          </a:xfrm>
        </p:spPr>
        <p:txBody>
          <a:bodyPr rtlCol="0">
            <a:normAutofit/>
          </a:bodyPr>
          <a:lstStyle/>
          <a:p>
            <a:pPr>
              <a:buNone/>
              <a:defRPr/>
            </a:pPr>
            <a:endParaRPr lang="en-US" sz="3459" dirty="0" smtClean="0"/>
          </a:p>
          <a:p>
            <a:pPr>
              <a:buNone/>
              <a:defRPr/>
            </a:pPr>
            <a:r>
              <a:rPr lang="en-US" sz="3459" dirty="0" smtClean="0"/>
              <a:t>We’re looking for</a:t>
            </a:r>
          </a:p>
          <a:p>
            <a:pPr lvl="1">
              <a:buClr>
                <a:schemeClr val="accent1"/>
              </a:buClr>
              <a:buSzPct val="150000"/>
              <a:buFont typeface="Wingdings" charset="2"/>
              <a:buChar char="ü"/>
              <a:defRPr/>
            </a:pPr>
            <a:r>
              <a:rPr lang="en-US" dirty="0" smtClean="0"/>
              <a:t>Researchers with driving biological projects</a:t>
            </a:r>
          </a:p>
          <a:p>
            <a:pPr lvl="1">
              <a:buClr>
                <a:schemeClr val="accent1"/>
              </a:buClr>
              <a:buSzPct val="150000"/>
              <a:buFont typeface="Wingdings" charset="2"/>
              <a:buChar char="ü"/>
              <a:defRPr/>
            </a:pPr>
            <a:r>
              <a:rPr lang="en-US" dirty="0" smtClean="0"/>
              <a:t>Developers &amp; Data providers</a:t>
            </a:r>
          </a:p>
          <a:p>
            <a:pPr lvl="2">
              <a:buFont typeface="Arial"/>
              <a:buChar char="–"/>
              <a:defRPr/>
            </a:pPr>
            <a:r>
              <a:rPr lang="en-US" dirty="0" smtClean="0"/>
              <a:t>Add your tools</a:t>
            </a:r>
          </a:p>
          <a:p>
            <a:pPr lvl="2">
              <a:buFont typeface="Arial"/>
              <a:buChar char="–"/>
              <a:defRPr/>
            </a:pPr>
            <a:r>
              <a:rPr lang="en-US" dirty="0" smtClean="0"/>
              <a:t>Contribute format converters</a:t>
            </a:r>
          </a:p>
          <a:p>
            <a:pPr lvl="2">
              <a:buFont typeface="Arial"/>
              <a:buChar char="–"/>
              <a:defRPr/>
            </a:pPr>
            <a:r>
              <a:rPr lang="en-US" dirty="0" smtClean="0"/>
              <a:t>Build new infrastructure</a:t>
            </a:r>
          </a:p>
          <a:p>
            <a:pPr fontAlgn="auto">
              <a:spcAft>
                <a:spcPts val="0"/>
              </a:spcAft>
              <a:buFont typeface="Arial"/>
              <a:buChar char="•"/>
              <a:defRPr/>
            </a:pPr>
            <a:endParaRPr lang="en-US" dirty="0"/>
          </a:p>
        </p:txBody>
      </p:sp>
      <p:pic>
        <p:nvPicPr>
          <p:cNvPr id="4" name="Picture 3" descr="20090112_Amazon"/>
          <p:cNvPicPr>
            <a:picLocks noChangeAspect="1"/>
          </p:cNvPicPr>
          <p:nvPr/>
        </p:nvPicPr>
        <p:blipFill>
          <a:blip r:embed="rId3"/>
          <a:stretch>
            <a:fillRect/>
          </a:stretch>
        </p:blipFill>
        <p:spPr>
          <a:xfrm>
            <a:off x="2393951" y="563033"/>
            <a:ext cx="5168900" cy="584200"/>
          </a:xfrm>
          <a:prstGeom prst="rect">
            <a:avLst/>
          </a:prstGeom>
        </p:spPr>
      </p:pic>
      <p:pic>
        <p:nvPicPr>
          <p:cNvPr id="6" name="Picture 5" descr="gs_logo.png"/>
          <p:cNvPicPr>
            <a:picLocks noChangeAspect="1"/>
          </p:cNvPicPr>
          <p:nvPr/>
        </p:nvPicPr>
        <p:blipFill>
          <a:blip r:embed="rId4"/>
          <a:srcRect/>
          <a:stretch>
            <a:fillRect/>
          </a:stretch>
        </p:blipFill>
        <p:spPr bwMode="auto">
          <a:xfrm>
            <a:off x="1137710" y="249766"/>
            <a:ext cx="1314450" cy="1277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622300" y="228600"/>
            <a:ext cx="8128000" cy="6461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spcBef>
                <a:spcPct val="50000"/>
              </a:spcBef>
            </a:pPr>
            <a:r>
              <a:rPr lang="en-US" sz="3600" b="1" dirty="0">
                <a:solidFill>
                  <a:srgbClr val="1D63B3"/>
                </a:solidFill>
              </a:rPr>
              <a:t>Acknowledgements </a:t>
            </a:r>
          </a:p>
        </p:txBody>
      </p:sp>
      <p:sp>
        <p:nvSpPr>
          <p:cNvPr id="38915" name="Text Box 4"/>
          <p:cNvSpPr txBox="1">
            <a:spLocks noChangeArrowheads="1"/>
          </p:cNvSpPr>
          <p:nvPr/>
        </p:nvSpPr>
        <p:spPr bwMode="auto">
          <a:xfrm>
            <a:off x="5965825" y="1603375"/>
            <a:ext cx="2206625" cy="156966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sz="1600" b="1" u="sng" dirty="0">
                <a:ea typeface="ＭＳ Ｐゴシック" pitchFamily="34" charset="-128"/>
              </a:rPr>
              <a:t>Broad Institute</a:t>
            </a:r>
            <a:endParaRPr lang="en-US" sz="1600" b="1" u="sng" dirty="0" smtClean="0">
              <a:ea typeface="ＭＳ Ｐゴシック" pitchFamily="34" charset="-128"/>
            </a:endParaRPr>
          </a:p>
          <a:p>
            <a:pPr eaLnBrk="1" hangingPunct="1"/>
            <a:r>
              <a:rPr lang="en-US" sz="1600" dirty="0" smtClean="0">
                <a:ea typeface="ＭＳ Ｐゴシック" pitchFamily="34" charset="-128"/>
              </a:rPr>
              <a:t>Michael Reich</a:t>
            </a:r>
          </a:p>
          <a:p>
            <a:pPr eaLnBrk="1" hangingPunct="1"/>
            <a:r>
              <a:rPr lang="en-US" sz="1600" dirty="0">
                <a:ea typeface="ＭＳ Ｐゴシック" pitchFamily="34" charset="-128"/>
              </a:rPr>
              <a:t>Helga </a:t>
            </a:r>
            <a:r>
              <a:rPr lang="en-US" sz="1600" dirty="0" err="1">
                <a:ea typeface="ＭＳ Ｐゴシック" pitchFamily="34" charset="-128"/>
              </a:rPr>
              <a:t>Thorvaldsdottir</a:t>
            </a:r>
            <a:endParaRPr lang="en-US" sz="1600" dirty="0">
              <a:ea typeface="ＭＳ Ｐゴシック" pitchFamily="34" charset="-128"/>
            </a:endParaRPr>
          </a:p>
          <a:p>
            <a:pPr eaLnBrk="1" hangingPunct="1"/>
            <a:r>
              <a:rPr lang="en-US" sz="1600" dirty="0">
                <a:ea typeface="ＭＳ Ｐゴシック" pitchFamily="34" charset="-128"/>
              </a:rPr>
              <a:t>Jim Robinson</a:t>
            </a:r>
          </a:p>
          <a:p>
            <a:pPr eaLnBrk="1" hangingPunct="1"/>
            <a:r>
              <a:rPr lang="en-US" sz="1600" dirty="0">
                <a:ea typeface="ＭＳ Ｐゴシック" pitchFamily="34" charset="-128"/>
              </a:rPr>
              <a:t>Marco </a:t>
            </a:r>
            <a:r>
              <a:rPr lang="en-US" sz="1600" dirty="0" err="1">
                <a:ea typeface="ＭＳ Ｐゴシック" pitchFamily="34" charset="-128"/>
              </a:rPr>
              <a:t>Ocana</a:t>
            </a:r>
            <a:endParaRPr lang="en-US" sz="1600" dirty="0" smtClean="0">
              <a:ea typeface="ＭＳ Ｐゴシック" pitchFamily="34" charset="-128"/>
            </a:endParaRPr>
          </a:p>
          <a:p>
            <a:pPr eaLnBrk="1" hangingPunct="1"/>
            <a:r>
              <a:rPr lang="en-US" sz="1600" dirty="0" smtClean="0">
                <a:ea typeface="ＭＳ Ｐゴシック" pitchFamily="34" charset="-128"/>
              </a:rPr>
              <a:t>Jill </a:t>
            </a:r>
            <a:r>
              <a:rPr lang="en-US" sz="1600" dirty="0" err="1">
                <a:ea typeface="ＭＳ Ｐゴシック" pitchFamily="34" charset="-128"/>
              </a:rPr>
              <a:t>Mesirov</a:t>
            </a:r>
            <a:r>
              <a:rPr lang="en-US" sz="1600" dirty="0">
                <a:ea typeface="ＭＳ Ｐゴシック" pitchFamily="34" charset="-128"/>
              </a:rPr>
              <a:t>, PI</a:t>
            </a:r>
          </a:p>
        </p:txBody>
      </p:sp>
      <p:sp>
        <p:nvSpPr>
          <p:cNvPr id="38916" name="Text Box 3"/>
          <p:cNvSpPr txBox="1">
            <a:spLocks noChangeArrowheads="1"/>
          </p:cNvSpPr>
          <p:nvPr/>
        </p:nvSpPr>
        <p:spPr bwMode="auto">
          <a:xfrm>
            <a:off x="350838" y="1681163"/>
            <a:ext cx="5394325" cy="32924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sz="1600" b="1" u="sng" dirty="0" err="1">
                <a:ea typeface="ＭＳ Ｐゴシック" pitchFamily="34" charset="-128"/>
              </a:rPr>
              <a:t>GenomeSpace</a:t>
            </a:r>
            <a:r>
              <a:rPr lang="en-US" sz="1600" b="1" u="sng" dirty="0">
                <a:ea typeface="ＭＳ Ｐゴシック" pitchFamily="34" charset="-128"/>
              </a:rPr>
              <a:t> Collaborators</a:t>
            </a:r>
          </a:p>
          <a:p>
            <a:pPr eaLnBrk="1" hangingPunct="1"/>
            <a:r>
              <a:rPr lang="en-US" sz="1600" b="1" dirty="0" err="1">
                <a:ea typeface="ＭＳ Ｐゴシック" pitchFamily="34" charset="-128"/>
              </a:rPr>
              <a:t>Cytoscape</a:t>
            </a:r>
            <a:r>
              <a:rPr lang="en-US" sz="1600" b="1" dirty="0">
                <a:ea typeface="ＭＳ Ｐゴシック" pitchFamily="34" charset="-128"/>
              </a:rPr>
              <a:t>: </a:t>
            </a:r>
            <a:r>
              <a:rPr lang="en-US" sz="1600" dirty="0">
                <a:ea typeface="ＭＳ Ｐゴシック" pitchFamily="34" charset="-128"/>
              </a:rPr>
              <a:t>Trey </a:t>
            </a:r>
            <a:r>
              <a:rPr lang="en-US" sz="1600" dirty="0" err="1">
                <a:ea typeface="ＭＳ Ｐゴシック" pitchFamily="34" charset="-128"/>
              </a:rPr>
              <a:t>Ideker</a:t>
            </a:r>
            <a:r>
              <a:rPr lang="en-US" sz="1600" dirty="0">
                <a:ea typeface="ＭＳ Ｐゴシック" pitchFamily="34" charset="-128"/>
              </a:rPr>
              <a:t> Lab, UCSD</a:t>
            </a:r>
          </a:p>
          <a:p>
            <a:pPr eaLnBrk="1" hangingPunct="1"/>
            <a:r>
              <a:rPr lang="en-US" sz="1600" b="1" dirty="0">
                <a:ea typeface="ＭＳ Ｐゴシック" pitchFamily="34" charset="-128"/>
              </a:rPr>
              <a:t>Galaxy: </a:t>
            </a:r>
            <a:r>
              <a:rPr lang="en-US" sz="1600" dirty="0">
                <a:ea typeface="ＭＳ Ｐゴシック" pitchFamily="34" charset="-128"/>
              </a:rPr>
              <a:t>Anton </a:t>
            </a:r>
            <a:r>
              <a:rPr lang="en-US" sz="1600" dirty="0" err="1">
                <a:ea typeface="ＭＳ Ｐゴシック" pitchFamily="34" charset="-128"/>
              </a:rPr>
              <a:t>Nekrutenko</a:t>
            </a:r>
            <a:r>
              <a:rPr lang="en-US" sz="1600" dirty="0">
                <a:ea typeface="ＭＳ Ｐゴシック" pitchFamily="34" charset="-128"/>
              </a:rPr>
              <a:t> Lab</a:t>
            </a:r>
            <a:r>
              <a:rPr lang="en-US" sz="1600" b="1" dirty="0">
                <a:ea typeface="ＭＳ Ｐゴシック" pitchFamily="34" charset="-128"/>
              </a:rPr>
              <a:t>,</a:t>
            </a:r>
            <a:r>
              <a:rPr lang="en-US" sz="1600" dirty="0">
                <a:ea typeface="ＭＳ Ｐゴシック" pitchFamily="34" charset="-128"/>
              </a:rPr>
              <a:t> Penn State University </a:t>
            </a:r>
          </a:p>
          <a:p>
            <a:pPr eaLnBrk="1" hangingPunct="1"/>
            <a:r>
              <a:rPr lang="en-US" sz="1600" b="1" dirty="0">
                <a:ea typeface="ＭＳ Ｐゴシック" pitchFamily="34" charset="-128"/>
              </a:rPr>
              <a:t>Genomica: </a:t>
            </a:r>
            <a:r>
              <a:rPr lang="en-US" sz="1600" dirty="0" err="1">
                <a:ea typeface="ＭＳ Ｐゴシック" pitchFamily="34" charset="-128"/>
              </a:rPr>
              <a:t>Eran</a:t>
            </a:r>
            <a:r>
              <a:rPr lang="en-US" sz="1600" dirty="0">
                <a:ea typeface="ＭＳ Ｐゴシック" pitchFamily="34" charset="-128"/>
              </a:rPr>
              <a:t> Segal Lab, Weizmann </a:t>
            </a:r>
            <a:r>
              <a:rPr lang="en-US" sz="1600" dirty="0" smtClean="0">
                <a:ea typeface="ＭＳ Ｐゴシック" pitchFamily="34" charset="-128"/>
              </a:rPr>
              <a:t>Institute</a:t>
            </a:r>
            <a:endParaRPr lang="en-US" sz="1600" dirty="0">
              <a:ea typeface="ＭＳ Ｐゴシック" pitchFamily="34" charset="-128"/>
            </a:endParaRPr>
          </a:p>
          <a:p>
            <a:pPr eaLnBrk="1" hangingPunct="1"/>
            <a:r>
              <a:rPr lang="en-US" sz="1600" b="1" dirty="0">
                <a:ea typeface="ＭＳ Ｐゴシック" pitchFamily="34" charset="-128"/>
              </a:rPr>
              <a:t>UCSC Browser Team</a:t>
            </a:r>
          </a:p>
          <a:p>
            <a:pPr eaLnBrk="1" hangingPunct="1"/>
            <a:r>
              <a:rPr lang="en-US" sz="1600" b="1" dirty="0" err="1">
                <a:ea typeface="ＭＳ Ｐゴシック" pitchFamily="34" charset="-128"/>
              </a:rPr>
              <a:t>GenePattern</a:t>
            </a:r>
            <a:r>
              <a:rPr lang="en-US" sz="1600" b="1" dirty="0">
                <a:ea typeface="ＭＳ Ｐゴシック" pitchFamily="34" charset="-128"/>
              </a:rPr>
              <a:t> Team</a:t>
            </a:r>
          </a:p>
          <a:p>
            <a:pPr eaLnBrk="1" hangingPunct="1"/>
            <a:r>
              <a:rPr lang="en-US" sz="1600" b="1" dirty="0">
                <a:ea typeface="ＭＳ Ｐゴシック" pitchFamily="34" charset="-128"/>
              </a:rPr>
              <a:t>IGV Team</a:t>
            </a:r>
          </a:p>
          <a:p>
            <a:pPr eaLnBrk="1" hangingPunct="1"/>
            <a:endParaRPr lang="en-US" sz="1600" b="1" dirty="0">
              <a:ea typeface="ＭＳ Ｐゴシック" pitchFamily="34" charset="-128"/>
            </a:endParaRPr>
          </a:p>
          <a:p>
            <a:pPr eaLnBrk="1" hangingPunct="1"/>
            <a:r>
              <a:rPr lang="en-US" sz="1600" b="1" dirty="0">
                <a:ea typeface="ＭＳ Ｐゴシック" pitchFamily="34" charset="-128"/>
              </a:rPr>
              <a:t>Driving Biological Projects</a:t>
            </a:r>
          </a:p>
          <a:p>
            <a:pPr eaLnBrk="1" hangingPunct="1"/>
            <a:r>
              <a:rPr lang="en-US" sz="1600" b="1" dirty="0">
                <a:ea typeface="ＭＳ Ｐゴシック" pitchFamily="34" charset="-128"/>
              </a:rPr>
              <a:t>Howard Chang Lab </a:t>
            </a:r>
            <a:r>
              <a:rPr lang="en-US" sz="1600" dirty="0">
                <a:ea typeface="ＭＳ Ｐゴシック" pitchFamily="34" charset="-128"/>
              </a:rPr>
              <a:t>– Stanford University</a:t>
            </a:r>
          </a:p>
          <a:p>
            <a:pPr eaLnBrk="1" hangingPunct="1"/>
            <a:r>
              <a:rPr lang="en-US" sz="1600" b="1" dirty="0">
                <a:ea typeface="ＭＳ Ｐゴシック" pitchFamily="34" charset="-128"/>
              </a:rPr>
              <a:t>Aviv </a:t>
            </a:r>
            <a:r>
              <a:rPr lang="en-US" sz="1600" b="1" dirty="0" err="1">
                <a:ea typeface="ＭＳ Ｐゴシック" pitchFamily="34" charset="-128"/>
              </a:rPr>
              <a:t>Regev</a:t>
            </a:r>
            <a:r>
              <a:rPr lang="en-US" sz="1600" b="1" dirty="0">
                <a:ea typeface="ＭＳ Ｐゴシック" pitchFamily="34" charset="-128"/>
              </a:rPr>
              <a:t> Lab </a:t>
            </a:r>
            <a:r>
              <a:rPr lang="en-US" sz="1600" dirty="0">
                <a:ea typeface="ＭＳ Ｐゴシック" pitchFamily="34" charset="-128"/>
              </a:rPr>
              <a:t>– Broad Institute</a:t>
            </a:r>
          </a:p>
          <a:p>
            <a:pPr eaLnBrk="1" hangingPunct="1"/>
            <a:endParaRPr lang="en-US" sz="1600" b="1" dirty="0">
              <a:ea typeface="ＭＳ Ｐゴシック" pitchFamily="34" charset="-128"/>
            </a:endParaRPr>
          </a:p>
          <a:p>
            <a:pPr eaLnBrk="1" hangingPunct="1"/>
            <a:endParaRPr lang="en-US" sz="1600" dirty="0">
              <a:ea typeface="ＭＳ Ｐゴシック" pitchFamily="34" charset="-128"/>
            </a:endParaRPr>
          </a:p>
        </p:txBody>
      </p:sp>
      <p:sp>
        <p:nvSpPr>
          <p:cNvPr id="38917" name="Rectangle 1"/>
          <p:cNvSpPr>
            <a:spLocks noChangeArrowheads="1"/>
          </p:cNvSpPr>
          <p:nvPr/>
        </p:nvSpPr>
        <p:spPr bwMode="auto">
          <a:xfrm>
            <a:off x="6886575" y="4075113"/>
            <a:ext cx="1704975" cy="4603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algn="ctr"/>
            <a:r>
              <a:rPr lang="en-US" b="1">
                <a:ea typeface="ＭＳ Ｐゴシック" pitchFamily="34" charset="-128"/>
              </a:rPr>
              <a:t>Funding</a:t>
            </a:r>
          </a:p>
        </p:txBody>
      </p:sp>
      <p:sp>
        <p:nvSpPr>
          <p:cNvPr id="38918" name="TextBox 2"/>
          <p:cNvSpPr txBox="1">
            <a:spLocks noChangeArrowheads="1"/>
          </p:cNvSpPr>
          <p:nvPr/>
        </p:nvSpPr>
        <p:spPr bwMode="auto">
          <a:xfrm>
            <a:off x="1362803" y="5607050"/>
            <a:ext cx="3884747" cy="83099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a:t>gs-help@broadinstitute.org</a:t>
            </a:r>
          </a:p>
          <a:p>
            <a:pPr algn="ctr" eaLnBrk="1" hangingPunct="1"/>
            <a:r>
              <a:rPr lang="en-US"/>
              <a:t>www.genomespace.org</a:t>
            </a:r>
          </a:p>
        </p:txBody>
      </p:sp>
      <p:pic>
        <p:nvPicPr>
          <p:cNvPr id="38919" name="Picture 2" descr="File:US-NIH-NHGRI-Logo.sv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737350" y="4556125"/>
            <a:ext cx="2198688" cy="7350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8920" name="Picture 6" descr="http://upload.wikimedia.org/wikipedia/en/thumb/1/1d/AmazonWebservices_Logo.svg/1000px-AmazonWebservices_Logo.svg.png"/>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737350" y="5330825"/>
            <a:ext cx="1735138" cy="6937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9" name="TextBox 8"/>
          <p:cNvSpPr txBox="1"/>
          <p:nvPr/>
        </p:nvSpPr>
        <p:spPr>
          <a:xfrm>
            <a:off x="2120900" y="6370935"/>
            <a:ext cx="2056297" cy="400110"/>
          </a:xfrm>
          <a:prstGeom prst="rect">
            <a:avLst/>
          </a:prstGeom>
          <a:noFill/>
        </p:spPr>
        <p:txBody>
          <a:bodyPr wrap="none" rtlCol="0">
            <a:spAutoFit/>
          </a:bodyPr>
          <a:lstStyle/>
          <a:p>
            <a:r>
              <a:rPr lang="en-US" sz="2000" dirty="0" smtClean="0">
                <a:solidFill>
                  <a:schemeClr val="tx2">
                    <a:lumMod val="60000"/>
                    <a:lumOff val="40000"/>
                  </a:schemeClr>
                </a:solidFill>
              </a:rPr>
              <a:t>@</a:t>
            </a:r>
            <a:r>
              <a:rPr lang="en-US" sz="2000" dirty="0" err="1" smtClean="0">
                <a:solidFill>
                  <a:schemeClr val="tx2">
                    <a:lumMod val="60000"/>
                    <a:lumOff val="40000"/>
                  </a:schemeClr>
                </a:solidFill>
              </a:rPr>
              <a:t>genomespace</a:t>
            </a:r>
            <a:endParaRPr lang="en-US" sz="20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9144000" cy="6858000"/>
          </a:xfrm>
          <a:prstGeom prst="rect">
            <a:avLst/>
          </a:prstGeom>
          <a:solidFill>
            <a:schemeClr val="bg1">
              <a:lumMod val="75000"/>
            </a:schemeClr>
          </a:solidFill>
          <a:ln w="38100" cmpd="sng">
            <a:solidFill>
              <a:schemeClr val="bg1">
                <a:lumMod val="75000"/>
              </a:schemeClr>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chemeClr val="bg1">
                    <a:lumMod val="50000"/>
                  </a:schemeClr>
                </a:solidFill>
              </a:rPr>
              <a:t>Questions?</a:t>
            </a:r>
            <a:endParaRPr lang="en-US" sz="4000" dirty="0">
              <a:solidFill>
                <a:schemeClr val="bg1">
                  <a:lumMod val="50000"/>
                </a:schemeClr>
              </a:solidFill>
            </a:endParaRPr>
          </a:p>
        </p:txBody>
      </p:sp>
      <p:pic>
        <p:nvPicPr>
          <p:cNvPr id="7" name="Picture 6" descr="20090112_Amazon"/>
          <p:cNvPicPr>
            <a:picLocks noChangeAspect="1"/>
          </p:cNvPicPr>
          <p:nvPr/>
        </p:nvPicPr>
        <p:blipFill>
          <a:blip r:embed="rId2"/>
          <a:stretch>
            <a:fillRect/>
          </a:stretch>
        </p:blipFill>
        <p:spPr>
          <a:xfrm>
            <a:off x="2393951" y="563033"/>
            <a:ext cx="5168900" cy="584200"/>
          </a:xfrm>
          <a:prstGeom prst="rect">
            <a:avLst/>
          </a:prstGeom>
        </p:spPr>
      </p:pic>
      <p:pic>
        <p:nvPicPr>
          <p:cNvPr id="8" name="Picture 7" descr="gs_logo.png"/>
          <p:cNvPicPr>
            <a:picLocks noChangeAspect="1"/>
          </p:cNvPicPr>
          <p:nvPr/>
        </p:nvPicPr>
        <p:blipFill>
          <a:blip r:embed="rId3"/>
          <a:srcRect/>
          <a:stretch>
            <a:fillRect/>
          </a:stretch>
        </p:blipFill>
        <p:spPr bwMode="auto">
          <a:xfrm>
            <a:off x="1137710" y="249766"/>
            <a:ext cx="1314450" cy="1277938"/>
          </a:xfrm>
          <a:prstGeom prst="rect">
            <a:avLst/>
          </a:prstGeom>
          <a:noFill/>
          <a:ln w="9525">
            <a:noFill/>
            <a:miter lim="800000"/>
            <a:headEnd/>
            <a:tailEnd/>
          </a:ln>
        </p:spPr>
      </p:pic>
      <p:sp>
        <p:nvSpPr>
          <p:cNvPr id="9" name="Rectangle 8"/>
          <p:cNvSpPr/>
          <p:nvPr/>
        </p:nvSpPr>
        <p:spPr>
          <a:xfrm>
            <a:off x="6993466" y="914400"/>
            <a:ext cx="812800" cy="457200"/>
          </a:xfrm>
          <a:prstGeom prst="rect">
            <a:avLst/>
          </a:prstGeom>
          <a:solidFill>
            <a:schemeClr val="bg1">
              <a:lumMod val="75000"/>
            </a:schemeClr>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46" name="Rectangle 167"/>
          <p:cNvSpPr>
            <a:spLocks noGrp="1" noChangeArrowheads="1"/>
          </p:cNvSpPr>
          <p:nvPr>
            <p:ph type="title" idx="4294967295"/>
          </p:nvPr>
        </p:nvSpPr>
        <p:spPr>
          <a:xfrm>
            <a:off x="318959" y="119355"/>
            <a:ext cx="7762875" cy="1028700"/>
          </a:xfrm>
          <a:prstGeom prst="rect">
            <a:avLst/>
          </a:prstGeom>
          <a:noFill/>
        </p:spPr>
        <p:txBody>
          <a:bodyPr>
            <a:normAutofit/>
          </a:bodyPr>
          <a:lstStyle/>
          <a:p>
            <a:pPr eaLnBrk="1" hangingPunct="1"/>
            <a:r>
              <a:rPr lang="en-US" sz="3600" b="1" dirty="0" smtClean="0">
                <a:solidFill>
                  <a:srgbClr val="1D63B3"/>
                </a:solidFill>
              </a:rPr>
              <a:t>Integrative Genomics Use Case</a:t>
            </a:r>
          </a:p>
        </p:txBody>
      </p:sp>
      <p:sp>
        <p:nvSpPr>
          <p:cNvPr id="5123" name="Text Box 13"/>
          <p:cNvSpPr txBox="1">
            <a:spLocks noChangeArrowheads="1"/>
          </p:cNvSpPr>
          <p:nvPr/>
        </p:nvSpPr>
        <p:spPr bwMode="auto">
          <a:xfrm>
            <a:off x="1687513" y="1254125"/>
            <a:ext cx="1114425" cy="287338"/>
          </a:xfrm>
          <a:prstGeom prst="rect">
            <a:avLst/>
          </a:prstGeom>
          <a:solidFill>
            <a:srgbClr val="FF931E">
              <a:alpha val="34117"/>
            </a:srgbClr>
          </a:solidFill>
          <a:ln w="12700">
            <a:solidFill>
              <a:srgbClr val="FF931E"/>
            </a:solidFill>
            <a:miter lim="800000"/>
            <a:headEnd/>
            <a:tailEnd/>
          </a:ln>
        </p:spPr>
        <p:txBody>
          <a:bodyPr>
            <a:spAutoFit/>
          </a:bodyPr>
          <a:lstStyle/>
          <a:p>
            <a:pPr algn="ctr" eaLnBrk="1" hangingPunct="1">
              <a:spcBef>
                <a:spcPct val="50000"/>
              </a:spcBef>
            </a:pPr>
            <a:r>
              <a:rPr lang="en-US" sz="1200" dirty="0"/>
              <a:t>GenePattern</a:t>
            </a:r>
          </a:p>
        </p:txBody>
      </p:sp>
      <p:sp>
        <p:nvSpPr>
          <p:cNvPr id="5124" name="Text Box 14"/>
          <p:cNvSpPr txBox="1">
            <a:spLocks noChangeArrowheads="1"/>
          </p:cNvSpPr>
          <p:nvPr/>
        </p:nvSpPr>
        <p:spPr bwMode="auto">
          <a:xfrm>
            <a:off x="3173413" y="1254125"/>
            <a:ext cx="1114425" cy="287338"/>
          </a:xfrm>
          <a:prstGeom prst="rect">
            <a:avLst/>
          </a:prstGeom>
          <a:solidFill>
            <a:srgbClr val="FF931E">
              <a:alpha val="34117"/>
            </a:srgbClr>
          </a:solidFill>
          <a:ln w="12700">
            <a:solidFill>
              <a:srgbClr val="FF931E"/>
            </a:solidFill>
            <a:miter lim="800000"/>
            <a:headEnd/>
            <a:tailEnd/>
          </a:ln>
        </p:spPr>
        <p:txBody>
          <a:bodyPr>
            <a:spAutoFit/>
          </a:bodyPr>
          <a:lstStyle/>
          <a:p>
            <a:pPr algn="ctr" eaLnBrk="1" hangingPunct="1">
              <a:spcBef>
                <a:spcPct val="50000"/>
              </a:spcBef>
            </a:pPr>
            <a:r>
              <a:rPr lang="en-US" sz="1200"/>
              <a:t>Cytoscape</a:t>
            </a:r>
          </a:p>
        </p:txBody>
      </p:sp>
      <p:sp>
        <p:nvSpPr>
          <p:cNvPr id="5125" name="Text Box 15"/>
          <p:cNvSpPr txBox="1">
            <a:spLocks noChangeArrowheads="1"/>
          </p:cNvSpPr>
          <p:nvPr/>
        </p:nvSpPr>
        <p:spPr bwMode="auto">
          <a:xfrm>
            <a:off x="4799013" y="1254125"/>
            <a:ext cx="1182687" cy="287338"/>
          </a:xfrm>
          <a:prstGeom prst="rect">
            <a:avLst/>
          </a:prstGeom>
          <a:solidFill>
            <a:srgbClr val="FF931E">
              <a:alpha val="34117"/>
            </a:srgbClr>
          </a:solidFill>
          <a:ln w="12700">
            <a:solidFill>
              <a:srgbClr val="FF931E"/>
            </a:solidFill>
            <a:miter lim="800000"/>
            <a:headEnd/>
            <a:tailEnd/>
          </a:ln>
        </p:spPr>
        <p:txBody>
          <a:bodyPr>
            <a:spAutoFit/>
          </a:bodyPr>
          <a:lstStyle/>
          <a:p>
            <a:pPr algn="ctr" eaLnBrk="1" hangingPunct="1">
              <a:spcBef>
                <a:spcPct val="50000"/>
              </a:spcBef>
            </a:pPr>
            <a:r>
              <a:rPr lang="en-US" sz="1200"/>
              <a:t>IGV/UCSC</a:t>
            </a:r>
          </a:p>
        </p:txBody>
      </p:sp>
      <p:sp>
        <p:nvSpPr>
          <p:cNvPr id="5126" name="Text Box 16"/>
          <p:cNvSpPr txBox="1">
            <a:spLocks noChangeArrowheads="1"/>
          </p:cNvSpPr>
          <p:nvPr/>
        </p:nvSpPr>
        <p:spPr bwMode="auto">
          <a:xfrm>
            <a:off x="6324600" y="1254125"/>
            <a:ext cx="1114425" cy="287338"/>
          </a:xfrm>
          <a:prstGeom prst="rect">
            <a:avLst/>
          </a:prstGeom>
          <a:solidFill>
            <a:srgbClr val="FF931E">
              <a:alpha val="34117"/>
            </a:srgbClr>
          </a:solidFill>
          <a:ln w="12700">
            <a:solidFill>
              <a:srgbClr val="FF931E"/>
            </a:solidFill>
            <a:miter lim="800000"/>
            <a:headEnd/>
            <a:tailEnd/>
          </a:ln>
        </p:spPr>
        <p:txBody>
          <a:bodyPr>
            <a:spAutoFit/>
          </a:bodyPr>
          <a:lstStyle/>
          <a:p>
            <a:pPr algn="ctr" eaLnBrk="1" hangingPunct="1">
              <a:spcBef>
                <a:spcPct val="50000"/>
              </a:spcBef>
            </a:pPr>
            <a:r>
              <a:rPr lang="en-US" sz="1200" dirty="0"/>
              <a:t>Genomica</a:t>
            </a:r>
          </a:p>
        </p:txBody>
      </p:sp>
      <p:pic>
        <p:nvPicPr>
          <p:cNvPr id="5267" name="Picture 38" descr="network_small"/>
          <p:cNvPicPr>
            <a:picLocks noChangeAspect="1" noChangeArrowheads="1"/>
          </p:cNvPicPr>
          <p:nvPr/>
        </p:nvPicPr>
        <p:blipFill>
          <a:blip r:embed="rId3"/>
          <a:srcRect t="26183" b="25818"/>
          <a:stretch>
            <a:fillRect/>
          </a:stretch>
        </p:blipFill>
        <p:spPr bwMode="auto">
          <a:xfrm>
            <a:off x="184150" y="2927350"/>
            <a:ext cx="1174750" cy="838200"/>
          </a:xfrm>
          <a:prstGeom prst="rect">
            <a:avLst/>
          </a:prstGeom>
          <a:noFill/>
          <a:ln w="9525">
            <a:noFill/>
            <a:miter lim="800000"/>
            <a:headEnd/>
            <a:tailEnd/>
          </a:ln>
        </p:spPr>
      </p:pic>
      <p:sp>
        <p:nvSpPr>
          <p:cNvPr id="5268" name="Rectangle 39"/>
          <p:cNvSpPr>
            <a:spLocks noChangeArrowheads="1"/>
          </p:cNvSpPr>
          <p:nvPr/>
        </p:nvSpPr>
        <p:spPr bwMode="auto">
          <a:xfrm>
            <a:off x="152400" y="2927350"/>
            <a:ext cx="1219200" cy="838200"/>
          </a:xfrm>
          <a:prstGeom prst="rect">
            <a:avLst/>
          </a:prstGeom>
          <a:solidFill>
            <a:schemeClr val="tx2">
              <a:alpha val="14117"/>
            </a:schemeClr>
          </a:solidFill>
          <a:ln w="9525">
            <a:solidFill>
              <a:schemeClr val="tx1"/>
            </a:solidFill>
            <a:miter lim="800000"/>
            <a:headEnd/>
            <a:tailEnd/>
          </a:ln>
        </p:spPr>
        <p:txBody>
          <a:bodyPr wrap="none" anchor="ctr"/>
          <a:lstStyle/>
          <a:p>
            <a:pPr algn="l"/>
            <a:endParaRPr lang="en-US" sz="1200" b="1"/>
          </a:p>
        </p:txBody>
      </p:sp>
      <p:sp>
        <p:nvSpPr>
          <p:cNvPr id="5269" name="Rectangle 40"/>
          <p:cNvSpPr>
            <a:spLocks noChangeArrowheads="1"/>
          </p:cNvSpPr>
          <p:nvPr/>
        </p:nvSpPr>
        <p:spPr bwMode="auto">
          <a:xfrm>
            <a:off x="228600" y="3003550"/>
            <a:ext cx="1066800" cy="228600"/>
          </a:xfrm>
          <a:prstGeom prst="rect">
            <a:avLst/>
          </a:prstGeom>
          <a:solidFill>
            <a:schemeClr val="bg1"/>
          </a:solidFill>
          <a:ln w="9525">
            <a:solidFill>
              <a:schemeClr val="tx1"/>
            </a:solidFill>
            <a:miter lim="800000"/>
            <a:headEnd/>
            <a:tailEnd/>
          </a:ln>
        </p:spPr>
        <p:txBody>
          <a:bodyPr wrap="none" anchor="ctr"/>
          <a:lstStyle/>
          <a:p>
            <a:r>
              <a:rPr lang="en-US" sz="1200" b="1"/>
              <a:t>Network</a:t>
            </a:r>
            <a:endParaRPr lang="en-US" sz="2400"/>
          </a:p>
        </p:txBody>
      </p:sp>
      <p:pic>
        <p:nvPicPr>
          <p:cNvPr id="5264" name="Picture 42" descr="gcm_slide copy"/>
          <p:cNvPicPr>
            <a:picLocks noChangeAspect="1" noChangeArrowheads="1"/>
          </p:cNvPicPr>
          <p:nvPr/>
        </p:nvPicPr>
        <p:blipFill>
          <a:blip r:embed="rId4"/>
          <a:srcRect t="6250" b="25000"/>
          <a:stretch>
            <a:fillRect/>
          </a:stretch>
        </p:blipFill>
        <p:spPr bwMode="auto">
          <a:xfrm>
            <a:off x="152400" y="1711325"/>
            <a:ext cx="1193800" cy="838200"/>
          </a:xfrm>
          <a:prstGeom prst="rect">
            <a:avLst/>
          </a:prstGeom>
          <a:noFill/>
          <a:ln w="9525">
            <a:noFill/>
            <a:miter lim="800000"/>
            <a:headEnd/>
            <a:tailEnd/>
          </a:ln>
        </p:spPr>
      </p:pic>
      <p:sp>
        <p:nvSpPr>
          <p:cNvPr id="5265" name="Rectangle 43"/>
          <p:cNvSpPr>
            <a:spLocks noChangeArrowheads="1"/>
          </p:cNvSpPr>
          <p:nvPr/>
        </p:nvSpPr>
        <p:spPr bwMode="auto">
          <a:xfrm>
            <a:off x="152400" y="1711325"/>
            <a:ext cx="1219200" cy="838200"/>
          </a:xfrm>
          <a:prstGeom prst="rect">
            <a:avLst/>
          </a:prstGeom>
          <a:solidFill>
            <a:schemeClr val="tx2">
              <a:alpha val="14117"/>
            </a:schemeClr>
          </a:solidFill>
          <a:ln w="9525">
            <a:solidFill>
              <a:schemeClr val="tx1"/>
            </a:solidFill>
            <a:miter lim="800000"/>
            <a:headEnd/>
            <a:tailEnd/>
          </a:ln>
        </p:spPr>
        <p:txBody>
          <a:bodyPr wrap="none" anchor="ctr"/>
          <a:lstStyle/>
          <a:p>
            <a:pPr algn="l"/>
            <a:endParaRPr lang="en-US" sz="1200" b="1"/>
          </a:p>
        </p:txBody>
      </p:sp>
      <p:sp>
        <p:nvSpPr>
          <p:cNvPr id="5266" name="Rectangle 44"/>
          <p:cNvSpPr>
            <a:spLocks noChangeArrowheads="1"/>
          </p:cNvSpPr>
          <p:nvPr/>
        </p:nvSpPr>
        <p:spPr bwMode="auto">
          <a:xfrm>
            <a:off x="228600" y="1787525"/>
            <a:ext cx="1066800" cy="228600"/>
          </a:xfrm>
          <a:prstGeom prst="rect">
            <a:avLst/>
          </a:prstGeom>
          <a:solidFill>
            <a:schemeClr val="bg1"/>
          </a:solidFill>
          <a:ln w="9525">
            <a:solidFill>
              <a:schemeClr val="tx1"/>
            </a:solidFill>
            <a:miter lim="800000"/>
            <a:headEnd/>
            <a:tailEnd/>
          </a:ln>
        </p:spPr>
        <p:txBody>
          <a:bodyPr wrap="none" anchor="ctr"/>
          <a:lstStyle/>
          <a:p>
            <a:r>
              <a:rPr lang="en-US" sz="1200" b="1"/>
              <a:t>Compendium</a:t>
            </a:r>
          </a:p>
        </p:txBody>
      </p:sp>
      <p:pic>
        <p:nvPicPr>
          <p:cNvPr id="5261" name="Picture 46" descr="chip"/>
          <p:cNvPicPr>
            <a:picLocks noChangeAspect="1" noChangeArrowheads="1"/>
          </p:cNvPicPr>
          <p:nvPr/>
        </p:nvPicPr>
        <p:blipFill>
          <a:blip r:embed="rId5"/>
          <a:srcRect/>
          <a:stretch>
            <a:fillRect/>
          </a:stretch>
        </p:blipFill>
        <p:spPr bwMode="auto">
          <a:xfrm>
            <a:off x="457200" y="5368925"/>
            <a:ext cx="622300" cy="838200"/>
          </a:xfrm>
          <a:prstGeom prst="rect">
            <a:avLst/>
          </a:prstGeom>
          <a:noFill/>
          <a:ln w="9525">
            <a:noFill/>
            <a:miter lim="800000"/>
            <a:headEnd/>
            <a:tailEnd/>
          </a:ln>
        </p:spPr>
      </p:pic>
      <p:sp>
        <p:nvSpPr>
          <p:cNvPr id="5262" name="Rectangle 47"/>
          <p:cNvSpPr>
            <a:spLocks noChangeArrowheads="1"/>
          </p:cNvSpPr>
          <p:nvPr/>
        </p:nvSpPr>
        <p:spPr bwMode="auto">
          <a:xfrm>
            <a:off x="152400" y="5365750"/>
            <a:ext cx="1219200" cy="838200"/>
          </a:xfrm>
          <a:prstGeom prst="rect">
            <a:avLst/>
          </a:prstGeom>
          <a:solidFill>
            <a:schemeClr val="tx2">
              <a:alpha val="14117"/>
            </a:schemeClr>
          </a:solidFill>
          <a:ln w="9525">
            <a:solidFill>
              <a:schemeClr val="tx1"/>
            </a:solidFill>
            <a:miter lim="800000"/>
            <a:headEnd/>
            <a:tailEnd/>
          </a:ln>
        </p:spPr>
        <p:txBody>
          <a:bodyPr wrap="none" anchor="ctr"/>
          <a:lstStyle/>
          <a:p>
            <a:pPr algn="l"/>
            <a:endParaRPr lang="en-US" sz="1200" b="1"/>
          </a:p>
        </p:txBody>
      </p:sp>
      <p:sp>
        <p:nvSpPr>
          <p:cNvPr id="5263" name="Rectangle 48"/>
          <p:cNvSpPr>
            <a:spLocks noChangeArrowheads="1"/>
          </p:cNvSpPr>
          <p:nvPr/>
        </p:nvSpPr>
        <p:spPr bwMode="auto">
          <a:xfrm>
            <a:off x="228600" y="5445125"/>
            <a:ext cx="1066800" cy="228600"/>
          </a:xfrm>
          <a:prstGeom prst="rect">
            <a:avLst/>
          </a:prstGeom>
          <a:solidFill>
            <a:schemeClr val="bg1"/>
          </a:solidFill>
          <a:ln w="9525">
            <a:solidFill>
              <a:schemeClr val="tx1"/>
            </a:solidFill>
            <a:miter lim="800000"/>
            <a:headEnd/>
            <a:tailEnd/>
          </a:ln>
        </p:spPr>
        <p:txBody>
          <a:bodyPr wrap="none" anchor="ctr"/>
          <a:lstStyle/>
          <a:p>
            <a:r>
              <a:rPr lang="en-US" sz="1200" b="1"/>
              <a:t>Expression</a:t>
            </a:r>
          </a:p>
        </p:txBody>
      </p:sp>
      <p:pic>
        <p:nvPicPr>
          <p:cNvPr id="5257" name="Picture 50" descr="dna2"/>
          <p:cNvPicPr>
            <a:picLocks noChangeAspect="1" noChangeArrowheads="1"/>
          </p:cNvPicPr>
          <p:nvPr/>
        </p:nvPicPr>
        <p:blipFill>
          <a:blip r:embed="rId6"/>
          <a:srcRect t="17647" b="17647"/>
          <a:stretch>
            <a:fillRect/>
          </a:stretch>
        </p:blipFill>
        <p:spPr bwMode="auto">
          <a:xfrm>
            <a:off x="292100" y="4149725"/>
            <a:ext cx="968375" cy="838200"/>
          </a:xfrm>
          <a:prstGeom prst="rect">
            <a:avLst/>
          </a:prstGeom>
          <a:noFill/>
          <a:ln w="9525">
            <a:noFill/>
            <a:miter lim="800000"/>
            <a:headEnd/>
            <a:tailEnd/>
          </a:ln>
        </p:spPr>
      </p:pic>
      <p:sp>
        <p:nvSpPr>
          <p:cNvPr id="5258" name="Rectangle 51"/>
          <p:cNvSpPr>
            <a:spLocks noChangeArrowheads="1"/>
          </p:cNvSpPr>
          <p:nvPr/>
        </p:nvSpPr>
        <p:spPr bwMode="auto">
          <a:xfrm>
            <a:off x="139700" y="4149725"/>
            <a:ext cx="1219200" cy="838200"/>
          </a:xfrm>
          <a:prstGeom prst="rect">
            <a:avLst/>
          </a:prstGeom>
          <a:solidFill>
            <a:schemeClr val="tx2">
              <a:alpha val="14117"/>
            </a:schemeClr>
          </a:solidFill>
          <a:ln w="9525">
            <a:solidFill>
              <a:schemeClr val="tx1"/>
            </a:solidFill>
            <a:miter lim="800000"/>
            <a:headEnd/>
            <a:tailEnd/>
          </a:ln>
        </p:spPr>
        <p:txBody>
          <a:bodyPr wrap="none" anchor="ctr"/>
          <a:lstStyle/>
          <a:p>
            <a:endParaRPr lang="en-US" sz="1200" b="1"/>
          </a:p>
        </p:txBody>
      </p:sp>
      <p:sp>
        <p:nvSpPr>
          <p:cNvPr id="5259" name="Rectangle 52"/>
          <p:cNvSpPr>
            <a:spLocks noChangeArrowheads="1"/>
          </p:cNvSpPr>
          <p:nvPr/>
        </p:nvSpPr>
        <p:spPr bwMode="auto">
          <a:xfrm>
            <a:off x="215900" y="4225925"/>
            <a:ext cx="1066800" cy="228600"/>
          </a:xfrm>
          <a:prstGeom prst="rect">
            <a:avLst/>
          </a:prstGeom>
          <a:solidFill>
            <a:schemeClr val="bg1"/>
          </a:solidFill>
          <a:ln w="9525">
            <a:solidFill>
              <a:schemeClr val="tx1"/>
            </a:solidFill>
            <a:miter lim="800000"/>
            <a:headEnd/>
            <a:tailEnd/>
          </a:ln>
        </p:spPr>
        <p:txBody>
          <a:bodyPr wrap="none" anchor="ctr"/>
          <a:lstStyle/>
          <a:p>
            <a:r>
              <a:rPr lang="en-US" sz="1200" b="1"/>
              <a:t>Alterations</a:t>
            </a:r>
          </a:p>
        </p:txBody>
      </p:sp>
      <p:sp>
        <p:nvSpPr>
          <p:cNvPr id="5260" name="Text Box 53"/>
          <p:cNvSpPr txBox="1">
            <a:spLocks noChangeArrowheads="1"/>
          </p:cNvSpPr>
          <p:nvPr/>
        </p:nvSpPr>
        <p:spPr bwMode="auto">
          <a:xfrm>
            <a:off x="44450" y="4687888"/>
            <a:ext cx="1403350" cy="458788"/>
          </a:xfrm>
          <a:prstGeom prst="rect">
            <a:avLst/>
          </a:prstGeom>
          <a:noFill/>
          <a:ln w="9525">
            <a:noFill/>
            <a:miter lim="800000"/>
            <a:headEnd/>
            <a:tailEnd/>
          </a:ln>
        </p:spPr>
        <p:txBody>
          <a:bodyPr wrap="none">
            <a:spAutoFit/>
          </a:bodyPr>
          <a:lstStyle/>
          <a:p>
            <a:pPr algn="l"/>
            <a:r>
              <a:rPr lang="en-US" sz="800">
                <a:latin typeface="Courier" pitchFamily="-128" charset="0"/>
              </a:rPr>
              <a:t>atcgcgtttattcgataagg</a:t>
            </a:r>
          </a:p>
          <a:p>
            <a:pPr algn="l"/>
            <a:r>
              <a:rPr lang="en-US" sz="800">
                <a:latin typeface="Courier" pitchFamily="-128" charset="0"/>
              </a:rPr>
              <a:t>atcgcgttt</a:t>
            </a:r>
            <a:r>
              <a:rPr lang="en-US" sz="800">
                <a:solidFill>
                  <a:srgbClr val="FF0000"/>
                </a:solidFill>
                <a:latin typeface="Courier" pitchFamily="-128" charset="0"/>
              </a:rPr>
              <a:t>t</a:t>
            </a:r>
            <a:r>
              <a:rPr lang="en-US" sz="800">
                <a:latin typeface="Courier" pitchFamily="-128" charset="0"/>
              </a:rPr>
              <a:t>ttcgataagg</a:t>
            </a:r>
          </a:p>
          <a:p>
            <a:pPr algn="l"/>
            <a:endParaRPr lang="en-US" sz="800">
              <a:latin typeface="Courier" pitchFamily="-128" charset="0"/>
            </a:endParaRPr>
          </a:p>
        </p:txBody>
      </p:sp>
      <p:sp>
        <p:nvSpPr>
          <p:cNvPr id="5131" name="Text Box 54"/>
          <p:cNvSpPr txBox="1">
            <a:spLocks noChangeArrowheads="1"/>
          </p:cNvSpPr>
          <p:nvPr/>
        </p:nvSpPr>
        <p:spPr bwMode="auto">
          <a:xfrm>
            <a:off x="7804150" y="1254125"/>
            <a:ext cx="1114425" cy="287338"/>
          </a:xfrm>
          <a:prstGeom prst="rect">
            <a:avLst/>
          </a:prstGeom>
          <a:solidFill>
            <a:srgbClr val="FF931E">
              <a:alpha val="34117"/>
            </a:srgbClr>
          </a:solidFill>
          <a:ln w="12700">
            <a:solidFill>
              <a:srgbClr val="FF931E"/>
            </a:solidFill>
            <a:miter lim="800000"/>
            <a:headEnd/>
            <a:tailEnd/>
          </a:ln>
        </p:spPr>
        <p:txBody>
          <a:bodyPr>
            <a:spAutoFit/>
          </a:bodyPr>
          <a:lstStyle/>
          <a:p>
            <a:pPr algn="ctr" eaLnBrk="1" hangingPunct="1">
              <a:spcBef>
                <a:spcPct val="50000"/>
              </a:spcBef>
            </a:pPr>
            <a:r>
              <a:rPr lang="en-US" sz="1200"/>
              <a:t>CMAP</a:t>
            </a:r>
          </a:p>
        </p:txBody>
      </p:sp>
      <p:grpSp>
        <p:nvGrpSpPr>
          <p:cNvPr id="108" name="Group 107"/>
          <p:cNvGrpSpPr/>
          <p:nvPr/>
        </p:nvGrpSpPr>
        <p:grpSpPr>
          <a:xfrm>
            <a:off x="4670425" y="4106864"/>
            <a:ext cx="1308101" cy="1066800"/>
            <a:chOff x="4670425" y="4106864"/>
            <a:chExt cx="1308101" cy="1066800"/>
          </a:xfrm>
        </p:grpSpPr>
        <p:grpSp>
          <p:nvGrpSpPr>
            <p:cNvPr id="107" name="Group 106"/>
            <p:cNvGrpSpPr/>
            <p:nvPr/>
          </p:nvGrpSpPr>
          <p:grpSpPr>
            <a:xfrm>
              <a:off x="4802188" y="4106864"/>
              <a:ext cx="1176338" cy="1066800"/>
              <a:chOff x="4802188" y="4106864"/>
              <a:chExt cx="1176338" cy="1066800"/>
            </a:xfrm>
          </p:grpSpPr>
          <p:cxnSp>
            <p:nvCxnSpPr>
              <p:cNvPr id="5234" name="AutoShape 55"/>
              <p:cNvCxnSpPr>
                <a:cxnSpLocks noChangeShapeType="1"/>
                <a:stCxn id="5203" idx="2"/>
                <a:endCxn id="5237" idx="0"/>
              </p:cNvCxnSpPr>
              <p:nvPr/>
            </p:nvCxnSpPr>
            <p:spPr bwMode="auto">
              <a:xfrm rot="5400000">
                <a:off x="5276057" y="4221164"/>
                <a:ext cx="231776" cy="3175"/>
              </a:xfrm>
              <a:prstGeom prst="straightConnector1">
                <a:avLst/>
              </a:prstGeom>
              <a:noFill/>
              <a:ln w="9525">
                <a:solidFill>
                  <a:schemeClr val="tx1"/>
                </a:solidFill>
                <a:round/>
                <a:headEnd/>
                <a:tailEnd type="triangle" w="med" len="med"/>
              </a:ln>
            </p:spPr>
          </p:cxnSp>
          <p:sp>
            <p:nvSpPr>
              <p:cNvPr id="5237" name="Text Box 28"/>
              <p:cNvSpPr txBox="1">
                <a:spLocks noChangeArrowheads="1"/>
              </p:cNvSpPr>
              <p:nvPr/>
            </p:nvSpPr>
            <p:spPr bwMode="auto">
              <a:xfrm>
                <a:off x="4802188" y="4338639"/>
                <a:ext cx="1176338" cy="835025"/>
              </a:xfrm>
              <a:prstGeom prst="rect">
                <a:avLst/>
              </a:prstGeom>
              <a:solidFill>
                <a:srgbClr val="60BD51">
                  <a:alpha val="29019"/>
                </a:srgbClr>
              </a:solidFill>
              <a:ln w="12700">
                <a:solidFill>
                  <a:srgbClr val="00FF00"/>
                </a:solidFill>
                <a:miter lim="800000"/>
                <a:headEnd/>
                <a:tailEnd/>
              </a:ln>
            </p:spPr>
            <p:txBody>
              <a:bodyPr>
                <a:spAutoFit/>
              </a:bodyPr>
              <a:lstStyle/>
              <a:p>
                <a:pPr algn="ctr" eaLnBrk="1" hangingPunct="1">
                  <a:spcBef>
                    <a:spcPct val="50000"/>
                  </a:spcBef>
                </a:pPr>
                <a:r>
                  <a:rPr lang="en-US" sz="1200" b="1" dirty="0"/>
                  <a:t>Add Transcription Factor track from UCSC</a:t>
                </a:r>
              </a:p>
            </p:txBody>
          </p:sp>
        </p:grpSp>
        <p:grpSp>
          <p:nvGrpSpPr>
            <p:cNvPr id="16" name="Group 88"/>
            <p:cNvGrpSpPr>
              <a:grpSpLocks/>
            </p:cNvGrpSpPr>
            <p:nvPr/>
          </p:nvGrpSpPr>
          <p:grpSpPr bwMode="auto">
            <a:xfrm>
              <a:off x="4670425" y="4368801"/>
              <a:ext cx="241300" cy="214313"/>
              <a:chOff x="2922" y="2434"/>
              <a:chExt cx="152" cy="135"/>
            </a:xfrm>
          </p:grpSpPr>
          <p:sp>
            <p:nvSpPr>
              <p:cNvPr id="5239" name="Oval 89"/>
              <p:cNvSpPr>
                <a:spLocks noChangeArrowheads="1"/>
              </p:cNvSpPr>
              <p:nvPr/>
            </p:nvSpPr>
            <p:spPr bwMode="auto">
              <a:xfrm>
                <a:off x="2940" y="2443"/>
                <a:ext cx="114" cy="114"/>
              </a:xfrm>
              <a:prstGeom prst="ellipse">
                <a:avLst/>
              </a:prstGeom>
              <a:solidFill>
                <a:srgbClr val="E72323"/>
              </a:solidFill>
              <a:ln w="9525">
                <a:solidFill>
                  <a:srgbClr val="E72323"/>
                </a:solidFill>
                <a:round/>
                <a:headEnd/>
                <a:tailEnd/>
              </a:ln>
            </p:spPr>
            <p:txBody>
              <a:bodyPr wrap="none" anchor="ctr"/>
              <a:lstStyle/>
              <a:p>
                <a:pPr>
                  <a:spcBef>
                    <a:spcPct val="50000"/>
                  </a:spcBef>
                </a:pPr>
                <a:endParaRPr lang="en-US" sz="1800" baseline="-25000"/>
              </a:p>
            </p:txBody>
          </p:sp>
          <p:sp>
            <p:nvSpPr>
              <p:cNvPr id="5240" name="Text Box 90"/>
              <p:cNvSpPr txBox="1">
                <a:spLocks noChangeArrowheads="1"/>
              </p:cNvSpPr>
              <p:nvPr/>
            </p:nvSpPr>
            <p:spPr bwMode="auto">
              <a:xfrm>
                <a:off x="2922" y="2434"/>
                <a:ext cx="152" cy="135"/>
              </a:xfrm>
              <a:prstGeom prst="rect">
                <a:avLst/>
              </a:prstGeom>
              <a:noFill/>
              <a:ln w="9525">
                <a:noFill/>
                <a:miter lim="800000"/>
                <a:headEnd/>
                <a:tailEnd/>
              </a:ln>
            </p:spPr>
            <p:txBody>
              <a:bodyPr wrap="none">
                <a:spAutoFit/>
              </a:bodyPr>
              <a:lstStyle/>
              <a:p>
                <a:pPr algn="l"/>
                <a:r>
                  <a:rPr lang="en-US" sz="800">
                    <a:solidFill>
                      <a:schemeClr val="bg1"/>
                    </a:solidFill>
                  </a:rPr>
                  <a:t>6</a:t>
                </a:r>
              </a:p>
            </p:txBody>
          </p:sp>
        </p:grpSp>
      </p:grpSp>
      <p:grpSp>
        <p:nvGrpSpPr>
          <p:cNvPr id="109" name="Group 108"/>
          <p:cNvGrpSpPr/>
          <p:nvPr/>
        </p:nvGrpSpPr>
        <p:grpSpPr>
          <a:xfrm>
            <a:off x="4670425" y="5173664"/>
            <a:ext cx="1319213" cy="998536"/>
            <a:chOff x="4670425" y="5173664"/>
            <a:chExt cx="1319213" cy="998536"/>
          </a:xfrm>
        </p:grpSpPr>
        <p:cxnSp>
          <p:nvCxnSpPr>
            <p:cNvPr id="5227" name="AutoShape 56"/>
            <p:cNvCxnSpPr>
              <a:cxnSpLocks noChangeShapeType="1"/>
              <a:stCxn id="5237" idx="2"/>
              <a:endCxn id="5230" idx="0"/>
            </p:cNvCxnSpPr>
            <p:nvPr/>
          </p:nvCxnSpPr>
          <p:spPr bwMode="auto">
            <a:xfrm rot="16200000" flipH="1">
              <a:off x="5131595" y="5432426"/>
              <a:ext cx="528636" cy="11112"/>
            </a:xfrm>
            <a:prstGeom prst="straightConnector1">
              <a:avLst/>
            </a:prstGeom>
            <a:noFill/>
            <a:ln w="9525">
              <a:solidFill>
                <a:schemeClr val="tx1"/>
              </a:solidFill>
              <a:round/>
              <a:headEnd/>
              <a:tailEnd type="triangle" w="med" len="med"/>
            </a:ln>
          </p:spPr>
        </p:cxnSp>
        <p:sp>
          <p:nvSpPr>
            <p:cNvPr id="5230" name="Text Box 29"/>
            <p:cNvSpPr txBox="1">
              <a:spLocks noChangeArrowheads="1"/>
            </p:cNvSpPr>
            <p:nvPr/>
          </p:nvSpPr>
          <p:spPr bwMode="auto">
            <a:xfrm>
              <a:off x="4813300" y="5702300"/>
              <a:ext cx="1176338" cy="469900"/>
            </a:xfrm>
            <a:prstGeom prst="rect">
              <a:avLst/>
            </a:prstGeom>
            <a:solidFill>
              <a:schemeClr val="folHlink">
                <a:alpha val="25098"/>
              </a:schemeClr>
            </a:solidFill>
            <a:ln w="12700">
              <a:solidFill>
                <a:srgbClr val="800080"/>
              </a:solidFill>
              <a:miter lim="800000"/>
              <a:headEnd/>
              <a:tailEnd/>
            </a:ln>
          </p:spPr>
          <p:txBody>
            <a:bodyPr>
              <a:spAutoFit/>
            </a:bodyPr>
            <a:lstStyle/>
            <a:p>
              <a:pPr algn="ctr" eaLnBrk="1" hangingPunct="1">
                <a:spcBef>
                  <a:spcPct val="50000"/>
                </a:spcBef>
              </a:pPr>
              <a:r>
                <a:rPr lang="en-US" sz="1200" b="1"/>
                <a:t>Looks close to p53 site</a:t>
              </a:r>
            </a:p>
          </p:txBody>
        </p:sp>
        <p:grpSp>
          <p:nvGrpSpPr>
            <p:cNvPr id="19" name="Group 91"/>
            <p:cNvGrpSpPr>
              <a:grpSpLocks/>
            </p:cNvGrpSpPr>
            <p:nvPr/>
          </p:nvGrpSpPr>
          <p:grpSpPr bwMode="auto">
            <a:xfrm>
              <a:off x="4670425" y="5592763"/>
              <a:ext cx="241300" cy="214312"/>
              <a:chOff x="2922" y="3189"/>
              <a:chExt cx="152" cy="135"/>
            </a:xfrm>
          </p:grpSpPr>
          <p:sp>
            <p:nvSpPr>
              <p:cNvPr id="5232" name="Oval 92"/>
              <p:cNvSpPr>
                <a:spLocks noChangeArrowheads="1"/>
              </p:cNvSpPr>
              <p:nvPr/>
            </p:nvSpPr>
            <p:spPr bwMode="auto">
              <a:xfrm>
                <a:off x="2940" y="3196"/>
                <a:ext cx="114" cy="114"/>
              </a:xfrm>
              <a:prstGeom prst="ellipse">
                <a:avLst/>
              </a:prstGeom>
              <a:solidFill>
                <a:srgbClr val="E72323"/>
              </a:solidFill>
              <a:ln w="9525">
                <a:solidFill>
                  <a:srgbClr val="E72323"/>
                </a:solidFill>
                <a:round/>
                <a:headEnd/>
                <a:tailEnd/>
              </a:ln>
            </p:spPr>
            <p:txBody>
              <a:bodyPr wrap="none" anchor="ctr"/>
              <a:lstStyle/>
              <a:p>
                <a:pPr>
                  <a:spcBef>
                    <a:spcPct val="50000"/>
                  </a:spcBef>
                </a:pPr>
                <a:endParaRPr lang="en-US" sz="1800" baseline="-25000"/>
              </a:p>
            </p:txBody>
          </p:sp>
          <p:sp>
            <p:nvSpPr>
              <p:cNvPr id="5233" name="Text Box 93"/>
              <p:cNvSpPr txBox="1">
                <a:spLocks noChangeArrowheads="1"/>
              </p:cNvSpPr>
              <p:nvPr/>
            </p:nvSpPr>
            <p:spPr bwMode="auto">
              <a:xfrm>
                <a:off x="2922" y="3189"/>
                <a:ext cx="152" cy="135"/>
              </a:xfrm>
              <a:prstGeom prst="rect">
                <a:avLst/>
              </a:prstGeom>
              <a:noFill/>
              <a:ln w="9525">
                <a:noFill/>
                <a:miter lim="800000"/>
                <a:headEnd/>
                <a:tailEnd/>
              </a:ln>
            </p:spPr>
            <p:txBody>
              <a:bodyPr wrap="none">
                <a:spAutoFit/>
              </a:bodyPr>
              <a:lstStyle/>
              <a:p>
                <a:pPr algn="l"/>
                <a:r>
                  <a:rPr lang="en-US" sz="800">
                    <a:solidFill>
                      <a:schemeClr val="bg1"/>
                    </a:solidFill>
                  </a:rPr>
                  <a:t>7</a:t>
                </a:r>
              </a:p>
            </p:txBody>
          </p:sp>
        </p:grpSp>
      </p:grpSp>
      <p:grpSp>
        <p:nvGrpSpPr>
          <p:cNvPr id="110" name="Group 109"/>
          <p:cNvGrpSpPr/>
          <p:nvPr/>
        </p:nvGrpSpPr>
        <p:grpSpPr>
          <a:xfrm>
            <a:off x="5989638" y="5403850"/>
            <a:ext cx="1579562" cy="952500"/>
            <a:chOff x="5989638" y="5403850"/>
            <a:chExt cx="1579562" cy="952500"/>
          </a:xfrm>
        </p:grpSpPr>
        <p:cxnSp>
          <p:nvCxnSpPr>
            <p:cNvPr id="5220" name="AutoShape 57"/>
            <p:cNvCxnSpPr>
              <a:cxnSpLocks noChangeShapeType="1"/>
              <a:stCxn id="5230" idx="3"/>
              <a:endCxn id="5223" idx="1"/>
            </p:cNvCxnSpPr>
            <p:nvPr/>
          </p:nvCxnSpPr>
          <p:spPr bwMode="auto">
            <a:xfrm>
              <a:off x="5989638" y="5937250"/>
              <a:ext cx="284162" cy="1588"/>
            </a:xfrm>
            <a:prstGeom prst="straightConnector1">
              <a:avLst/>
            </a:prstGeom>
            <a:noFill/>
            <a:ln w="9525">
              <a:solidFill>
                <a:schemeClr val="tx1"/>
              </a:solidFill>
              <a:round/>
              <a:headEnd/>
              <a:tailEnd type="triangle" w="med" len="med"/>
            </a:ln>
          </p:spPr>
        </p:cxnSp>
        <p:sp>
          <p:nvSpPr>
            <p:cNvPr id="5223" name="Text Box 32"/>
            <p:cNvSpPr txBox="1">
              <a:spLocks noChangeArrowheads="1"/>
            </p:cNvSpPr>
            <p:nvPr/>
          </p:nvSpPr>
          <p:spPr bwMode="auto">
            <a:xfrm>
              <a:off x="6273800" y="5521325"/>
              <a:ext cx="1295400" cy="835025"/>
            </a:xfrm>
            <a:prstGeom prst="rect">
              <a:avLst/>
            </a:prstGeom>
            <a:solidFill>
              <a:schemeClr val="accent1">
                <a:alpha val="34901"/>
              </a:schemeClr>
            </a:solidFill>
            <a:ln w="12700">
              <a:solidFill>
                <a:srgbClr val="0000FF"/>
              </a:solidFill>
              <a:miter lim="800000"/>
              <a:headEnd/>
              <a:tailEnd/>
            </a:ln>
          </p:spPr>
          <p:txBody>
            <a:bodyPr>
              <a:spAutoFit/>
            </a:bodyPr>
            <a:lstStyle/>
            <a:p>
              <a:pPr algn="ctr" eaLnBrk="1" hangingPunct="1">
                <a:spcBef>
                  <a:spcPct val="50000"/>
                </a:spcBef>
              </a:pPr>
              <a:r>
                <a:rPr lang="en-US" sz="1200" b="1"/>
                <a:t>Test for similarity of p53 and gene location</a:t>
              </a:r>
            </a:p>
          </p:txBody>
        </p:sp>
        <p:grpSp>
          <p:nvGrpSpPr>
            <p:cNvPr id="22" name="Group 94"/>
            <p:cNvGrpSpPr>
              <a:grpSpLocks/>
            </p:cNvGrpSpPr>
            <p:nvPr/>
          </p:nvGrpSpPr>
          <p:grpSpPr bwMode="auto">
            <a:xfrm>
              <a:off x="6118225" y="5403850"/>
              <a:ext cx="241300" cy="214313"/>
              <a:chOff x="3882" y="3070"/>
              <a:chExt cx="152" cy="135"/>
            </a:xfrm>
          </p:grpSpPr>
          <p:sp>
            <p:nvSpPr>
              <p:cNvPr id="5225" name="Oval 95"/>
              <p:cNvSpPr>
                <a:spLocks noChangeArrowheads="1"/>
              </p:cNvSpPr>
              <p:nvPr/>
            </p:nvSpPr>
            <p:spPr bwMode="auto">
              <a:xfrm>
                <a:off x="3900" y="3079"/>
                <a:ext cx="114" cy="114"/>
              </a:xfrm>
              <a:prstGeom prst="ellipse">
                <a:avLst/>
              </a:prstGeom>
              <a:solidFill>
                <a:srgbClr val="E72323"/>
              </a:solidFill>
              <a:ln w="9525">
                <a:solidFill>
                  <a:srgbClr val="E72323"/>
                </a:solidFill>
                <a:round/>
                <a:headEnd/>
                <a:tailEnd/>
              </a:ln>
            </p:spPr>
            <p:txBody>
              <a:bodyPr wrap="none" anchor="ctr"/>
              <a:lstStyle/>
              <a:p>
                <a:pPr>
                  <a:spcBef>
                    <a:spcPct val="50000"/>
                  </a:spcBef>
                </a:pPr>
                <a:endParaRPr lang="en-US" sz="1800" baseline="-25000"/>
              </a:p>
            </p:txBody>
          </p:sp>
          <p:sp>
            <p:nvSpPr>
              <p:cNvPr id="5226" name="Text Box 96"/>
              <p:cNvSpPr txBox="1">
                <a:spLocks noChangeArrowheads="1"/>
              </p:cNvSpPr>
              <p:nvPr/>
            </p:nvSpPr>
            <p:spPr bwMode="auto">
              <a:xfrm>
                <a:off x="3882" y="3070"/>
                <a:ext cx="152" cy="135"/>
              </a:xfrm>
              <a:prstGeom prst="rect">
                <a:avLst/>
              </a:prstGeom>
              <a:noFill/>
              <a:ln w="9525">
                <a:noFill/>
                <a:miter lim="800000"/>
                <a:headEnd/>
                <a:tailEnd/>
              </a:ln>
            </p:spPr>
            <p:txBody>
              <a:bodyPr wrap="none">
                <a:spAutoFit/>
              </a:bodyPr>
              <a:lstStyle/>
              <a:p>
                <a:pPr algn="l"/>
                <a:r>
                  <a:rPr lang="en-US" sz="800">
                    <a:solidFill>
                      <a:schemeClr val="bg1"/>
                    </a:solidFill>
                  </a:rPr>
                  <a:t>8</a:t>
                </a:r>
              </a:p>
            </p:txBody>
          </p:sp>
        </p:grpSp>
      </p:grpSp>
      <p:grpSp>
        <p:nvGrpSpPr>
          <p:cNvPr id="112" name="Group 111"/>
          <p:cNvGrpSpPr/>
          <p:nvPr/>
        </p:nvGrpSpPr>
        <p:grpSpPr>
          <a:xfrm>
            <a:off x="762000" y="1711325"/>
            <a:ext cx="6807200" cy="3527425"/>
            <a:chOff x="762000" y="1711325"/>
            <a:chExt cx="6807200" cy="3527425"/>
          </a:xfrm>
        </p:grpSpPr>
        <p:cxnSp>
          <p:nvCxnSpPr>
            <p:cNvPr id="5207" name="AutoShape 66"/>
            <p:cNvCxnSpPr>
              <a:cxnSpLocks noChangeShapeType="1"/>
              <a:stCxn id="5256" idx="3"/>
              <a:endCxn id="5206" idx="1"/>
            </p:cNvCxnSpPr>
            <p:nvPr/>
          </p:nvCxnSpPr>
          <p:spPr bwMode="auto">
            <a:xfrm>
              <a:off x="2851150" y="2070895"/>
              <a:ext cx="3409950" cy="604043"/>
            </a:xfrm>
            <a:prstGeom prst="bentConnector3">
              <a:avLst>
                <a:gd name="adj1" fmla="val 50000"/>
              </a:avLst>
            </a:prstGeom>
            <a:noFill/>
            <a:ln w="9525">
              <a:solidFill>
                <a:schemeClr val="tx1"/>
              </a:solidFill>
              <a:miter lim="800000"/>
              <a:headEnd/>
              <a:tailEnd type="triangle" w="med" len="med"/>
            </a:ln>
          </p:spPr>
        </p:cxnSp>
        <p:grpSp>
          <p:nvGrpSpPr>
            <p:cNvPr id="111" name="Group 110"/>
            <p:cNvGrpSpPr/>
            <p:nvPr/>
          </p:nvGrpSpPr>
          <p:grpSpPr>
            <a:xfrm>
              <a:off x="762000" y="1711325"/>
              <a:ext cx="6807200" cy="3527425"/>
              <a:chOff x="762000" y="1711325"/>
              <a:chExt cx="6807200" cy="3527425"/>
            </a:xfrm>
          </p:grpSpPr>
          <p:sp>
            <p:nvSpPr>
              <p:cNvPr id="5217" name="Text Box 30"/>
              <p:cNvSpPr txBox="1">
                <a:spLocks noChangeArrowheads="1"/>
              </p:cNvSpPr>
              <p:nvPr/>
            </p:nvSpPr>
            <p:spPr bwMode="auto">
              <a:xfrm>
                <a:off x="6324600" y="3560763"/>
                <a:ext cx="1143000" cy="469900"/>
              </a:xfrm>
              <a:prstGeom prst="rect">
                <a:avLst/>
              </a:prstGeom>
              <a:solidFill>
                <a:schemeClr val="accent1">
                  <a:alpha val="34901"/>
                </a:schemeClr>
              </a:solidFill>
              <a:ln w="12700">
                <a:solidFill>
                  <a:schemeClr val="hlink"/>
                </a:solidFill>
                <a:miter lim="800000"/>
                <a:headEnd/>
                <a:tailEnd/>
              </a:ln>
            </p:spPr>
            <p:txBody>
              <a:bodyPr>
                <a:spAutoFit/>
              </a:bodyPr>
              <a:lstStyle/>
              <a:p>
                <a:pPr algn="ctr" eaLnBrk="1" hangingPunct="1">
                  <a:spcBef>
                    <a:spcPct val="50000"/>
                  </a:spcBef>
                </a:pPr>
                <a:r>
                  <a:rPr lang="en-US" sz="1200" b="1"/>
                  <a:t>Extract</a:t>
                </a:r>
                <a:br>
                  <a:rPr lang="en-US" sz="1200" b="1"/>
                </a:br>
                <a:r>
                  <a:rPr lang="en-US" sz="1200" b="1"/>
                  <a:t>module</a:t>
                </a:r>
              </a:p>
            </p:txBody>
          </p:sp>
          <p:cxnSp>
            <p:nvCxnSpPr>
              <p:cNvPr id="5218" name="AutoShape 58"/>
              <p:cNvCxnSpPr>
                <a:cxnSpLocks noChangeShapeType="1"/>
                <a:stCxn id="5206" idx="2"/>
                <a:endCxn id="5217" idx="0"/>
              </p:cNvCxnSpPr>
              <p:nvPr/>
            </p:nvCxnSpPr>
            <p:spPr bwMode="auto">
              <a:xfrm rot="5400000">
                <a:off x="6668294" y="3320256"/>
                <a:ext cx="468313" cy="12700"/>
              </a:xfrm>
              <a:prstGeom prst="straightConnector1">
                <a:avLst/>
              </a:prstGeom>
              <a:noFill/>
              <a:ln w="9525">
                <a:solidFill>
                  <a:schemeClr val="tx1"/>
                </a:solidFill>
                <a:round/>
                <a:headEnd/>
                <a:tailEnd type="triangle" w="med" len="med"/>
              </a:ln>
            </p:spPr>
          </p:cxnSp>
          <p:sp>
            <p:nvSpPr>
              <p:cNvPr id="5219" name="Rectangle 98"/>
              <p:cNvSpPr>
                <a:spLocks noChangeArrowheads="1"/>
              </p:cNvSpPr>
              <p:nvPr/>
            </p:nvSpPr>
            <p:spPr bwMode="auto">
              <a:xfrm>
                <a:off x="7378700" y="4024313"/>
                <a:ext cx="177800" cy="177800"/>
              </a:xfrm>
              <a:prstGeom prst="rect">
                <a:avLst/>
              </a:prstGeom>
              <a:solidFill>
                <a:schemeClr val="hlink"/>
              </a:solidFill>
              <a:ln w="0">
                <a:noFill/>
                <a:miter lim="800000"/>
                <a:headEnd/>
                <a:tailEnd/>
              </a:ln>
            </p:spPr>
            <p:txBody>
              <a:bodyPr wrap="none" anchor="ctr"/>
              <a:lstStyle/>
              <a:p>
                <a:r>
                  <a:rPr lang="en-US" sz="800" b="1">
                    <a:solidFill>
                      <a:schemeClr val="bg1"/>
                    </a:solidFill>
                  </a:rPr>
                  <a:t>ii</a:t>
                </a:r>
              </a:p>
            </p:txBody>
          </p:sp>
          <p:sp>
            <p:nvSpPr>
              <p:cNvPr id="5212" name="Text Box 31"/>
              <p:cNvSpPr txBox="1">
                <a:spLocks noChangeArrowheads="1"/>
              </p:cNvSpPr>
              <p:nvPr/>
            </p:nvSpPr>
            <p:spPr bwMode="auto">
              <a:xfrm>
                <a:off x="6337300" y="4476750"/>
                <a:ext cx="1143000" cy="652462"/>
              </a:xfrm>
              <a:prstGeom prst="rect">
                <a:avLst/>
              </a:prstGeom>
              <a:solidFill>
                <a:schemeClr val="accent1">
                  <a:alpha val="34901"/>
                </a:schemeClr>
              </a:solidFill>
              <a:ln w="12700">
                <a:solidFill>
                  <a:srgbClr val="0000FF"/>
                </a:solidFill>
                <a:miter lim="800000"/>
                <a:headEnd/>
                <a:tailEnd/>
              </a:ln>
            </p:spPr>
            <p:txBody>
              <a:bodyPr>
                <a:spAutoFit/>
              </a:bodyPr>
              <a:lstStyle/>
              <a:p>
                <a:pPr algn="ctr" eaLnBrk="1" hangingPunct="1">
                  <a:spcBef>
                    <a:spcPct val="50000"/>
                  </a:spcBef>
                </a:pPr>
                <a:r>
                  <a:rPr lang="en-US" sz="1200" b="1" dirty="0"/>
                  <a:t>Learn p53 site/score on promoter</a:t>
                </a:r>
              </a:p>
            </p:txBody>
          </p:sp>
          <p:cxnSp>
            <p:nvCxnSpPr>
              <p:cNvPr id="5213" name="AutoShape 60"/>
              <p:cNvCxnSpPr>
                <a:cxnSpLocks noChangeShapeType="1"/>
                <a:stCxn id="5217" idx="2"/>
                <a:endCxn id="5212" idx="0"/>
              </p:cNvCxnSpPr>
              <p:nvPr/>
            </p:nvCxnSpPr>
            <p:spPr bwMode="auto">
              <a:xfrm rot="16200000" flipH="1">
                <a:off x="6679407" y="4247356"/>
                <a:ext cx="446087" cy="12700"/>
              </a:xfrm>
              <a:prstGeom prst="straightConnector1">
                <a:avLst/>
              </a:prstGeom>
              <a:noFill/>
              <a:ln w="9525">
                <a:solidFill>
                  <a:schemeClr val="tx1"/>
                </a:solidFill>
                <a:round/>
                <a:headEnd/>
                <a:tailEnd type="triangle" w="med" len="med"/>
              </a:ln>
            </p:spPr>
          </p:cxnSp>
          <p:sp>
            <p:nvSpPr>
              <p:cNvPr id="5214" name="Rectangle 100"/>
              <p:cNvSpPr>
                <a:spLocks noChangeArrowheads="1"/>
              </p:cNvSpPr>
              <p:nvPr/>
            </p:nvSpPr>
            <p:spPr bwMode="auto">
              <a:xfrm>
                <a:off x="7378700" y="5060950"/>
                <a:ext cx="177800" cy="177800"/>
              </a:xfrm>
              <a:prstGeom prst="rect">
                <a:avLst/>
              </a:prstGeom>
              <a:solidFill>
                <a:schemeClr val="hlink"/>
              </a:solidFill>
              <a:ln w="0">
                <a:noFill/>
                <a:miter lim="800000"/>
                <a:headEnd/>
                <a:tailEnd/>
              </a:ln>
            </p:spPr>
            <p:txBody>
              <a:bodyPr wrap="none" anchor="ctr"/>
              <a:lstStyle/>
              <a:p>
                <a:r>
                  <a:rPr lang="en-US" sz="800" b="1">
                    <a:solidFill>
                      <a:schemeClr val="bg1"/>
                    </a:solidFill>
                  </a:rPr>
                  <a:t>iv</a:t>
                </a:r>
              </a:p>
            </p:txBody>
          </p:sp>
          <p:sp>
            <p:nvSpPr>
              <p:cNvPr id="5206" name="Text Box 23"/>
              <p:cNvSpPr txBox="1">
                <a:spLocks noChangeArrowheads="1"/>
              </p:cNvSpPr>
              <p:nvPr/>
            </p:nvSpPr>
            <p:spPr bwMode="auto">
              <a:xfrm>
                <a:off x="6261100" y="2257425"/>
                <a:ext cx="1295400" cy="835025"/>
              </a:xfrm>
              <a:prstGeom prst="rect">
                <a:avLst/>
              </a:prstGeom>
              <a:solidFill>
                <a:srgbClr val="60BD51">
                  <a:alpha val="29019"/>
                </a:srgbClr>
              </a:solidFill>
              <a:ln w="12700">
                <a:solidFill>
                  <a:srgbClr val="00FF00"/>
                </a:solidFill>
                <a:miter lim="800000"/>
                <a:headEnd/>
                <a:tailEnd/>
              </a:ln>
            </p:spPr>
            <p:txBody>
              <a:bodyPr>
                <a:spAutoFit/>
              </a:bodyPr>
              <a:lstStyle/>
              <a:p>
                <a:pPr algn="ctr" eaLnBrk="1" hangingPunct="1">
                  <a:spcBef>
                    <a:spcPct val="50000"/>
                  </a:spcBef>
                </a:pPr>
                <a:r>
                  <a:rPr lang="en-US" sz="1200" b="1" dirty="0"/>
                  <a:t>Load compendium Show module map</a:t>
                </a:r>
              </a:p>
            </p:txBody>
          </p:sp>
          <p:sp>
            <p:nvSpPr>
              <p:cNvPr id="5208" name="Rectangle 97"/>
              <p:cNvSpPr>
                <a:spLocks noChangeArrowheads="1"/>
              </p:cNvSpPr>
              <p:nvPr/>
            </p:nvSpPr>
            <p:spPr bwMode="auto">
              <a:xfrm>
                <a:off x="7391400" y="2936875"/>
                <a:ext cx="177800" cy="177800"/>
              </a:xfrm>
              <a:prstGeom prst="rect">
                <a:avLst/>
              </a:prstGeom>
              <a:solidFill>
                <a:schemeClr val="hlink"/>
              </a:solidFill>
              <a:ln w="0">
                <a:noFill/>
                <a:miter lim="800000"/>
                <a:headEnd/>
                <a:tailEnd/>
              </a:ln>
            </p:spPr>
            <p:txBody>
              <a:bodyPr wrap="none" anchor="ctr"/>
              <a:lstStyle/>
              <a:p>
                <a:r>
                  <a:rPr lang="en-US" sz="800" b="1">
                    <a:solidFill>
                      <a:schemeClr val="bg1"/>
                    </a:solidFill>
                  </a:rPr>
                  <a:t>i</a:t>
                </a:r>
              </a:p>
            </p:txBody>
          </p:sp>
          <p:cxnSp>
            <p:nvCxnSpPr>
              <p:cNvPr id="5209" name="AutoShape 104"/>
              <p:cNvCxnSpPr>
                <a:cxnSpLocks noChangeShapeType="1"/>
                <a:stCxn id="5265" idx="0"/>
                <a:endCxn id="5206" idx="0"/>
              </p:cNvCxnSpPr>
              <p:nvPr/>
            </p:nvCxnSpPr>
            <p:spPr bwMode="auto">
              <a:xfrm rot="16200000" flipH="1">
                <a:off x="3562350" y="-1089025"/>
                <a:ext cx="546100" cy="6146800"/>
              </a:xfrm>
              <a:prstGeom prst="bentConnector3">
                <a:avLst>
                  <a:gd name="adj1" fmla="val -18604"/>
                </a:avLst>
              </a:prstGeom>
              <a:noFill/>
              <a:ln w="9525">
                <a:solidFill>
                  <a:schemeClr val="tx1"/>
                </a:solidFill>
                <a:miter lim="800000"/>
                <a:headEnd/>
                <a:tailEnd type="triangle" w="med" len="med"/>
              </a:ln>
            </p:spPr>
          </p:cxnSp>
        </p:grpSp>
      </p:grpSp>
      <p:grpSp>
        <p:nvGrpSpPr>
          <p:cNvPr id="106" name="Group 105"/>
          <p:cNvGrpSpPr/>
          <p:nvPr/>
        </p:nvGrpSpPr>
        <p:grpSpPr>
          <a:xfrm>
            <a:off x="1358900" y="3532188"/>
            <a:ext cx="4681538" cy="1036637"/>
            <a:chOff x="1358900" y="3532188"/>
            <a:chExt cx="4681538" cy="1036637"/>
          </a:xfrm>
        </p:grpSpPr>
        <p:cxnSp>
          <p:nvCxnSpPr>
            <p:cNvPr id="5195" name="AutoShape 65"/>
            <p:cNvCxnSpPr>
              <a:cxnSpLocks noChangeShapeType="1"/>
              <a:stCxn id="5258" idx="3"/>
            </p:cNvCxnSpPr>
            <p:nvPr/>
          </p:nvCxnSpPr>
          <p:spPr bwMode="auto">
            <a:xfrm flipV="1">
              <a:off x="1358900" y="4019550"/>
              <a:ext cx="3368675" cy="549275"/>
            </a:xfrm>
            <a:prstGeom prst="bentConnector3">
              <a:avLst>
                <a:gd name="adj1" fmla="val 93685"/>
              </a:avLst>
            </a:prstGeom>
            <a:noFill/>
            <a:ln w="9525">
              <a:solidFill>
                <a:schemeClr val="tx1"/>
              </a:solidFill>
              <a:miter lim="800000"/>
              <a:headEnd/>
              <a:tailEnd type="triangle" w="med" len="med"/>
            </a:ln>
          </p:spPr>
        </p:cxnSp>
        <p:sp>
          <p:nvSpPr>
            <p:cNvPr id="5203" name="Text Box 27"/>
            <p:cNvSpPr txBox="1">
              <a:spLocks noChangeArrowheads="1"/>
            </p:cNvSpPr>
            <p:nvPr/>
          </p:nvSpPr>
          <p:spPr bwMode="auto">
            <a:xfrm>
              <a:off x="4746625" y="3636963"/>
              <a:ext cx="1293813" cy="469900"/>
            </a:xfrm>
            <a:prstGeom prst="rect">
              <a:avLst/>
            </a:prstGeom>
            <a:solidFill>
              <a:srgbClr val="60BD51">
                <a:alpha val="29019"/>
              </a:srgbClr>
            </a:solidFill>
            <a:ln w="12700">
              <a:solidFill>
                <a:srgbClr val="00FF00"/>
              </a:solidFill>
              <a:miter lim="800000"/>
              <a:headEnd/>
              <a:tailEnd/>
            </a:ln>
          </p:spPr>
          <p:txBody>
            <a:bodyPr>
              <a:spAutoFit/>
            </a:bodyPr>
            <a:lstStyle/>
            <a:p>
              <a:pPr algn="ctr" eaLnBrk="1" hangingPunct="1">
                <a:spcBef>
                  <a:spcPct val="50000"/>
                </a:spcBef>
              </a:pPr>
              <a:r>
                <a:rPr lang="en-US" sz="1200" b="1" dirty="0"/>
                <a:t>Show Chromosome</a:t>
              </a:r>
            </a:p>
          </p:txBody>
        </p:sp>
        <p:grpSp>
          <p:nvGrpSpPr>
            <p:cNvPr id="5152" name="Group 85"/>
            <p:cNvGrpSpPr>
              <a:grpSpLocks/>
            </p:cNvGrpSpPr>
            <p:nvPr/>
          </p:nvGrpSpPr>
          <p:grpSpPr bwMode="auto">
            <a:xfrm>
              <a:off x="4619625" y="3532188"/>
              <a:ext cx="241300" cy="214313"/>
              <a:chOff x="2922" y="1891"/>
              <a:chExt cx="152" cy="135"/>
            </a:xfrm>
          </p:grpSpPr>
          <p:sp>
            <p:nvSpPr>
              <p:cNvPr id="5200" name="Oval 86"/>
              <p:cNvSpPr>
                <a:spLocks noChangeArrowheads="1"/>
              </p:cNvSpPr>
              <p:nvPr/>
            </p:nvSpPr>
            <p:spPr bwMode="auto">
              <a:xfrm>
                <a:off x="2940" y="1900"/>
                <a:ext cx="114" cy="114"/>
              </a:xfrm>
              <a:prstGeom prst="ellipse">
                <a:avLst/>
              </a:prstGeom>
              <a:solidFill>
                <a:srgbClr val="E72323"/>
              </a:solidFill>
              <a:ln w="9525">
                <a:solidFill>
                  <a:srgbClr val="E72323"/>
                </a:solidFill>
                <a:round/>
                <a:headEnd/>
                <a:tailEnd/>
              </a:ln>
            </p:spPr>
            <p:txBody>
              <a:bodyPr wrap="none" anchor="ctr"/>
              <a:lstStyle/>
              <a:p>
                <a:pPr>
                  <a:spcBef>
                    <a:spcPct val="50000"/>
                  </a:spcBef>
                </a:pPr>
                <a:endParaRPr lang="en-US" sz="1800" baseline="-25000"/>
              </a:p>
            </p:txBody>
          </p:sp>
          <p:sp>
            <p:nvSpPr>
              <p:cNvPr id="5201" name="Text Box 87"/>
              <p:cNvSpPr txBox="1">
                <a:spLocks noChangeArrowheads="1"/>
              </p:cNvSpPr>
              <p:nvPr/>
            </p:nvSpPr>
            <p:spPr bwMode="auto">
              <a:xfrm>
                <a:off x="2922" y="1891"/>
                <a:ext cx="152" cy="135"/>
              </a:xfrm>
              <a:prstGeom prst="rect">
                <a:avLst/>
              </a:prstGeom>
              <a:noFill/>
              <a:ln w="9525">
                <a:noFill/>
                <a:miter lim="800000"/>
                <a:headEnd/>
                <a:tailEnd/>
              </a:ln>
            </p:spPr>
            <p:txBody>
              <a:bodyPr wrap="none">
                <a:spAutoFit/>
              </a:bodyPr>
              <a:lstStyle/>
              <a:p>
                <a:pPr algn="l"/>
                <a:r>
                  <a:rPr lang="en-US" sz="800">
                    <a:solidFill>
                      <a:schemeClr val="bg1"/>
                    </a:solidFill>
                  </a:rPr>
                  <a:t>5</a:t>
                </a:r>
              </a:p>
            </p:txBody>
          </p:sp>
        </p:grpSp>
        <p:cxnSp>
          <p:nvCxnSpPr>
            <p:cNvPr id="5197" name="AutoShape 106"/>
            <p:cNvCxnSpPr>
              <a:cxnSpLocks noChangeShapeType="1"/>
              <a:stCxn id="5245" idx="3"/>
            </p:cNvCxnSpPr>
            <p:nvPr/>
          </p:nvCxnSpPr>
          <p:spPr bwMode="auto">
            <a:xfrm flipV="1">
              <a:off x="4279900" y="3824288"/>
              <a:ext cx="468313" cy="369888"/>
            </a:xfrm>
            <a:prstGeom prst="bentConnector3">
              <a:avLst>
                <a:gd name="adj1" fmla="val 30505"/>
              </a:avLst>
            </a:prstGeom>
            <a:noFill/>
            <a:ln w="9525">
              <a:solidFill>
                <a:schemeClr val="tx1"/>
              </a:solidFill>
              <a:miter lim="800000"/>
              <a:headEnd/>
              <a:tailEnd type="triangle" w="med" len="med"/>
            </a:ln>
          </p:spPr>
        </p:cxnSp>
      </p:grpSp>
      <p:grpSp>
        <p:nvGrpSpPr>
          <p:cNvPr id="105" name="Group 104"/>
          <p:cNvGrpSpPr/>
          <p:nvPr/>
        </p:nvGrpSpPr>
        <p:grpSpPr>
          <a:xfrm>
            <a:off x="761206" y="2300288"/>
            <a:ext cx="3544094" cy="2219326"/>
            <a:chOff x="761206" y="2300288"/>
            <a:chExt cx="3544094" cy="2219326"/>
          </a:xfrm>
        </p:grpSpPr>
        <p:cxnSp>
          <p:nvCxnSpPr>
            <p:cNvPr id="5187" name="AutoShape 105"/>
            <p:cNvCxnSpPr>
              <a:cxnSpLocks noChangeShapeType="1"/>
              <a:endCxn id="5194" idx="0"/>
            </p:cNvCxnSpPr>
            <p:nvPr/>
          </p:nvCxnSpPr>
          <p:spPr bwMode="auto">
            <a:xfrm>
              <a:off x="2843213" y="2300288"/>
              <a:ext cx="889000" cy="646113"/>
            </a:xfrm>
            <a:prstGeom prst="bentConnector2">
              <a:avLst/>
            </a:prstGeom>
            <a:noFill/>
            <a:ln w="9525">
              <a:solidFill>
                <a:schemeClr val="tx1"/>
              </a:solidFill>
              <a:miter lim="800000"/>
              <a:headEnd/>
              <a:tailEnd type="triangle" w="med" len="med"/>
            </a:ln>
          </p:spPr>
        </p:cxnSp>
        <p:grpSp>
          <p:nvGrpSpPr>
            <p:cNvPr id="104" name="Group 103"/>
            <p:cNvGrpSpPr/>
            <p:nvPr/>
          </p:nvGrpSpPr>
          <p:grpSpPr>
            <a:xfrm>
              <a:off x="761206" y="2805113"/>
              <a:ext cx="3544094" cy="1714501"/>
              <a:chOff x="761206" y="2805113"/>
              <a:chExt cx="3544094" cy="1714501"/>
            </a:xfrm>
          </p:grpSpPr>
          <p:cxnSp>
            <p:nvCxnSpPr>
              <p:cNvPr id="5243" name="AutoShape 59"/>
              <p:cNvCxnSpPr>
                <a:cxnSpLocks noChangeShapeType="1"/>
                <a:stCxn id="5194" idx="2"/>
                <a:endCxn id="5245" idx="0"/>
              </p:cNvCxnSpPr>
              <p:nvPr/>
            </p:nvCxnSpPr>
            <p:spPr bwMode="auto">
              <a:xfrm rot="16200000" flipH="1">
                <a:off x="3513535" y="3634186"/>
                <a:ext cx="450850" cy="15080"/>
              </a:xfrm>
              <a:prstGeom prst="straightConnector1">
                <a:avLst/>
              </a:prstGeom>
              <a:noFill/>
              <a:ln w="9525">
                <a:solidFill>
                  <a:schemeClr val="tx1"/>
                </a:solidFill>
                <a:round/>
                <a:headEnd/>
                <a:tailEnd type="triangle" w="med" len="med"/>
              </a:ln>
            </p:spPr>
          </p:cxnSp>
          <p:sp>
            <p:nvSpPr>
              <p:cNvPr id="5245" name="Text Box 24"/>
              <p:cNvSpPr txBox="1">
                <a:spLocks noChangeArrowheads="1"/>
              </p:cNvSpPr>
              <p:nvPr/>
            </p:nvSpPr>
            <p:spPr bwMode="auto">
              <a:xfrm>
                <a:off x="3213100" y="3867151"/>
                <a:ext cx="1066800" cy="652463"/>
              </a:xfrm>
              <a:prstGeom prst="rect">
                <a:avLst/>
              </a:prstGeom>
              <a:solidFill>
                <a:srgbClr val="60BD51">
                  <a:alpha val="29019"/>
                </a:srgbClr>
              </a:solidFill>
              <a:ln w="12700">
                <a:solidFill>
                  <a:srgbClr val="00FF00"/>
                </a:solidFill>
                <a:miter lim="800000"/>
                <a:headEnd/>
                <a:tailEnd/>
              </a:ln>
            </p:spPr>
            <p:txBody>
              <a:bodyPr>
                <a:spAutoFit/>
              </a:bodyPr>
              <a:lstStyle/>
              <a:p>
                <a:pPr algn="ctr" eaLnBrk="1" hangingPunct="1">
                  <a:spcBef>
                    <a:spcPct val="50000"/>
                  </a:spcBef>
                </a:pPr>
                <a:r>
                  <a:rPr lang="en-US" sz="1200" b="1" dirty="0"/>
                  <a:t>Expand +1 (include neighbors)</a:t>
                </a:r>
              </a:p>
            </p:txBody>
          </p:sp>
          <p:grpSp>
            <p:nvGrpSpPr>
              <p:cNvPr id="13" name="Group 82"/>
              <p:cNvGrpSpPr>
                <a:grpSpLocks/>
              </p:cNvGrpSpPr>
              <p:nvPr/>
            </p:nvGrpSpPr>
            <p:grpSpPr bwMode="auto">
              <a:xfrm>
                <a:off x="3071813" y="3732213"/>
                <a:ext cx="241300" cy="214313"/>
                <a:chOff x="1907" y="2009"/>
                <a:chExt cx="152" cy="135"/>
              </a:xfrm>
            </p:grpSpPr>
            <p:sp>
              <p:nvSpPr>
                <p:cNvPr id="5247" name="Oval 83"/>
                <p:cNvSpPr>
                  <a:spLocks noChangeArrowheads="1"/>
                </p:cNvSpPr>
                <p:nvPr/>
              </p:nvSpPr>
              <p:spPr bwMode="auto">
                <a:xfrm>
                  <a:off x="1927" y="2018"/>
                  <a:ext cx="114" cy="114"/>
                </a:xfrm>
                <a:prstGeom prst="ellipse">
                  <a:avLst/>
                </a:prstGeom>
                <a:solidFill>
                  <a:srgbClr val="E72323"/>
                </a:solidFill>
                <a:ln w="9525">
                  <a:solidFill>
                    <a:srgbClr val="E72323"/>
                  </a:solidFill>
                  <a:round/>
                  <a:headEnd/>
                  <a:tailEnd/>
                </a:ln>
              </p:spPr>
              <p:txBody>
                <a:bodyPr wrap="none" anchor="ctr"/>
                <a:lstStyle/>
                <a:p>
                  <a:pPr>
                    <a:spcBef>
                      <a:spcPct val="50000"/>
                    </a:spcBef>
                  </a:pPr>
                  <a:endParaRPr lang="en-US" sz="1800"/>
                </a:p>
              </p:txBody>
            </p:sp>
            <p:sp>
              <p:nvSpPr>
                <p:cNvPr id="5248" name="Text Box 84"/>
                <p:cNvSpPr txBox="1">
                  <a:spLocks noChangeArrowheads="1"/>
                </p:cNvSpPr>
                <p:nvPr/>
              </p:nvSpPr>
              <p:spPr bwMode="auto">
                <a:xfrm>
                  <a:off x="1907" y="2009"/>
                  <a:ext cx="152" cy="135"/>
                </a:xfrm>
                <a:prstGeom prst="rect">
                  <a:avLst/>
                </a:prstGeom>
                <a:noFill/>
                <a:ln w="9525">
                  <a:noFill/>
                  <a:miter lim="800000"/>
                  <a:headEnd/>
                  <a:tailEnd/>
                </a:ln>
              </p:spPr>
              <p:txBody>
                <a:bodyPr wrap="none">
                  <a:spAutoFit/>
                </a:bodyPr>
                <a:lstStyle/>
                <a:p>
                  <a:pPr algn="l"/>
                  <a:r>
                    <a:rPr lang="en-US" sz="800">
                      <a:solidFill>
                        <a:schemeClr val="bg1"/>
                      </a:solidFill>
                    </a:rPr>
                    <a:t>4</a:t>
                  </a:r>
                </a:p>
              </p:txBody>
            </p:sp>
          </p:grpSp>
          <p:grpSp>
            <p:nvGrpSpPr>
              <p:cNvPr id="5165" name="Group 20"/>
              <p:cNvGrpSpPr>
                <a:grpSpLocks/>
              </p:cNvGrpSpPr>
              <p:nvPr/>
            </p:nvGrpSpPr>
            <p:grpSpPr bwMode="auto">
              <a:xfrm>
                <a:off x="3124200" y="2805113"/>
                <a:ext cx="1181100" cy="781050"/>
                <a:chOff x="1968" y="720"/>
                <a:chExt cx="744" cy="492"/>
              </a:xfrm>
            </p:grpSpPr>
            <p:pic>
              <p:nvPicPr>
                <p:cNvPr id="5193" name="Picture 21" descr="eye"/>
                <p:cNvPicPr>
                  <a:picLocks noChangeAspect="1" noChangeArrowheads="1"/>
                </p:cNvPicPr>
                <p:nvPr/>
              </p:nvPicPr>
              <p:blipFill>
                <a:blip r:embed="rId7">
                  <a:lum bright="75000"/>
                </a:blip>
                <a:srcRect/>
                <a:stretch>
                  <a:fillRect/>
                </a:stretch>
              </p:blipFill>
              <p:spPr bwMode="auto">
                <a:xfrm>
                  <a:off x="1968" y="720"/>
                  <a:ext cx="744" cy="492"/>
                </a:xfrm>
                <a:prstGeom prst="rect">
                  <a:avLst/>
                </a:prstGeom>
                <a:noFill/>
                <a:ln w="9525">
                  <a:noFill/>
                  <a:miter lim="800000"/>
                  <a:headEnd/>
                  <a:tailEnd/>
                </a:ln>
              </p:spPr>
            </p:pic>
            <p:sp>
              <p:nvSpPr>
                <p:cNvPr id="5194" name="Text Box 22"/>
                <p:cNvSpPr txBox="1">
                  <a:spLocks noChangeArrowheads="1"/>
                </p:cNvSpPr>
                <p:nvPr/>
              </p:nvSpPr>
              <p:spPr bwMode="auto">
                <a:xfrm>
                  <a:off x="2003" y="809"/>
                  <a:ext cx="695" cy="296"/>
                </a:xfrm>
                <a:prstGeom prst="rect">
                  <a:avLst/>
                </a:prstGeom>
                <a:solidFill>
                  <a:srgbClr val="60BD51">
                    <a:alpha val="29019"/>
                  </a:srgbClr>
                </a:solidFill>
                <a:ln w="12700">
                  <a:solidFill>
                    <a:srgbClr val="00FF00"/>
                  </a:solidFill>
                  <a:miter lim="800000"/>
                  <a:headEnd/>
                  <a:tailEnd/>
                </a:ln>
              </p:spPr>
              <p:txBody>
                <a:bodyPr>
                  <a:spAutoFit/>
                </a:bodyPr>
                <a:lstStyle/>
                <a:p>
                  <a:pPr algn="ctr" eaLnBrk="1" hangingPunct="1">
                    <a:spcBef>
                      <a:spcPct val="50000"/>
                    </a:spcBef>
                  </a:pPr>
                  <a:r>
                    <a:rPr lang="en-US" sz="1200" b="1" dirty="0"/>
                    <a:t>Show network</a:t>
                  </a:r>
                </a:p>
              </p:txBody>
            </p:sp>
          </p:grpSp>
          <p:grpSp>
            <p:nvGrpSpPr>
              <p:cNvPr id="5167" name="Group 79"/>
              <p:cNvGrpSpPr>
                <a:grpSpLocks/>
              </p:cNvGrpSpPr>
              <p:nvPr/>
            </p:nvGrpSpPr>
            <p:grpSpPr bwMode="auto">
              <a:xfrm>
                <a:off x="3052763" y="2841626"/>
                <a:ext cx="241300" cy="214313"/>
                <a:chOff x="1909" y="1432"/>
                <a:chExt cx="152" cy="135"/>
              </a:xfrm>
            </p:grpSpPr>
            <p:sp>
              <p:nvSpPr>
                <p:cNvPr id="5191" name="Oval 80"/>
                <p:cNvSpPr>
                  <a:spLocks noChangeArrowheads="1"/>
                </p:cNvSpPr>
                <p:nvPr/>
              </p:nvSpPr>
              <p:spPr bwMode="auto">
                <a:xfrm>
                  <a:off x="1927" y="1443"/>
                  <a:ext cx="114" cy="114"/>
                </a:xfrm>
                <a:prstGeom prst="ellipse">
                  <a:avLst/>
                </a:prstGeom>
                <a:solidFill>
                  <a:srgbClr val="E72323"/>
                </a:solidFill>
                <a:ln w="9525">
                  <a:solidFill>
                    <a:srgbClr val="E72323"/>
                  </a:solidFill>
                  <a:round/>
                  <a:headEnd/>
                  <a:tailEnd/>
                </a:ln>
              </p:spPr>
              <p:txBody>
                <a:bodyPr wrap="none" anchor="ctr"/>
                <a:lstStyle/>
                <a:p>
                  <a:pPr>
                    <a:spcBef>
                      <a:spcPct val="50000"/>
                    </a:spcBef>
                  </a:pPr>
                  <a:endParaRPr lang="en-US" sz="1800"/>
                </a:p>
              </p:txBody>
            </p:sp>
            <p:sp>
              <p:nvSpPr>
                <p:cNvPr id="5192" name="Text Box 81"/>
                <p:cNvSpPr txBox="1">
                  <a:spLocks noChangeArrowheads="1"/>
                </p:cNvSpPr>
                <p:nvPr/>
              </p:nvSpPr>
              <p:spPr bwMode="auto">
                <a:xfrm>
                  <a:off x="1909" y="1432"/>
                  <a:ext cx="152" cy="135"/>
                </a:xfrm>
                <a:prstGeom prst="rect">
                  <a:avLst/>
                </a:prstGeom>
                <a:noFill/>
                <a:ln w="9525">
                  <a:noFill/>
                  <a:miter lim="800000"/>
                  <a:headEnd/>
                  <a:tailEnd/>
                </a:ln>
              </p:spPr>
              <p:txBody>
                <a:bodyPr wrap="none">
                  <a:spAutoFit/>
                </a:bodyPr>
                <a:lstStyle/>
                <a:p>
                  <a:pPr algn="l"/>
                  <a:r>
                    <a:rPr lang="en-US" sz="800">
                      <a:solidFill>
                        <a:schemeClr val="bg1"/>
                      </a:solidFill>
                    </a:rPr>
                    <a:t>3</a:t>
                  </a:r>
                </a:p>
              </p:txBody>
            </p:sp>
          </p:grpSp>
          <p:cxnSp>
            <p:nvCxnSpPr>
              <p:cNvPr id="5188" name="AutoShape 107"/>
              <p:cNvCxnSpPr>
                <a:cxnSpLocks noChangeShapeType="1"/>
              </p:cNvCxnSpPr>
              <p:nvPr/>
            </p:nvCxnSpPr>
            <p:spPr bwMode="auto">
              <a:xfrm rot="5400000" flipV="1">
                <a:off x="2178050" y="1508126"/>
                <a:ext cx="19050" cy="2852737"/>
              </a:xfrm>
              <a:prstGeom prst="bentConnector3">
                <a:avLst>
                  <a:gd name="adj1" fmla="val -1200000"/>
                </a:avLst>
              </a:prstGeom>
              <a:noFill/>
              <a:ln w="9525">
                <a:solidFill>
                  <a:schemeClr val="tx1"/>
                </a:solidFill>
                <a:miter lim="800000"/>
                <a:headEnd/>
                <a:tailEnd type="triangle" w="med" len="med"/>
              </a:ln>
            </p:spPr>
          </p:cxnSp>
        </p:grpSp>
      </p:grpSp>
      <p:grpSp>
        <p:nvGrpSpPr>
          <p:cNvPr id="99" name="Group 98"/>
          <p:cNvGrpSpPr/>
          <p:nvPr/>
        </p:nvGrpSpPr>
        <p:grpSpPr>
          <a:xfrm>
            <a:off x="1371600" y="1660525"/>
            <a:ext cx="1479550" cy="4124325"/>
            <a:chOff x="1371600" y="1660525"/>
            <a:chExt cx="1479550" cy="4124325"/>
          </a:xfrm>
        </p:grpSpPr>
        <p:grpSp>
          <p:nvGrpSpPr>
            <p:cNvPr id="98" name="Group 97"/>
            <p:cNvGrpSpPr/>
            <p:nvPr/>
          </p:nvGrpSpPr>
          <p:grpSpPr>
            <a:xfrm>
              <a:off x="1371600" y="1747838"/>
              <a:ext cx="1479550" cy="4037012"/>
              <a:chOff x="1371600" y="1747838"/>
              <a:chExt cx="1479550" cy="4037012"/>
            </a:xfrm>
          </p:grpSpPr>
          <p:cxnSp>
            <p:nvCxnSpPr>
              <p:cNvPr id="5249" name="AutoShape 64"/>
              <p:cNvCxnSpPr>
                <a:cxnSpLocks noChangeShapeType="1"/>
                <a:stCxn id="5262" idx="3"/>
                <a:endCxn id="5256" idx="1"/>
              </p:cNvCxnSpPr>
              <p:nvPr/>
            </p:nvCxnSpPr>
            <p:spPr bwMode="auto">
              <a:xfrm flipV="1">
                <a:off x="1371600" y="2070895"/>
                <a:ext cx="260350" cy="3713955"/>
              </a:xfrm>
              <a:prstGeom prst="bentConnector3">
                <a:avLst>
                  <a:gd name="adj1" fmla="val 50000"/>
                </a:avLst>
              </a:prstGeom>
              <a:noFill/>
              <a:ln w="9525">
                <a:solidFill>
                  <a:schemeClr val="tx1"/>
                </a:solidFill>
                <a:miter lim="800000"/>
                <a:headEnd/>
                <a:tailEnd type="triangle" w="med" len="med"/>
              </a:ln>
            </p:spPr>
          </p:cxnSp>
          <p:sp>
            <p:nvSpPr>
              <p:cNvPr id="5256" name="Text Box 19"/>
              <p:cNvSpPr txBox="1">
                <a:spLocks noChangeArrowheads="1"/>
              </p:cNvSpPr>
              <p:nvPr/>
            </p:nvSpPr>
            <p:spPr bwMode="auto">
              <a:xfrm>
                <a:off x="1631950" y="1747838"/>
                <a:ext cx="1219200" cy="646113"/>
              </a:xfrm>
              <a:prstGeom prst="rect">
                <a:avLst/>
              </a:prstGeom>
              <a:solidFill>
                <a:schemeClr val="accent1">
                  <a:alpha val="34901"/>
                </a:schemeClr>
              </a:solidFill>
              <a:ln w="12700">
                <a:solidFill>
                  <a:srgbClr val="0000FF"/>
                </a:solidFill>
                <a:miter lim="800000"/>
                <a:headEnd/>
                <a:tailEnd/>
              </a:ln>
            </p:spPr>
            <p:txBody>
              <a:bodyPr>
                <a:spAutoFit/>
              </a:bodyPr>
              <a:lstStyle/>
              <a:p>
                <a:pPr algn="ctr" eaLnBrk="1" hangingPunct="1">
                  <a:spcBef>
                    <a:spcPct val="50000"/>
                  </a:spcBef>
                </a:pPr>
                <a:r>
                  <a:rPr lang="en-US" sz="1200" b="1" dirty="0" smtClean="0"/>
                  <a:t>Differentially Expressed Genes</a:t>
                </a:r>
                <a:endParaRPr lang="en-US" sz="1200" b="1" dirty="0"/>
              </a:p>
            </p:txBody>
          </p:sp>
        </p:grpSp>
        <p:grpSp>
          <p:nvGrpSpPr>
            <p:cNvPr id="9" name="Group 73"/>
            <p:cNvGrpSpPr>
              <a:grpSpLocks/>
            </p:cNvGrpSpPr>
            <p:nvPr/>
          </p:nvGrpSpPr>
          <p:grpSpPr bwMode="auto">
            <a:xfrm>
              <a:off x="1495425" y="1660525"/>
              <a:ext cx="241300" cy="214313"/>
              <a:chOff x="948" y="846"/>
              <a:chExt cx="152" cy="135"/>
            </a:xfrm>
          </p:grpSpPr>
          <p:sp>
            <p:nvSpPr>
              <p:cNvPr id="5253" name="Oval 74"/>
              <p:cNvSpPr>
                <a:spLocks noChangeArrowheads="1"/>
              </p:cNvSpPr>
              <p:nvPr/>
            </p:nvSpPr>
            <p:spPr bwMode="auto">
              <a:xfrm>
                <a:off x="968" y="853"/>
                <a:ext cx="114" cy="114"/>
              </a:xfrm>
              <a:prstGeom prst="ellipse">
                <a:avLst/>
              </a:prstGeom>
              <a:solidFill>
                <a:srgbClr val="E72323"/>
              </a:solidFill>
              <a:ln w="9525">
                <a:solidFill>
                  <a:srgbClr val="E72323"/>
                </a:solidFill>
                <a:round/>
                <a:headEnd/>
                <a:tailEnd/>
              </a:ln>
            </p:spPr>
            <p:txBody>
              <a:bodyPr wrap="none" anchor="ctr"/>
              <a:lstStyle/>
              <a:p>
                <a:pPr>
                  <a:spcBef>
                    <a:spcPct val="50000"/>
                  </a:spcBef>
                </a:pPr>
                <a:endParaRPr lang="en-US" sz="1800" baseline="-25000"/>
              </a:p>
            </p:txBody>
          </p:sp>
          <p:sp>
            <p:nvSpPr>
              <p:cNvPr id="5254" name="Text Box 75"/>
              <p:cNvSpPr txBox="1">
                <a:spLocks noChangeArrowheads="1"/>
              </p:cNvSpPr>
              <p:nvPr/>
            </p:nvSpPr>
            <p:spPr bwMode="auto">
              <a:xfrm>
                <a:off x="948" y="846"/>
                <a:ext cx="152" cy="135"/>
              </a:xfrm>
              <a:prstGeom prst="rect">
                <a:avLst/>
              </a:prstGeom>
              <a:noFill/>
              <a:ln w="9525">
                <a:noFill/>
                <a:miter lim="800000"/>
                <a:headEnd/>
                <a:tailEnd/>
              </a:ln>
            </p:spPr>
            <p:txBody>
              <a:bodyPr wrap="none">
                <a:spAutoFit/>
              </a:bodyPr>
              <a:lstStyle/>
              <a:p>
                <a:pPr algn="l"/>
                <a:r>
                  <a:rPr lang="en-US" sz="800">
                    <a:solidFill>
                      <a:schemeClr val="bg1"/>
                    </a:solidFill>
                  </a:rPr>
                  <a:t>1</a:t>
                </a:r>
              </a:p>
            </p:txBody>
          </p:sp>
        </p:grpSp>
      </p:grpSp>
      <p:grpSp>
        <p:nvGrpSpPr>
          <p:cNvPr id="103" name="Group 102"/>
          <p:cNvGrpSpPr/>
          <p:nvPr/>
        </p:nvGrpSpPr>
        <p:grpSpPr>
          <a:xfrm>
            <a:off x="1546225" y="2393950"/>
            <a:ext cx="1298575" cy="1997075"/>
            <a:chOff x="1546225" y="2393950"/>
            <a:chExt cx="1298575" cy="1997075"/>
          </a:xfrm>
        </p:grpSpPr>
        <p:cxnSp>
          <p:nvCxnSpPr>
            <p:cNvPr id="5166" name="AutoShape 36"/>
            <p:cNvCxnSpPr>
              <a:cxnSpLocks noChangeShapeType="1"/>
              <a:stCxn id="5256" idx="2"/>
              <a:endCxn id="5176" idx="0"/>
            </p:cNvCxnSpPr>
            <p:nvPr/>
          </p:nvCxnSpPr>
          <p:spPr bwMode="auto">
            <a:xfrm rot="16200000" flipH="1">
              <a:off x="1853407" y="2782093"/>
              <a:ext cx="782637" cy="6351"/>
            </a:xfrm>
            <a:prstGeom prst="straightConnector1">
              <a:avLst/>
            </a:prstGeom>
            <a:noFill/>
            <a:ln w="9525">
              <a:solidFill>
                <a:schemeClr val="tx1"/>
              </a:solidFill>
              <a:round/>
              <a:headEnd/>
              <a:tailEnd type="triangle" w="med" len="med"/>
            </a:ln>
          </p:spPr>
        </p:cxnSp>
        <p:grpSp>
          <p:nvGrpSpPr>
            <p:cNvPr id="102" name="Group 101"/>
            <p:cNvGrpSpPr/>
            <p:nvPr/>
          </p:nvGrpSpPr>
          <p:grpSpPr>
            <a:xfrm>
              <a:off x="1546225" y="3068638"/>
              <a:ext cx="1298575" cy="1322387"/>
              <a:chOff x="1546225" y="3068638"/>
              <a:chExt cx="1298575" cy="1322387"/>
            </a:xfrm>
          </p:grpSpPr>
          <p:sp>
            <p:nvSpPr>
              <p:cNvPr id="5169" name="Text Box 111"/>
              <p:cNvSpPr txBox="1">
                <a:spLocks noChangeArrowheads="1"/>
              </p:cNvSpPr>
              <p:nvPr/>
            </p:nvSpPr>
            <p:spPr bwMode="auto">
              <a:xfrm>
                <a:off x="2000250" y="3997325"/>
                <a:ext cx="488950" cy="274638"/>
              </a:xfrm>
              <a:prstGeom prst="rect">
                <a:avLst/>
              </a:prstGeom>
              <a:noFill/>
              <a:ln w="9525">
                <a:noFill/>
                <a:miter lim="800000"/>
                <a:headEnd/>
                <a:tailEnd/>
              </a:ln>
            </p:spPr>
            <p:txBody>
              <a:bodyPr wrap="none">
                <a:spAutoFit/>
              </a:bodyPr>
              <a:lstStyle/>
              <a:p>
                <a:r>
                  <a:rPr lang="en-US" sz="1200" b="1" dirty="0"/>
                  <a:t>Idea</a:t>
                </a:r>
              </a:p>
            </p:txBody>
          </p:sp>
          <p:sp>
            <p:nvSpPr>
              <p:cNvPr id="5176" name="Text Box 35"/>
              <p:cNvSpPr txBox="1">
                <a:spLocks noChangeArrowheads="1"/>
              </p:cNvSpPr>
              <p:nvPr/>
            </p:nvSpPr>
            <p:spPr bwMode="auto">
              <a:xfrm>
                <a:off x="1651001" y="3176588"/>
                <a:ext cx="1193799" cy="469900"/>
              </a:xfrm>
              <a:prstGeom prst="rect">
                <a:avLst/>
              </a:prstGeom>
              <a:solidFill>
                <a:schemeClr val="accent1">
                  <a:alpha val="34901"/>
                </a:schemeClr>
              </a:solidFill>
              <a:ln w="12700">
                <a:solidFill>
                  <a:srgbClr val="0000FF"/>
                </a:solidFill>
                <a:miter lim="800000"/>
                <a:headEnd/>
                <a:tailEnd/>
              </a:ln>
            </p:spPr>
            <p:txBody>
              <a:bodyPr wrap="square">
                <a:spAutoFit/>
              </a:bodyPr>
              <a:lstStyle/>
              <a:p>
                <a:pPr algn="ctr" eaLnBrk="1" hangingPunct="1">
                  <a:spcBef>
                    <a:spcPct val="50000"/>
                  </a:spcBef>
                </a:pPr>
                <a:r>
                  <a:rPr lang="en-US" sz="1200" b="1" dirty="0"/>
                  <a:t>GSEA test enrichment</a:t>
                </a:r>
              </a:p>
            </p:txBody>
          </p:sp>
          <p:grpSp>
            <p:nvGrpSpPr>
              <p:cNvPr id="5196" name="Group 76"/>
              <p:cNvGrpSpPr>
                <a:grpSpLocks/>
              </p:cNvGrpSpPr>
              <p:nvPr/>
            </p:nvGrpSpPr>
            <p:grpSpPr bwMode="auto">
              <a:xfrm>
                <a:off x="1546225" y="3068638"/>
                <a:ext cx="241300" cy="214313"/>
                <a:chOff x="954" y="1591"/>
                <a:chExt cx="152" cy="135"/>
              </a:xfrm>
            </p:grpSpPr>
            <p:sp>
              <p:nvSpPr>
                <p:cNvPr id="5173" name="Oval 77"/>
                <p:cNvSpPr>
                  <a:spLocks noChangeArrowheads="1"/>
                </p:cNvSpPr>
                <p:nvPr/>
              </p:nvSpPr>
              <p:spPr bwMode="auto">
                <a:xfrm>
                  <a:off x="972" y="1600"/>
                  <a:ext cx="114" cy="114"/>
                </a:xfrm>
                <a:prstGeom prst="ellipse">
                  <a:avLst/>
                </a:prstGeom>
                <a:solidFill>
                  <a:srgbClr val="E72323"/>
                </a:solidFill>
                <a:ln w="9525">
                  <a:solidFill>
                    <a:srgbClr val="E72323"/>
                  </a:solidFill>
                  <a:round/>
                  <a:headEnd/>
                  <a:tailEnd/>
                </a:ln>
              </p:spPr>
              <p:txBody>
                <a:bodyPr wrap="none" anchor="ctr"/>
                <a:lstStyle/>
                <a:p>
                  <a:pPr>
                    <a:spcBef>
                      <a:spcPct val="50000"/>
                    </a:spcBef>
                  </a:pPr>
                  <a:endParaRPr lang="en-US" sz="1800" baseline="-25000"/>
                </a:p>
              </p:txBody>
            </p:sp>
            <p:sp>
              <p:nvSpPr>
                <p:cNvPr id="5174" name="Text Box 78"/>
                <p:cNvSpPr txBox="1">
                  <a:spLocks noChangeArrowheads="1"/>
                </p:cNvSpPr>
                <p:nvPr/>
              </p:nvSpPr>
              <p:spPr bwMode="auto">
                <a:xfrm>
                  <a:off x="954" y="1591"/>
                  <a:ext cx="152" cy="135"/>
                </a:xfrm>
                <a:prstGeom prst="rect">
                  <a:avLst/>
                </a:prstGeom>
                <a:noFill/>
                <a:ln w="9525">
                  <a:noFill/>
                  <a:miter lim="800000"/>
                  <a:headEnd/>
                  <a:tailEnd/>
                </a:ln>
              </p:spPr>
              <p:txBody>
                <a:bodyPr wrap="none">
                  <a:spAutoFit/>
                </a:bodyPr>
                <a:lstStyle/>
                <a:p>
                  <a:pPr algn="l"/>
                  <a:r>
                    <a:rPr lang="en-US" sz="800">
                      <a:solidFill>
                        <a:schemeClr val="bg1"/>
                      </a:solidFill>
                    </a:rPr>
                    <a:t>2</a:t>
                  </a:r>
                </a:p>
              </p:txBody>
            </p:sp>
          </p:grpSp>
          <p:sp>
            <p:nvSpPr>
              <p:cNvPr id="5168" name="Rectangle 110"/>
              <p:cNvSpPr>
                <a:spLocks noChangeArrowheads="1"/>
              </p:cNvSpPr>
              <p:nvPr/>
            </p:nvSpPr>
            <p:spPr bwMode="auto">
              <a:xfrm>
                <a:off x="1697038" y="3933825"/>
                <a:ext cx="1092200" cy="457200"/>
              </a:xfrm>
              <a:prstGeom prst="rect">
                <a:avLst/>
              </a:prstGeom>
              <a:solidFill>
                <a:schemeClr val="folHlink">
                  <a:alpha val="25098"/>
                </a:schemeClr>
              </a:solidFill>
              <a:ln w="12700">
                <a:solidFill>
                  <a:schemeClr val="folHlink"/>
                </a:solidFill>
                <a:miter lim="800000"/>
                <a:headEnd/>
                <a:tailEnd/>
              </a:ln>
            </p:spPr>
            <p:txBody>
              <a:bodyPr wrap="none" anchor="ctr"/>
              <a:lstStyle/>
              <a:p>
                <a:endParaRPr lang="en-US"/>
              </a:p>
            </p:txBody>
          </p:sp>
          <p:cxnSp>
            <p:nvCxnSpPr>
              <p:cNvPr id="5170" name="AutoShape 112"/>
              <p:cNvCxnSpPr>
                <a:cxnSpLocks noChangeShapeType="1"/>
                <a:stCxn id="5176" idx="2"/>
                <a:endCxn id="5168" idx="0"/>
              </p:cNvCxnSpPr>
              <p:nvPr/>
            </p:nvCxnSpPr>
            <p:spPr bwMode="auto">
              <a:xfrm rot="5400000">
                <a:off x="2101852" y="3787775"/>
                <a:ext cx="287337" cy="4763"/>
              </a:xfrm>
              <a:prstGeom prst="straightConnector1">
                <a:avLst/>
              </a:prstGeom>
              <a:noFill/>
              <a:ln w="9525">
                <a:solidFill>
                  <a:schemeClr val="tx1"/>
                </a:solidFill>
                <a:round/>
                <a:headEnd/>
                <a:tailEnd type="triangle" w="med" len="med"/>
              </a:ln>
            </p:spPr>
          </p:cxnSp>
        </p:grpSp>
      </p:grpSp>
      <p:grpSp>
        <p:nvGrpSpPr>
          <p:cNvPr id="113" name="Group 112"/>
          <p:cNvGrpSpPr/>
          <p:nvPr/>
        </p:nvGrpSpPr>
        <p:grpSpPr>
          <a:xfrm>
            <a:off x="7467600" y="1397001"/>
            <a:ext cx="1530350" cy="2397125"/>
            <a:chOff x="7467600" y="1397001"/>
            <a:chExt cx="1530350" cy="2397125"/>
          </a:xfrm>
        </p:grpSpPr>
        <p:grpSp>
          <p:nvGrpSpPr>
            <p:cNvPr id="5205" name="Group 140"/>
            <p:cNvGrpSpPr>
              <a:grpSpLocks/>
            </p:cNvGrpSpPr>
            <p:nvPr/>
          </p:nvGrpSpPr>
          <p:grpSpPr bwMode="auto">
            <a:xfrm>
              <a:off x="7467600" y="1397001"/>
              <a:ext cx="1530350" cy="2397125"/>
              <a:chOff x="4704" y="570"/>
              <a:chExt cx="964" cy="1510"/>
            </a:xfrm>
          </p:grpSpPr>
          <p:cxnSp>
            <p:nvCxnSpPr>
              <p:cNvPr id="5162" name="AutoShape 62"/>
              <p:cNvCxnSpPr>
                <a:cxnSpLocks noChangeShapeType="1"/>
                <a:stCxn id="5217" idx="3"/>
                <a:endCxn id="5131" idx="1"/>
              </p:cNvCxnSpPr>
              <p:nvPr/>
            </p:nvCxnSpPr>
            <p:spPr bwMode="auto">
              <a:xfrm flipV="1">
                <a:off x="4704" y="570"/>
                <a:ext cx="212" cy="1510"/>
              </a:xfrm>
              <a:prstGeom prst="bentConnector3">
                <a:avLst>
                  <a:gd name="adj1" fmla="val 50000"/>
                </a:avLst>
              </a:prstGeom>
              <a:noFill/>
              <a:ln w="9525">
                <a:solidFill>
                  <a:schemeClr val="tx1"/>
                </a:solidFill>
                <a:miter lim="800000"/>
                <a:headEnd/>
                <a:tailEnd type="triangle" w="med" len="med"/>
              </a:ln>
            </p:spPr>
          </p:cxnSp>
          <p:sp>
            <p:nvSpPr>
              <p:cNvPr id="5163" name="Rectangle 99"/>
              <p:cNvSpPr>
                <a:spLocks noChangeArrowheads="1"/>
              </p:cNvSpPr>
              <p:nvPr/>
            </p:nvSpPr>
            <p:spPr bwMode="auto">
              <a:xfrm>
                <a:off x="5556" y="604"/>
                <a:ext cx="112" cy="112"/>
              </a:xfrm>
              <a:prstGeom prst="rect">
                <a:avLst/>
              </a:prstGeom>
              <a:solidFill>
                <a:schemeClr val="hlink"/>
              </a:solidFill>
              <a:ln w="0">
                <a:noFill/>
                <a:miter lim="800000"/>
                <a:headEnd/>
                <a:tailEnd/>
              </a:ln>
            </p:spPr>
            <p:txBody>
              <a:bodyPr wrap="none" anchor="ctr"/>
              <a:lstStyle/>
              <a:p>
                <a:r>
                  <a:rPr lang="en-US" sz="800" b="1">
                    <a:solidFill>
                      <a:schemeClr val="bg1"/>
                    </a:solidFill>
                  </a:rPr>
                  <a:t>iii</a:t>
                </a:r>
              </a:p>
            </p:txBody>
          </p:sp>
        </p:grpSp>
        <p:sp>
          <p:nvSpPr>
            <p:cNvPr id="5161" name="Text Box 61"/>
            <p:cNvSpPr txBox="1">
              <a:spLocks noChangeArrowheads="1"/>
            </p:cNvSpPr>
            <p:nvPr/>
          </p:nvSpPr>
          <p:spPr bwMode="auto">
            <a:xfrm>
              <a:off x="7747000" y="2460626"/>
              <a:ext cx="1176338" cy="469900"/>
            </a:xfrm>
            <a:prstGeom prst="rect">
              <a:avLst/>
            </a:prstGeom>
            <a:solidFill>
              <a:schemeClr val="folHlink">
                <a:alpha val="25098"/>
              </a:schemeClr>
            </a:solidFill>
            <a:ln w="12700">
              <a:solidFill>
                <a:srgbClr val="800080"/>
              </a:solidFill>
              <a:miter lim="800000"/>
              <a:headEnd/>
              <a:tailEnd/>
            </a:ln>
          </p:spPr>
          <p:txBody>
            <a:bodyPr>
              <a:spAutoFit/>
            </a:bodyPr>
            <a:lstStyle/>
            <a:p>
              <a:pPr algn="ctr" eaLnBrk="1" hangingPunct="1">
                <a:spcBef>
                  <a:spcPct val="50000"/>
                </a:spcBef>
              </a:pPr>
              <a:r>
                <a:rPr lang="en-US" sz="1200" b="1" dirty="0"/>
                <a:t>Arrests </a:t>
              </a:r>
              <a:br>
                <a:rPr lang="en-US" sz="1200" b="1" dirty="0"/>
              </a:br>
              <a:r>
                <a:rPr lang="en-US" sz="1200" b="1" dirty="0"/>
                <a:t>G2/M</a:t>
              </a:r>
            </a:p>
          </p:txBody>
        </p:sp>
        <p:cxnSp>
          <p:nvCxnSpPr>
            <p:cNvPr id="5158" name="AutoShape 63"/>
            <p:cNvCxnSpPr>
              <a:cxnSpLocks noChangeShapeType="1"/>
              <a:stCxn id="5131" idx="2"/>
              <a:endCxn id="5161" idx="0"/>
            </p:cNvCxnSpPr>
            <p:nvPr/>
          </p:nvCxnSpPr>
          <p:spPr bwMode="auto">
            <a:xfrm rot="5400000">
              <a:off x="7888685" y="1987947"/>
              <a:ext cx="919163" cy="26194"/>
            </a:xfrm>
            <a:prstGeom prst="straightConnector1">
              <a:avLst/>
            </a:prstGeom>
            <a:noFill/>
            <a:ln w="9525">
              <a:solidFill>
                <a:schemeClr val="tx1"/>
              </a:solidFill>
              <a:round/>
              <a:headEnd/>
              <a:tailEnd type="triangle" w="med" len="med"/>
            </a:ln>
          </p:spPr>
        </p:cxnSp>
      </p:grpSp>
      <p:grpSp>
        <p:nvGrpSpPr>
          <p:cNvPr id="120" name="Group 119"/>
          <p:cNvGrpSpPr/>
          <p:nvPr/>
        </p:nvGrpSpPr>
        <p:grpSpPr>
          <a:xfrm>
            <a:off x="1371600" y="2930527"/>
            <a:ext cx="6963569" cy="3498848"/>
            <a:chOff x="1371600" y="2930527"/>
            <a:chExt cx="6963569" cy="3498848"/>
          </a:xfrm>
        </p:grpSpPr>
        <p:cxnSp>
          <p:nvCxnSpPr>
            <p:cNvPr id="5177" name="AutoShape 70"/>
            <p:cNvCxnSpPr>
              <a:cxnSpLocks noChangeShapeType="1"/>
              <a:endCxn id="5181" idx="3"/>
            </p:cNvCxnSpPr>
            <p:nvPr/>
          </p:nvCxnSpPr>
          <p:spPr bwMode="auto">
            <a:xfrm rot="10800000">
              <a:off x="2778125" y="5245100"/>
              <a:ext cx="4857750" cy="1182688"/>
            </a:xfrm>
            <a:prstGeom prst="bentConnector3">
              <a:avLst>
                <a:gd name="adj1" fmla="val 64245"/>
              </a:avLst>
            </a:prstGeom>
            <a:noFill/>
            <a:ln w="9525">
              <a:solidFill>
                <a:schemeClr val="tx1"/>
              </a:solidFill>
              <a:miter lim="800000"/>
              <a:headEnd/>
              <a:tailEnd type="triangle" w="med" len="med"/>
            </a:ln>
          </p:spPr>
        </p:cxnSp>
        <p:grpSp>
          <p:nvGrpSpPr>
            <p:cNvPr id="119" name="Group 118"/>
            <p:cNvGrpSpPr/>
            <p:nvPr/>
          </p:nvGrpSpPr>
          <p:grpSpPr>
            <a:xfrm>
              <a:off x="1371600" y="2930527"/>
              <a:ext cx="6963569" cy="3498848"/>
              <a:chOff x="1371600" y="2930527"/>
              <a:chExt cx="6963569" cy="3498848"/>
            </a:xfrm>
          </p:grpSpPr>
          <p:grpSp>
            <p:nvGrpSpPr>
              <p:cNvPr id="118" name="Group 117"/>
              <p:cNvGrpSpPr/>
              <p:nvPr/>
            </p:nvGrpSpPr>
            <p:grpSpPr>
              <a:xfrm>
                <a:off x="1684338" y="5480050"/>
                <a:ext cx="1173163" cy="917575"/>
                <a:chOff x="1684338" y="5480050"/>
                <a:chExt cx="1173163" cy="917575"/>
              </a:xfrm>
            </p:grpSpPr>
            <p:sp>
              <p:nvSpPr>
                <p:cNvPr id="5149" name="Text Box 68"/>
                <p:cNvSpPr txBox="1">
                  <a:spLocks noChangeArrowheads="1"/>
                </p:cNvSpPr>
                <p:nvPr/>
              </p:nvSpPr>
              <p:spPr bwMode="auto">
                <a:xfrm>
                  <a:off x="1736726" y="5926138"/>
                  <a:ext cx="1014413" cy="274638"/>
                </a:xfrm>
                <a:prstGeom prst="rect">
                  <a:avLst/>
                </a:prstGeom>
                <a:noFill/>
                <a:ln w="9525">
                  <a:noFill/>
                  <a:miter lim="800000"/>
                  <a:headEnd/>
                  <a:tailEnd/>
                </a:ln>
              </p:spPr>
              <p:txBody>
                <a:bodyPr wrap="none">
                  <a:spAutoFit/>
                </a:bodyPr>
                <a:lstStyle/>
                <a:p>
                  <a:pPr algn="l"/>
                  <a:r>
                    <a:rPr lang="en-US" sz="1200" b="1"/>
                    <a:t>Conclusion</a:t>
                  </a:r>
                </a:p>
              </p:txBody>
            </p:sp>
            <p:sp>
              <p:nvSpPr>
                <p:cNvPr id="5153" name="Rectangle 67"/>
                <p:cNvSpPr>
                  <a:spLocks noChangeArrowheads="1"/>
                </p:cNvSpPr>
                <p:nvPr/>
              </p:nvSpPr>
              <p:spPr bwMode="auto">
                <a:xfrm>
                  <a:off x="1684338" y="5900738"/>
                  <a:ext cx="1092200" cy="457200"/>
                </a:xfrm>
                <a:prstGeom prst="rect">
                  <a:avLst/>
                </a:prstGeom>
                <a:solidFill>
                  <a:schemeClr val="folHlink">
                    <a:alpha val="25098"/>
                  </a:schemeClr>
                </a:solidFill>
                <a:ln w="12700">
                  <a:solidFill>
                    <a:schemeClr val="folHlink"/>
                  </a:solidFill>
                  <a:miter lim="800000"/>
                  <a:headEnd/>
                  <a:tailEnd/>
                </a:ln>
              </p:spPr>
              <p:txBody>
                <a:bodyPr wrap="none" anchor="ctr"/>
                <a:lstStyle/>
                <a:p>
                  <a:endParaRPr lang="en-US"/>
                </a:p>
              </p:txBody>
            </p:sp>
            <p:cxnSp>
              <p:nvCxnSpPr>
                <p:cNvPr id="5154" name="AutoShape 69"/>
                <p:cNvCxnSpPr>
                  <a:cxnSpLocks noChangeShapeType="1"/>
                  <a:stCxn id="5181" idx="2"/>
                  <a:endCxn id="5153" idx="0"/>
                </p:cNvCxnSpPr>
                <p:nvPr/>
              </p:nvCxnSpPr>
              <p:spPr bwMode="auto">
                <a:xfrm rot="16200000" flipH="1">
                  <a:off x="2018110" y="5688410"/>
                  <a:ext cx="420688" cy="3968"/>
                </a:xfrm>
                <a:prstGeom prst="straightConnector1">
                  <a:avLst/>
                </a:prstGeom>
                <a:noFill/>
                <a:ln w="9525">
                  <a:solidFill>
                    <a:schemeClr val="tx1"/>
                  </a:solidFill>
                  <a:round/>
                  <a:headEnd/>
                  <a:tailEnd type="triangle" w="med" len="med"/>
                </a:ln>
              </p:spPr>
            </p:cxnSp>
            <p:sp>
              <p:nvSpPr>
                <p:cNvPr id="5155" name="Rectangle 102"/>
                <p:cNvSpPr>
                  <a:spLocks noChangeArrowheads="1"/>
                </p:cNvSpPr>
                <p:nvPr/>
              </p:nvSpPr>
              <p:spPr bwMode="auto">
                <a:xfrm>
                  <a:off x="2679701" y="6219825"/>
                  <a:ext cx="177800" cy="177800"/>
                </a:xfrm>
                <a:prstGeom prst="rect">
                  <a:avLst/>
                </a:prstGeom>
                <a:solidFill>
                  <a:schemeClr val="hlink"/>
                </a:solidFill>
                <a:ln w="0">
                  <a:noFill/>
                  <a:miter lim="800000"/>
                  <a:headEnd/>
                  <a:tailEnd/>
                </a:ln>
              </p:spPr>
              <p:txBody>
                <a:bodyPr wrap="none" anchor="ctr"/>
                <a:lstStyle/>
                <a:p>
                  <a:r>
                    <a:rPr lang="en-US" sz="800" b="1">
                      <a:solidFill>
                        <a:schemeClr val="bg1"/>
                      </a:solidFill>
                    </a:rPr>
                    <a:t>vi</a:t>
                  </a:r>
                </a:p>
              </p:txBody>
            </p:sp>
          </p:grpSp>
          <p:grpSp>
            <p:nvGrpSpPr>
              <p:cNvPr id="115" name="Group 114"/>
              <p:cNvGrpSpPr/>
              <p:nvPr/>
            </p:nvGrpSpPr>
            <p:grpSpPr>
              <a:xfrm>
                <a:off x="1371600" y="2930527"/>
                <a:ext cx="6963569" cy="3498848"/>
                <a:chOff x="1371600" y="2930527"/>
                <a:chExt cx="6963569" cy="3498848"/>
              </a:xfrm>
            </p:grpSpPr>
            <p:grpSp>
              <p:nvGrpSpPr>
                <p:cNvPr id="5178" name="Group 141"/>
                <p:cNvGrpSpPr>
                  <a:grpSpLocks/>
                </p:cNvGrpSpPr>
                <p:nvPr/>
              </p:nvGrpSpPr>
              <p:grpSpPr bwMode="auto">
                <a:xfrm>
                  <a:off x="1371600" y="3860800"/>
                  <a:ext cx="6265863" cy="2568575"/>
                  <a:chOff x="864" y="2170"/>
                  <a:chExt cx="3947" cy="1618"/>
                </a:xfrm>
              </p:grpSpPr>
              <p:sp>
                <p:nvSpPr>
                  <p:cNvPr id="5181" name="Text Box 71"/>
                  <p:cNvSpPr txBox="1">
                    <a:spLocks noChangeArrowheads="1"/>
                  </p:cNvSpPr>
                  <p:nvPr/>
                </p:nvSpPr>
                <p:spPr bwMode="auto">
                  <a:xfrm>
                    <a:off x="1055" y="2894"/>
                    <a:ext cx="695" cy="296"/>
                  </a:xfrm>
                  <a:prstGeom prst="rect">
                    <a:avLst/>
                  </a:prstGeom>
                  <a:solidFill>
                    <a:schemeClr val="accent1">
                      <a:alpha val="34901"/>
                    </a:schemeClr>
                  </a:solidFill>
                  <a:ln w="12700">
                    <a:solidFill>
                      <a:srgbClr val="0000FF"/>
                    </a:solidFill>
                    <a:miter lim="800000"/>
                    <a:headEnd/>
                    <a:tailEnd/>
                  </a:ln>
                </p:spPr>
                <p:txBody>
                  <a:bodyPr>
                    <a:spAutoFit/>
                  </a:bodyPr>
                  <a:lstStyle/>
                  <a:p>
                    <a:pPr algn="ctr" eaLnBrk="1" hangingPunct="1">
                      <a:spcBef>
                        <a:spcPct val="50000"/>
                      </a:spcBef>
                    </a:pPr>
                    <a:r>
                      <a:rPr lang="en-US" sz="1200" b="1" dirty="0"/>
                      <a:t>Pathway</a:t>
                    </a:r>
                    <a:br>
                      <a:rPr lang="en-US" sz="1200" b="1" dirty="0"/>
                    </a:br>
                    <a:r>
                      <a:rPr lang="en-US" sz="1200" b="1" dirty="0"/>
                      <a:t>activation</a:t>
                    </a:r>
                  </a:p>
                </p:txBody>
              </p:sp>
              <p:sp>
                <p:nvSpPr>
                  <p:cNvPr id="5182" name="Text Box 72"/>
                  <p:cNvSpPr txBox="1">
                    <a:spLocks noChangeArrowheads="1"/>
                  </p:cNvSpPr>
                  <p:nvPr/>
                </p:nvSpPr>
                <p:spPr bwMode="auto">
                  <a:xfrm>
                    <a:off x="1026" y="2784"/>
                    <a:ext cx="792" cy="135"/>
                  </a:xfrm>
                  <a:prstGeom prst="rect">
                    <a:avLst/>
                  </a:prstGeom>
                  <a:noFill/>
                  <a:ln w="9525">
                    <a:noFill/>
                    <a:miter lim="800000"/>
                    <a:headEnd/>
                    <a:tailEnd/>
                  </a:ln>
                </p:spPr>
                <p:txBody>
                  <a:bodyPr wrap="none">
                    <a:spAutoFit/>
                  </a:bodyPr>
                  <a:lstStyle/>
                  <a:p>
                    <a:pPr algn="l"/>
                    <a:r>
                      <a:rPr lang="en-US" sz="800" b="1"/>
                      <a:t>Added to GenePattern</a:t>
                    </a:r>
                  </a:p>
                </p:txBody>
              </p:sp>
              <p:sp>
                <p:nvSpPr>
                  <p:cNvPr id="5183" name="Rectangle 101"/>
                  <p:cNvSpPr>
                    <a:spLocks noChangeArrowheads="1"/>
                  </p:cNvSpPr>
                  <p:nvPr/>
                </p:nvSpPr>
                <p:spPr bwMode="auto">
                  <a:xfrm>
                    <a:off x="1688" y="3131"/>
                    <a:ext cx="112" cy="112"/>
                  </a:xfrm>
                  <a:prstGeom prst="rect">
                    <a:avLst/>
                  </a:prstGeom>
                  <a:solidFill>
                    <a:schemeClr val="hlink"/>
                  </a:solidFill>
                  <a:ln w="0">
                    <a:noFill/>
                    <a:miter lim="800000"/>
                    <a:headEnd/>
                    <a:tailEnd/>
                  </a:ln>
                </p:spPr>
                <p:txBody>
                  <a:bodyPr wrap="none" anchor="ctr"/>
                  <a:lstStyle/>
                  <a:p>
                    <a:r>
                      <a:rPr lang="en-US" sz="800" b="1">
                        <a:solidFill>
                          <a:schemeClr val="bg1"/>
                        </a:solidFill>
                      </a:rPr>
                      <a:t>v</a:t>
                    </a:r>
                  </a:p>
                </p:txBody>
              </p:sp>
              <p:cxnSp>
                <p:nvCxnSpPr>
                  <p:cNvPr id="5184" name="AutoShape 103"/>
                  <p:cNvCxnSpPr>
                    <a:cxnSpLocks noChangeShapeType="1"/>
                  </p:cNvCxnSpPr>
                  <p:nvPr/>
                </p:nvCxnSpPr>
                <p:spPr bwMode="auto">
                  <a:xfrm rot="5400000" flipH="1">
                    <a:off x="3950" y="2927"/>
                    <a:ext cx="1618" cy="104"/>
                  </a:xfrm>
                  <a:prstGeom prst="bentConnector2">
                    <a:avLst/>
                  </a:prstGeom>
                  <a:noFill/>
                  <a:ln w="9525">
                    <a:solidFill>
                      <a:schemeClr val="tx1"/>
                    </a:solidFill>
                    <a:miter lim="800000"/>
                    <a:headEnd/>
                    <a:tailEnd/>
                  </a:ln>
                </p:spPr>
              </p:cxnSp>
              <p:cxnSp>
                <p:nvCxnSpPr>
                  <p:cNvPr id="5185" name="AutoShape 108"/>
                  <p:cNvCxnSpPr>
                    <a:cxnSpLocks noChangeShapeType="1"/>
                  </p:cNvCxnSpPr>
                  <p:nvPr/>
                </p:nvCxnSpPr>
                <p:spPr bwMode="auto">
                  <a:xfrm flipV="1">
                    <a:off x="864" y="3041"/>
                    <a:ext cx="191" cy="351"/>
                  </a:xfrm>
                  <a:prstGeom prst="bentConnector3">
                    <a:avLst>
                      <a:gd name="adj1" fmla="val 49736"/>
                    </a:avLst>
                  </a:prstGeom>
                  <a:noFill/>
                  <a:ln w="9525">
                    <a:solidFill>
                      <a:schemeClr val="tx1"/>
                    </a:solidFill>
                    <a:miter lim="800000"/>
                    <a:headEnd/>
                    <a:tailEnd type="triangle" w="med" len="med"/>
                  </a:ln>
                </p:spPr>
              </p:cxnSp>
            </p:grpSp>
            <p:cxnSp>
              <p:nvCxnSpPr>
                <p:cNvPr id="5156" name="AutoShape 113"/>
                <p:cNvCxnSpPr>
                  <a:cxnSpLocks noChangeShapeType="1"/>
                  <a:stCxn id="5161" idx="2"/>
                  <a:endCxn id="5153" idx="2"/>
                </p:cNvCxnSpPr>
                <p:nvPr/>
              </p:nvCxnSpPr>
              <p:spPr bwMode="auto">
                <a:xfrm rot="5400000">
                  <a:off x="3569098" y="1591867"/>
                  <a:ext cx="3427412" cy="6104731"/>
                </a:xfrm>
                <a:prstGeom prst="bentConnector3">
                  <a:avLst>
                    <a:gd name="adj1" fmla="val 106670"/>
                  </a:avLst>
                </a:prstGeom>
                <a:noFill/>
                <a:ln w="9525">
                  <a:solidFill>
                    <a:schemeClr val="tx1"/>
                  </a:solidFill>
                  <a:miter lim="800000"/>
                  <a:headEnd/>
                  <a:tailEnd type="triangle" w="med" len="med"/>
                </a:ln>
              </p:spPr>
            </p:cxnSp>
          </p:grpSp>
        </p:grpSp>
      </p:grpSp>
      <p:sp>
        <p:nvSpPr>
          <p:cNvPr id="5147" name="Line 168"/>
          <p:cNvSpPr>
            <a:spLocks noChangeShapeType="1"/>
          </p:cNvSpPr>
          <p:nvPr/>
        </p:nvSpPr>
        <p:spPr bwMode="auto">
          <a:xfrm>
            <a:off x="725488" y="933450"/>
            <a:ext cx="7772400" cy="0"/>
          </a:xfrm>
          <a:prstGeom prst="line">
            <a:avLst/>
          </a:prstGeom>
          <a:noFill/>
          <a:ln w="38100">
            <a:solidFill>
              <a:srgbClr val="333399"/>
            </a:solidFill>
            <a:round/>
            <a:headEnd/>
            <a:tailEnd/>
          </a:ln>
        </p:spPr>
        <p:txBody>
          <a:bodyPr wrap="none" anchor="ctr"/>
          <a:lstStyle/>
          <a:p>
            <a:endParaRPr lang="en-US"/>
          </a:p>
        </p:txBody>
      </p:sp>
      <p:pic>
        <p:nvPicPr>
          <p:cNvPr id="5148" name="Picture 149" descr="genomespacelogo"/>
          <p:cNvPicPr>
            <a:picLocks noChangeAspect="1" noChangeArrowheads="1"/>
          </p:cNvPicPr>
          <p:nvPr/>
        </p:nvPicPr>
        <p:blipFill>
          <a:blip r:embed="rId8"/>
          <a:srcRect/>
          <a:stretch>
            <a:fillRect/>
          </a:stretch>
        </p:blipFill>
        <p:spPr bwMode="auto">
          <a:xfrm>
            <a:off x="7461250" y="7938"/>
            <a:ext cx="1647825" cy="477837"/>
          </a:xfrm>
          <a:prstGeom prst="rect">
            <a:avLst/>
          </a:prstGeom>
          <a:noFill/>
          <a:ln w="9525">
            <a:noFill/>
            <a:miter lim="800000"/>
            <a:headEnd/>
            <a:tailEnd/>
          </a:ln>
        </p:spPr>
      </p:pic>
      <p:grpSp>
        <p:nvGrpSpPr>
          <p:cNvPr id="128" name="Group 127"/>
          <p:cNvGrpSpPr/>
          <p:nvPr/>
        </p:nvGrpSpPr>
        <p:grpSpPr>
          <a:xfrm>
            <a:off x="1466273" y="2195513"/>
            <a:ext cx="6938818" cy="3853279"/>
            <a:chOff x="1466273" y="2195513"/>
            <a:chExt cx="6938818" cy="3853279"/>
          </a:xfrm>
        </p:grpSpPr>
        <p:sp>
          <p:nvSpPr>
            <p:cNvPr id="121" name="TextBox 149"/>
            <p:cNvSpPr txBox="1">
              <a:spLocks noChangeArrowheads="1"/>
            </p:cNvSpPr>
            <p:nvPr/>
          </p:nvSpPr>
          <p:spPr bwMode="auto">
            <a:xfrm>
              <a:off x="1466273" y="2654300"/>
              <a:ext cx="1397000" cy="338554"/>
            </a:xfrm>
            <a:prstGeom prst="rect">
              <a:avLst/>
            </a:prstGeom>
            <a:solidFill>
              <a:schemeClr val="tx1"/>
            </a:solidFill>
            <a:ln w="9525">
              <a:noFill/>
              <a:miter lim="800000"/>
              <a:headEnd/>
              <a:tailEnd/>
            </a:ln>
          </p:spPr>
          <p:txBody>
            <a:bodyPr wrap="square">
              <a:spAutoFit/>
            </a:bodyPr>
            <a:lstStyle/>
            <a:p>
              <a:r>
                <a:rPr lang="en-US" sz="1600" dirty="0" err="1">
                  <a:solidFill>
                    <a:srgbClr val="FFFF00"/>
                  </a:solidFill>
                  <a:latin typeface="Times New Roman"/>
                  <a:cs typeface="Times New Roman"/>
                </a:rPr>
                <a:t>ODF </a:t>
              </a:r>
              <a:r>
                <a:rPr lang="en-US" sz="1600">
                  <a:solidFill>
                    <a:srgbClr val="FFFF00"/>
                  </a:solidFill>
                  <a:sym typeface="Wingdings"/>
                </a:rPr>
                <a:t></a:t>
              </a:r>
              <a:r>
                <a:rPr lang="en-US" sz="1600" dirty="0">
                  <a:solidFill>
                    <a:srgbClr val="FFFF00"/>
                  </a:solidFill>
                  <a:latin typeface="Times New Roman"/>
                  <a:cs typeface="Times New Roman"/>
                </a:rPr>
                <a:t> </a:t>
              </a:r>
              <a:r>
                <a:rPr lang="en-US" sz="1600" dirty="0" err="1">
                  <a:solidFill>
                    <a:srgbClr val="FFFF00"/>
                  </a:solidFill>
                  <a:latin typeface="Times New Roman"/>
                  <a:cs typeface="Times New Roman"/>
                </a:rPr>
                <a:t>GMT</a:t>
              </a:r>
              <a:endParaRPr lang="en-US" sz="1600" dirty="0">
                <a:solidFill>
                  <a:srgbClr val="FFFF00"/>
                </a:solidFill>
                <a:latin typeface="Times New Roman"/>
                <a:cs typeface="Times New Roman"/>
              </a:endParaRPr>
            </a:p>
          </p:txBody>
        </p:sp>
        <p:sp>
          <p:nvSpPr>
            <p:cNvPr id="122" name="TextBox 151"/>
            <p:cNvSpPr txBox="1">
              <a:spLocks noChangeArrowheads="1"/>
            </p:cNvSpPr>
            <p:nvPr/>
          </p:nvSpPr>
          <p:spPr bwMode="auto">
            <a:xfrm>
              <a:off x="1824182" y="3635375"/>
              <a:ext cx="819727" cy="338554"/>
            </a:xfrm>
            <a:prstGeom prst="rect">
              <a:avLst/>
            </a:prstGeom>
            <a:solidFill>
              <a:schemeClr val="tx1"/>
            </a:solidFill>
            <a:ln w="9525">
              <a:noFill/>
              <a:miter lim="800000"/>
              <a:headEnd/>
              <a:tailEnd/>
            </a:ln>
          </p:spPr>
          <p:txBody>
            <a:bodyPr wrap="square">
              <a:spAutoFit/>
            </a:bodyPr>
            <a:lstStyle/>
            <a:p>
              <a:pPr algn="ctr"/>
              <a:r>
                <a:rPr lang="en-US" sz="1600" dirty="0">
                  <a:solidFill>
                    <a:srgbClr val="FFFF00"/>
                  </a:solidFill>
                  <a:latin typeface="Times New Roman"/>
                  <a:cs typeface="Times New Roman"/>
                </a:rPr>
                <a:t>HTML</a:t>
              </a:r>
            </a:p>
          </p:txBody>
        </p:sp>
        <p:sp>
          <p:nvSpPr>
            <p:cNvPr id="123" name="TextBox 152"/>
            <p:cNvSpPr txBox="1">
              <a:spLocks noChangeArrowheads="1"/>
            </p:cNvSpPr>
            <p:nvPr/>
          </p:nvSpPr>
          <p:spPr bwMode="auto">
            <a:xfrm>
              <a:off x="3008313" y="2532063"/>
              <a:ext cx="522287" cy="338554"/>
            </a:xfrm>
            <a:prstGeom prst="rect">
              <a:avLst/>
            </a:prstGeom>
            <a:solidFill>
              <a:schemeClr val="tx1"/>
            </a:solidFill>
            <a:ln w="9525">
              <a:noFill/>
              <a:miter lim="800000"/>
              <a:headEnd/>
              <a:tailEnd/>
            </a:ln>
          </p:spPr>
          <p:txBody>
            <a:bodyPr>
              <a:spAutoFit/>
            </a:bodyPr>
            <a:lstStyle/>
            <a:p>
              <a:pPr algn="ctr"/>
              <a:r>
                <a:rPr lang="en-US" sz="1600">
                  <a:solidFill>
                    <a:srgbClr val="FFFF00"/>
                  </a:solidFill>
                  <a:latin typeface="Times New Roman"/>
                  <a:cs typeface="Times New Roman"/>
                </a:rPr>
                <a:t>SIF</a:t>
              </a:r>
            </a:p>
          </p:txBody>
        </p:sp>
        <p:sp>
          <p:nvSpPr>
            <p:cNvPr id="124" name="TextBox 153"/>
            <p:cNvSpPr txBox="1">
              <a:spLocks noChangeArrowheads="1"/>
            </p:cNvSpPr>
            <p:nvPr/>
          </p:nvSpPr>
          <p:spPr bwMode="auto">
            <a:xfrm>
              <a:off x="3937000" y="2195513"/>
              <a:ext cx="1350818" cy="338554"/>
            </a:xfrm>
            <a:prstGeom prst="rect">
              <a:avLst/>
            </a:prstGeom>
            <a:solidFill>
              <a:schemeClr val="tx1"/>
            </a:solidFill>
            <a:ln w="9525">
              <a:noFill/>
              <a:miter lim="800000"/>
              <a:headEnd/>
              <a:tailEnd/>
            </a:ln>
          </p:spPr>
          <p:txBody>
            <a:bodyPr wrap="square">
              <a:spAutoFit/>
            </a:bodyPr>
            <a:lstStyle/>
            <a:p>
              <a:pPr algn="ctr"/>
              <a:r>
                <a:rPr lang="en-US" sz="1600" dirty="0" err="1">
                  <a:solidFill>
                    <a:srgbClr val="FFFF00"/>
                  </a:solidFill>
                  <a:latin typeface="Times New Roman"/>
                  <a:cs typeface="Times New Roman"/>
                  <a:sym typeface="Wingdings"/>
                </a:rPr>
                <a:t>GCT </a:t>
              </a:r>
              <a:r>
                <a:rPr lang="en-US" sz="1600">
                  <a:solidFill>
                    <a:srgbClr val="FFFF00"/>
                  </a:solidFill>
                  <a:sym typeface="Wingdings"/>
                </a:rPr>
                <a:t></a:t>
              </a:r>
              <a:r>
                <a:rPr lang="en-US" sz="1600" dirty="0">
                  <a:solidFill>
                    <a:srgbClr val="FFFF00"/>
                  </a:solidFill>
                  <a:latin typeface="Times New Roman"/>
                  <a:cs typeface="Times New Roman"/>
                </a:rPr>
                <a:t> </a:t>
              </a:r>
              <a:r>
                <a:rPr lang="en-US" sz="1600" dirty="0" err="1">
                  <a:solidFill>
                    <a:srgbClr val="FFFF00"/>
                  </a:solidFill>
                  <a:latin typeface="Times New Roman"/>
                  <a:cs typeface="Times New Roman"/>
                </a:rPr>
                <a:t>GXP</a:t>
              </a:r>
              <a:endParaRPr lang="en-US" sz="1600" dirty="0">
                <a:solidFill>
                  <a:srgbClr val="FFFF00"/>
                </a:solidFill>
                <a:latin typeface="Times New Roman"/>
                <a:cs typeface="Times New Roman"/>
              </a:endParaRPr>
            </a:p>
          </p:txBody>
        </p:sp>
        <p:sp>
          <p:nvSpPr>
            <p:cNvPr id="125" name="TextBox 154"/>
            <p:cNvSpPr txBox="1">
              <a:spLocks noChangeArrowheads="1"/>
            </p:cNvSpPr>
            <p:nvPr/>
          </p:nvSpPr>
          <p:spPr bwMode="auto">
            <a:xfrm>
              <a:off x="4574742" y="4017530"/>
              <a:ext cx="1738312" cy="338554"/>
            </a:xfrm>
            <a:prstGeom prst="rect">
              <a:avLst/>
            </a:prstGeom>
            <a:solidFill>
              <a:schemeClr val="tx1"/>
            </a:solidFill>
            <a:ln w="9525">
              <a:noFill/>
              <a:miter lim="800000"/>
              <a:headEnd/>
              <a:tailEnd/>
            </a:ln>
          </p:spPr>
          <p:txBody>
            <a:bodyPr wrap="square">
              <a:spAutoFit/>
            </a:bodyPr>
            <a:lstStyle/>
            <a:p>
              <a:pPr algn="ctr"/>
              <a:r>
                <a:rPr lang="en-US" sz="1600" dirty="0">
                  <a:solidFill>
                    <a:srgbClr val="FFFF00"/>
                  </a:solidFill>
                  <a:latin typeface="Times New Roman"/>
                  <a:cs typeface="Times New Roman"/>
                </a:rPr>
                <a:t>NA </a:t>
              </a:r>
              <a:r>
                <a:rPr lang="en-US" sz="1600">
                  <a:solidFill>
                    <a:srgbClr val="FFFF00"/>
                  </a:solidFill>
                  <a:sym typeface="Wingdings"/>
                </a:rPr>
                <a:t></a:t>
              </a:r>
              <a:r>
                <a:rPr lang="en-US" sz="1600" dirty="0" smtClean="0">
                  <a:solidFill>
                    <a:srgbClr val="FFFF00"/>
                  </a:solidFill>
                  <a:latin typeface="Times New Roman"/>
                  <a:cs typeface="Times New Roman"/>
                </a:rPr>
                <a:t> gene </a:t>
              </a:r>
              <a:r>
                <a:rPr lang="en-US" sz="1600" dirty="0">
                  <a:solidFill>
                    <a:srgbClr val="FFFF00"/>
                  </a:solidFill>
                  <a:latin typeface="Times New Roman"/>
                  <a:cs typeface="Times New Roman"/>
                </a:rPr>
                <a:t>list</a:t>
              </a:r>
            </a:p>
          </p:txBody>
        </p:sp>
        <p:sp>
          <p:nvSpPr>
            <p:cNvPr id="126" name="TextBox 155"/>
            <p:cNvSpPr txBox="1">
              <a:spLocks noChangeArrowheads="1"/>
            </p:cNvSpPr>
            <p:nvPr/>
          </p:nvSpPr>
          <p:spPr bwMode="auto">
            <a:xfrm>
              <a:off x="7027863" y="3106738"/>
              <a:ext cx="1377228" cy="338554"/>
            </a:xfrm>
            <a:prstGeom prst="rect">
              <a:avLst/>
            </a:prstGeom>
            <a:solidFill>
              <a:schemeClr val="tx1"/>
            </a:solidFill>
            <a:ln w="9525">
              <a:noFill/>
              <a:miter lim="800000"/>
              <a:headEnd/>
              <a:tailEnd/>
            </a:ln>
          </p:spPr>
          <p:txBody>
            <a:bodyPr wrap="square">
              <a:spAutoFit/>
            </a:bodyPr>
            <a:lstStyle/>
            <a:p>
              <a:pPr algn="ctr"/>
              <a:r>
                <a:rPr lang="en-US" sz="1600" dirty="0" err="1">
                  <a:solidFill>
                    <a:srgbClr val="FFFF00"/>
                  </a:solidFill>
                  <a:latin typeface="Times New Roman"/>
                  <a:cs typeface="Times New Roman"/>
                </a:rPr>
                <a:t>GXC </a:t>
              </a:r>
              <a:r>
                <a:rPr lang="en-US" sz="1600">
                  <a:solidFill>
                    <a:srgbClr val="FFFF00"/>
                  </a:solidFill>
                  <a:sym typeface="Wingdings"/>
                </a:rPr>
                <a:t></a:t>
              </a:r>
              <a:r>
                <a:rPr lang="en-US" sz="1600" dirty="0">
                  <a:solidFill>
                    <a:srgbClr val="FFFF00"/>
                  </a:solidFill>
                  <a:latin typeface="Times New Roman"/>
                  <a:cs typeface="Times New Roman"/>
                </a:rPr>
                <a:t> </a:t>
              </a:r>
              <a:r>
                <a:rPr lang="en-US" sz="1600" dirty="0" err="1">
                  <a:solidFill>
                    <a:srgbClr val="FFFF00"/>
                  </a:solidFill>
                  <a:latin typeface="Times New Roman"/>
                  <a:cs typeface="Times New Roman"/>
                </a:rPr>
                <a:t>GRP</a:t>
              </a:r>
              <a:endParaRPr lang="en-US" sz="1600" dirty="0">
                <a:solidFill>
                  <a:srgbClr val="FFFF00"/>
                </a:solidFill>
                <a:latin typeface="Times New Roman"/>
                <a:cs typeface="Times New Roman"/>
              </a:endParaRPr>
            </a:p>
          </p:txBody>
        </p:sp>
        <p:sp>
          <p:nvSpPr>
            <p:cNvPr id="127" name="TextBox 156"/>
            <p:cNvSpPr txBox="1">
              <a:spLocks noChangeArrowheads="1"/>
            </p:cNvSpPr>
            <p:nvPr/>
          </p:nvSpPr>
          <p:spPr bwMode="auto">
            <a:xfrm>
              <a:off x="5599545" y="5710238"/>
              <a:ext cx="1362363" cy="338554"/>
            </a:xfrm>
            <a:prstGeom prst="rect">
              <a:avLst/>
            </a:prstGeom>
            <a:solidFill>
              <a:schemeClr val="tx1"/>
            </a:solidFill>
            <a:ln w="9525">
              <a:noFill/>
              <a:miter lim="800000"/>
              <a:headEnd/>
              <a:tailEnd/>
            </a:ln>
          </p:spPr>
          <p:txBody>
            <a:bodyPr wrap="square">
              <a:spAutoFit/>
            </a:bodyPr>
            <a:lstStyle/>
            <a:p>
              <a:pPr algn="ctr"/>
              <a:r>
                <a:rPr lang="en-US" sz="1600" dirty="0" err="1">
                  <a:solidFill>
                    <a:srgbClr val="FFFF00"/>
                  </a:solidFill>
                  <a:latin typeface="Times New Roman"/>
                  <a:cs typeface="Times New Roman"/>
                </a:rPr>
                <a:t>GFF </a:t>
              </a:r>
              <a:r>
                <a:rPr lang="en-US" sz="1600">
                  <a:solidFill>
                    <a:srgbClr val="FFFF00"/>
                  </a:solidFill>
                  <a:sym typeface="Wingdings"/>
                </a:rPr>
                <a:t></a:t>
              </a:r>
              <a:r>
                <a:rPr lang="en-US" sz="1600" dirty="0" smtClean="0">
                  <a:solidFill>
                    <a:srgbClr val="FFFF00"/>
                  </a:solidFill>
                  <a:latin typeface="Times New Roman"/>
                  <a:cs typeface="Times New Roman"/>
                </a:rPr>
                <a:t> </a:t>
              </a:r>
              <a:r>
                <a:rPr lang="en-US" sz="1600" dirty="0" err="1" smtClean="0">
                  <a:solidFill>
                    <a:srgbClr val="FFFF00"/>
                  </a:solidFill>
                  <a:latin typeface="Times New Roman"/>
                  <a:cs typeface="Times New Roman"/>
                </a:rPr>
                <a:t>GXA</a:t>
              </a:r>
              <a:endParaRPr lang="en-US" sz="1600" dirty="0">
                <a:solidFill>
                  <a:srgbClr val="FFFF00"/>
                </a:solidFill>
                <a:latin typeface="Times New Roman"/>
                <a:cs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08"/>
          <p:cNvGrpSpPr/>
          <p:nvPr/>
        </p:nvGrpSpPr>
        <p:grpSpPr>
          <a:xfrm>
            <a:off x="6654800" y="2006600"/>
            <a:ext cx="2273300" cy="3543300"/>
            <a:chOff x="6654800" y="2006600"/>
            <a:chExt cx="2273300" cy="3543300"/>
          </a:xfrm>
        </p:grpSpPr>
        <p:sp>
          <p:nvSpPr>
            <p:cNvPr id="26" name="Rectangle 52"/>
            <p:cNvSpPr>
              <a:spLocks noChangeArrowheads="1"/>
            </p:cNvSpPr>
            <p:nvPr/>
          </p:nvSpPr>
          <p:spPr bwMode="auto">
            <a:xfrm>
              <a:off x="6654800" y="2006600"/>
              <a:ext cx="2273300" cy="3543300"/>
            </a:xfrm>
            <a:prstGeom prst="rect">
              <a:avLst/>
            </a:prstGeom>
            <a:solidFill>
              <a:schemeClr val="bg1"/>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lgn="ctr"/>
              <a:endParaRPr lang="en-US" sz="1600"/>
            </a:p>
          </p:txBody>
        </p:sp>
        <p:sp>
          <p:nvSpPr>
            <p:cNvPr id="54" name="Oval 27"/>
            <p:cNvSpPr>
              <a:spLocks noChangeArrowheads="1"/>
            </p:cNvSpPr>
            <p:nvPr/>
          </p:nvSpPr>
          <p:spPr bwMode="auto">
            <a:xfrm>
              <a:off x="6807200" y="2139365"/>
              <a:ext cx="228600" cy="228600"/>
            </a:xfrm>
            <a:prstGeom prst="ellipse">
              <a:avLst/>
            </a:prstGeom>
            <a:gradFill rotWithShape="1">
              <a:gsLst>
                <a:gs pos="0">
                  <a:srgbClr val="FF0000"/>
                </a:gs>
                <a:gs pos="100000">
                  <a:schemeClr val="bg1"/>
                </a:gs>
              </a:gsLst>
              <a:lin ang="5400000" scaled="1"/>
            </a:gradFill>
            <a:ln w="9525">
              <a:solidFill>
                <a:schemeClr val="tx1"/>
              </a:solidFill>
              <a:round/>
              <a:headEnd/>
              <a:tailEnd/>
            </a:ln>
            <a:effectLst/>
          </p:spPr>
          <p:txBody>
            <a:bodyPr wrap="none" anchor="ctr">
              <a:prstTxWarp prst="textNoShape">
                <a:avLst/>
              </a:prstTxWarp>
            </a:bodyPr>
            <a:lstStyle/>
            <a:p>
              <a:pPr algn="ctr"/>
              <a:endParaRPr lang="en-US" sz="1600"/>
            </a:p>
          </p:txBody>
        </p:sp>
        <p:sp>
          <p:nvSpPr>
            <p:cNvPr id="55" name="Text Box 33"/>
            <p:cNvSpPr txBox="1">
              <a:spLocks noChangeArrowheads="1"/>
            </p:cNvSpPr>
            <p:nvPr/>
          </p:nvSpPr>
          <p:spPr bwMode="auto">
            <a:xfrm>
              <a:off x="7035800" y="2084388"/>
              <a:ext cx="1246655" cy="338554"/>
            </a:xfrm>
            <a:prstGeom prst="rect">
              <a:avLst/>
            </a:prstGeom>
            <a:noFill/>
            <a:ln w="9525">
              <a:noFill/>
              <a:miter lim="800000"/>
              <a:headEnd/>
              <a:tailEnd/>
            </a:ln>
          </p:spPr>
          <p:txBody>
            <a:bodyPr wrap="none" anchor="t">
              <a:prstTxWarp prst="textNoShape">
                <a:avLst/>
              </a:prstTxWarp>
              <a:spAutoFit/>
            </a:bodyPr>
            <a:lstStyle/>
            <a:p>
              <a:r>
                <a:rPr lang="en-US" sz="1600" dirty="0">
                  <a:latin typeface="Gill Sans" charset="0"/>
                </a:rPr>
                <a:t>GenePattern</a:t>
              </a:r>
            </a:p>
          </p:txBody>
        </p:sp>
        <p:sp>
          <p:nvSpPr>
            <p:cNvPr id="52" name="Oval 28"/>
            <p:cNvSpPr>
              <a:spLocks noChangeArrowheads="1"/>
            </p:cNvSpPr>
            <p:nvPr/>
          </p:nvSpPr>
          <p:spPr bwMode="auto">
            <a:xfrm>
              <a:off x="6807200" y="2448927"/>
              <a:ext cx="228600" cy="228600"/>
            </a:xfrm>
            <a:prstGeom prst="ellipse">
              <a:avLst/>
            </a:prstGeom>
            <a:gradFill rotWithShape="1">
              <a:gsLst>
                <a:gs pos="0">
                  <a:srgbClr val="60BD51"/>
                </a:gs>
                <a:gs pos="100000">
                  <a:schemeClr val="bg1"/>
                </a:gs>
              </a:gsLst>
              <a:lin ang="5400000" scaled="1"/>
            </a:gradFill>
            <a:ln w="9525">
              <a:solidFill>
                <a:schemeClr val="tx1"/>
              </a:solidFill>
              <a:round/>
              <a:headEnd/>
              <a:tailEnd/>
            </a:ln>
            <a:effectLst/>
          </p:spPr>
          <p:txBody>
            <a:bodyPr wrap="none" anchor="ctr">
              <a:prstTxWarp prst="textNoShape">
                <a:avLst/>
              </a:prstTxWarp>
            </a:bodyPr>
            <a:lstStyle/>
            <a:p>
              <a:pPr algn="ctr"/>
              <a:endParaRPr lang="en-US" sz="1600"/>
            </a:p>
          </p:txBody>
        </p:sp>
        <p:sp>
          <p:nvSpPr>
            <p:cNvPr id="53" name="Text Box 34"/>
            <p:cNvSpPr txBox="1">
              <a:spLocks noChangeArrowheads="1"/>
            </p:cNvSpPr>
            <p:nvPr/>
          </p:nvSpPr>
          <p:spPr bwMode="auto">
            <a:xfrm>
              <a:off x="7035800" y="2393950"/>
              <a:ext cx="1056599" cy="338554"/>
            </a:xfrm>
            <a:prstGeom prst="rect">
              <a:avLst/>
            </a:prstGeom>
            <a:noFill/>
            <a:ln w="9525">
              <a:noFill/>
              <a:miter lim="800000"/>
              <a:headEnd/>
              <a:tailEnd/>
            </a:ln>
          </p:spPr>
          <p:txBody>
            <a:bodyPr wrap="none">
              <a:prstTxWarp prst="textNoShape">
                <a:avLst/>
              </a:prstTxWarp>
              <a:spAutoFit/>
            </a:bodyPr>
            <a:lstStyle/>
            <a:p>
              <a:r>
                <a:rPr lang="en-US" sz="1600" dirty="0" err="1">
                  <a:latin typeface="Gill Sans" charset="0"/>
                </a:rPr>
                <a:t>Cytoscape</a:t>
              </a:r>
              <a:endParaRPr lang="en-US" sz="1600" dirty="0">
                <a:latin typeface="Gill Sans" charset="0"/>
              </a:endParaRPr>
            </a:p>
          </p:txBody>
        </p:sp>
        <p:sp>
          <p:nvSpPr>
            <p:cNvPr id="50" name="Oval 29"/>
            <p:cNvSpPr>
              <a:spLocks noChangeArrowheads="1"/>
            </p:cNvSpPr>
            <p:nvPr/>
          </p:nvSpPr>
          <p:spPr bwMode="auto">
            <a:xfrm>
              <a:off x="6807200" y="2758490"/>
              <a:ext cx="228600" cy="228600"/>
            </a:xfrm>
            <a:prstGeom prst="ellipse">
              <a:avLst/>
            </a:prstGeom>
            <a:gradFill rotWithShape="1">
              <a:gsLst>
                <a:gs pos="0">
                  <a:srgbClr val="0000FF"/>
                </a:gs>
                <a:gs pos="100000">
                  <a:schemeClr val="bg1"/>
                </a:gs>
              </a:gsLst>
              <a:lin ang="5400000" scaled="1"/>
            </a:gradFill>
            <a:ln w="9525">
              <a:solidFill>
                <a:schemeClr val="tx1"/>
              </a:solidFill>
              <a:round/>
              <a:headEnd/>
              <a:tailEnd/>
            </a:ln>
            <a:effectLst/>
          </p:spPr>
          <p:txBody>
            <a:bodyPr wrap="none" anchor="ctr">
              <a:prstTxWarp prst="textNoShape">
                <a:avLst/>
              </a:prstTxWarp>
            </a:bodyPr>
            <a:lstStyle/>
            <a:p>
              <a:pPr algn="ctr"/>
              <a:endParaRPr lang="en-US" sz="1600"/>
            </a:p>
          </p:txBody>
        </p:sp>
        <p:sp>
          <p:nvSpPr>
            <p:cNvPr id="51" name="Text Box 35"/>
            <p:cNvSpPr txBox="1">
              <a:spLocks noChangeArrowheads="1"/>
            </p:cNvSpPr>
            <p:nvPr/>
          </p:nvSpPr>
          <p:spPr bwMode="auto">
            <a:xfrm>
              <a:off x="7035800" y="2703513"/>
              <a:ext cx="518091" cy="338554"/>
            </a:xfrm>
            <a:prstGeom prst="rect">
              <a:avLst/>
            </a:prstGeom>
            <a:noFill/>
            <a:ln w="9525">
              <a:noFill/>
              <a:miter lim="800000"/>
              <a:headEnd/>
              <a:tailEnd/>
            </a:ln>
          </p:spPr>
          <p:txBody>
            <a:bodyPr wrap="none">
              <a:prstTxWarp prst="textNoShape">
                <a:avLst/>
              </a:prstTxWarp>
              <a:spAutoFit/>
            </a:bodyPr>
            <a:lstStyle/>
            <a:p>
              <a:r>
                <a:rPr lang="en-US" sz="1600" dirty="0">
                  <a:latin typeface="Gill Sans" charset="0"/>
                </a:rPr>
                <a:t>IGV</a:t>
              </a:r>
            </a:p>
          </p:txBody>
        </p:sp>
        <p:sp>
          <p:nvSpPr>
            <p:cNvPr id="48" name="Oval 31"/>
            <p:cNvSpPr>
              <a:spLocks noChangeArrowheads="1"/>
            </p:cNvSpPr>
            <p:nvPr/>
          </p:nvSpPr>
          <p:spPr bwMode="auto">
            <a:xfrm>
              <a:off x="6807200" y="3068052"/>
              <a:ext cx="228600" cy="228600"/>
            </a:xfrm>
            <a:prstGeom prst="ellipse">
              <a:avLst/>
            </a:prstGeom>
            <a:gradFill rotWithShape="1">
              <a:gsLst>
                <a:gs pos="0">
                  <a:srgbClr val="CC3399"/>
                </a:gs>
                <a:gs pos="100000">
                  <a:schemeClr val="bg1"/>
                </a:gs>
              </a:gsLst>
              <a:lin ang="5400000" scaled="1"/>
            </a:gradFill>
            <a:ln w="9525">
              <a:solidFill>
                <a:schemeClr val="tx1"/>
              </a:solidFill>
              <a:round/>
              <a:headEnd/>
              <a:tailEnd/>
            </a:ln>
            <a:effectLst/>
          </p:spPr>
          <p:txBody>
            <a:bodyPr wrap="none" anchor="ctr">
              <a:prstTxWarp prst="textNoShape">
                <a:avLst/>
              </a:prstTxWarp>
            </a:bodyPr>
            <a:lstStyle/>
            <a:p>
              <a:pPr algn="ctr"/>
              <a:endParaRPr lang="en-US" sz="1600"/>
            </a:p>
          </p:txBody>
        </p:sp>
        <p:sp>
          <p:nvSpPr>
            <p:cNvPr id="49" name="Text Box 36"/>
            <p:cNvSpPr txBox="1">
              <a:spLocks noChangeArrowheads="1"/>
            </p:cNvSpPr>
            <p:nvPr/>
          </p:nvSpPr>
          <p:spPr bwMode="auto">
            <a:xfrm>
              <a:off x="7035800" y="3013075"/>
              <a:ext cx="1031252" cy="338554"/>
            </a:xfrm>
            <a:prstGeom prst="rect">
              <a:avLst/>
            </a:prstGeom>
            <a:noFill/>
            <a:ln w="9525">
              <a:noFill/>
              <a:miter lim="800000"/>
              <a:headEnd/>
              <a:tailEnd/>
            </a:ln>
          </p:spPr>
          <p:txBody>
            <a:bodyPr wrap="none">
              <a:prstTxWarp prst="textNoShape">
                <a:avLst/>
              </a:prstTxWarp>
              <a:spAutoFit/>
            </a:bodyPr>
            <a:lstStyle/>
            <a:p>
              <a:r>
                <a:rPr lang="en-US" sz="1600" dirty="0">
                  <a:latin typeface="Gill Sans" charset="0"/>
                </a:rPr>
                <a:t>Genomica</a:t>
              </a:r>
            </a:p>
          </p:txBody>
        </p:sp>
        <p:sp>
          <p:nvSpPr>
            <p:cNvPr id="46" name="Oval 30"/>
            <p:cNvSpPr>
              <a:spLocks noChangeArrowheads="1"/>
            </p:cNvSpPr>
            <p:nvPr/>
          </p:nvSpPr>
          <p:spPr bwMode="auto">
            <a:xfrm>
              <a:off x="6807200" y="3377615"/>
              <a:ext cx="228600" cy="228600"/>
            </a:xfrm>
            <a:prstGeom prst="ellipse">
              <a:avLst/>
            </a:prstGeom>
            <a:gradFill rotWithShape="1">
              <a:gsLst>
                <a:gs pos="0">
                  <a:srgbClr val="FF931E"/>
                </a:gs>
                <a:gs pos="100000">
                  <a:schemeClr val="bg1"/>
                </a:gs>
              </a:gsLst>
              <a:lin ang="5400000" scaled="1"/>
            </a:gradFill>
            <a:ln w="9525">
              <a:solidFill>
                <a:schemeClr val="tx1"/>
              </a:solidFill>
              <a:round/>
              <a:headEnd/>
              <a:tailEnd/>
            </a:ln>
            <a:effectLst/>
          </p:spPr>
          <p:txBody>
            <a:bodyPr wrap="none" anchor="ctr">
              <a:prstTxWarp prst="textNoShape">
                <a:avLst/>
              </a:prstTxWarp>
            </a:bodyPr>
            <a:lstStyle/>
            <a:p>
              <a:pPr algn="ctr"/>
              <a:endParaRPr lang="en-US" sz="1600"/>
            </a:p>
          </p:txBody>
        </p:sp>
        <p:sp>
          <p:nvSpPr>
            <p:cNvPr id="47" name="Text Box 37"/>
            <p:cNvSpPr txBox="1">
              <a:spLocks noChangeArrowheads="1"/>
            </p:cNvSpPr>
            <p:nvPr/>
          </p:nvSpPr>
          <p:spPr bwMode="auto">
            <a:xfrm>
              <a:off x="7035800" y="3322638"/>
              <a:ext cx="731590" cy="338554"/>
            </a:xfrm>
            <a:prstGeom prst="rect">
              <a:avLst/>
            </a:prstGeom>
            <a:noFill/>
            <a:ln w="9525">
              <a:noFill/>
              <a:miter lim="800000"/>
              <a:headEnd/>
              <a:tailEnd/>
            </a:ln>
          </p:spPr>
          <p:txBody>
            <a:bodyPr wrap="none">
              <a:prstTxWarp prst="textNoShape">
                <a:avLst/>
              </a:prstTxWarp>
              <a:spAutoFit/>
            </a:bodyPr>
            <a:lstStyle/>
            <a:p>
              <a:r>
                <a:rPr lang="en-US" sz="1600" dirty="0">
                  <a:latin typeface="Gill Sans" charset="0"/>
                </a:rPr>
                <a:t>CMAP</a:t>
              </a:r>
            </a:p>
          </p:txBody>
        </p:sp>
        <p:sp>
          <p:nvSpPr>
            <p:cNvPr id="32" name="Oval 32"/>
            <p:cNvSpPr>
              <a:spLocks noChangeArrowheads="1"/>
            </p:cNvSpPr>
            <p:nvPr/>
          </p:nvSpPr>
          <p:spPr bwMode="auto">
            <a:xfrm>
              <a:off x="6807200" y="3687177"/>
              <a:ext cx="228600" cy="228600"/>
            </a:xfrm>
            <a:prstGeom prst="ellipse">
              <a:avLst/>
            </a:prstGeom>
            <a:gradFill rotWithShape="1">
              <a:gsLst>
                <a:gs pos="0">
                  <a:srgbClr val="FFFF00"/>
                </a:gs>
                <a:gs pos="100000">
                  <a:schemeClr val="bg1"/>
                </a:gs>
              </a:gsLst>
              <a:lin ang="5400000" scaled="1"/>
            </a:gradFill>
            <a:ln w="9525">
              <a:solidFill>
                <a:schemeClr val="tx1"/>
              </a:solidFill>
              <a:round/>
              <a:headEnd/>
              <a:tailEnd/>
            </a:ln>
            <a:effectLst/>
          </p:spPr>
          <p:txBody>
            <a:bodyPr wrap="none" anchor="ctr">
              <a:prstTxWarp prst="textNoShape">
                <a:avLst/>
              </a:prstTxWarp>
            </a:bodyPr>
            <a:lstStyle/>
            <a:p>
              <a:pPr algn="ctr"/>
              <a:endParaRPr lang="en-US" sz="1600"/>
            </a:p>
          </p:txBody>
        </p:sp>
        <p:sp>
          <p:nvSpPr>
            <p:cNvPr id="33" name="Text Box 38"/>
            <p:cNvSpPr txBox="1">
              <a:spLocks noChangeArrowheads="1"/>
            </p:cNvSpPr>
            <p:nvPr/>
          </p:nvSpPr>
          <p:spPr bwMode="auto">
            <a:xfrm>
              <a:off x="7035800" y="3632200"/>
              <a:ext cx="1480393" cy="338554"/>
            </a:xfrm>
            <a:prstGeom prst="rect">
              <a:avLst/>
            </a:prstGeom>
            <a:noFill/>
            <a:ln w="9525">
              <a:noFill/>
              <a:miter lim="800000"/>
              <a:headEnd/>
              <a:tailEnd/>
            </a:ln>
          </p:spPr>
          <p:txBody>
            <a:bodyPr wrap="none">
              <a:prstTxWarp prst="textNoShape">
                <a:avLst/>
              </a:prstTxWarp>
              <a:spAutoFit/>
            </a:bodyPr>
            <a:lstStyle/>
            <a:p>
              <a:r>
                <a:rPr lang="en-US" sz="1600" dirty="0">
                  <a:latin typeface="Gill Sans" charset="0"/>
                </a:rPr>
                <a:t>UCSC Browser</a:t>
              </a:r>
            </a:p>
          </p:txBody>
        </p:sp>
        <p:sp>
          <p:nvSpPr>
            <p:cNvPr id="34" name="Line 54"/>
            <p:cNvSpPr>
              <a:spLocks noChangeShapeType="1"/>
            </p:cNvSpPr>
            <p:nvPr/>
          </p:nvSpPr>
          <p:spPr bwMode="auto">
            <a:xfrm>
              <a:off x="6800850" y="4089400"/>
              <a:ext cx="1981200" cy="0"/>
            </a:xfrm>
            <a:prstGeom prst="line">
              <a:avLst/>
            </a:prstGeom>
            <a:noFill/>
            <a:ln w="25400">
              <a:solidFill>
                <a:schemeClr val="tx1"/>
              </a:solidFill>
              <a:round/>
              <a:headEnd/>
              <a:tailEnd/>
            </a:ln>
          </p:spPr>
          <p:txBody>
            <a:bodyPr wrap="none" anchor="ctr">
              <a:prstTxWarp prst="textNoShape">
                <a:avLst/>
              </a:prstTxWarp>
            </a:bodyPr>
            <a:lstStyle/>
            <a:p>
              <a:endParaRPr lang="en-US" sz="1600"/>
            </a:p>
          </p:txBody>
        </p:sp>
        <p:sp>
          <p:nvSpPr>
            <p:cNvPr id="44" name="Oval 55"/>
            <p:cNvSpPr>
              <a:spLocks noChangeArrowheads="1"/>
            </p:cNvSpPr>
            <p:nvPr/>
          </p:nvSpPr>
          <p:spPr bwMode="auto">
            <a:xfrm>
              <a:off x="6807200" y="4263440"/>
              <a:ext cx="228600" cy="228600"/>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pPr algn="ctr"/>
              <a:endParaRPr lang="en-US" sz="1600"/>
            </a:p>
          </p:txBody>
        </p:sp>
        <p:sp>
          <p:nvSpPr>
            <p:cNvPr id="45" name="Text Box 58"/>
            <p:cNvSpPr txBox="1">
              <a:spLocks noChangeArrowheads="1"/>
            </p:cNvSpPr>
            <p:nvPr/>
          </p:nvSpPr>
          <p:spPr bwMode="auto">
            <a:xfrm>
              <a:off x="7035800" y="4208463"/>
              <a:ext cx="1252566" cy="338554"/>
            </a:xfrm>
            <a:prstGeom prst="rect">
              <a:avLst/>
            </a:prstGeom>
            <a:noFill/>
            <a:ln w="9525">
              <a:noFill/>
              <a:miter lim="800000"/>
              <a:headEnd/>
              <a:tailEnd/>
            </a:ln>
          </p:spPr>
          <p:txBody>
            <a:bodyPr wrap="none">
              <a:prstTxWarp prst="textNoShape">
                <a:avLst/>
              </a:prstTxWarp>
              <a:spAutoFit/>
            </a:bodyPr>
            <a:lstStyle/>
            <a:p>
              <a:r>
                <a:rPr lang="en-US" sz="1600" dirty="0">
                  <a:latin typeface="Gill Sans" charset="0"/>
                </a:rPr>
                <a:t>Analysis step</a:t>
              </a:r>
            </a:p>
          </p:txBody>
        </p:sp>
        <p:sp>
          <p:nvSpPr>
            <p:cNvPr id="42" name="Rectangle 56"/>
            <p:cNvSpPr>
              <a:spLocks noChangeArrowheads="1"/>
            </p:cNvSpPr>
            <p:nvPr/>
          </p:nvSpPr>
          <p:spPr bwMode="auto">
            <a:xfrm>
              <a:off x="6807200" y="4573002"/>
              <a:ext cx="228600" cy="2286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endParaRPr lang="en-US" sz="1600"/>
            </a:p>
          </p:txBody>
        </p:sp>
        <p:sp>
          <p:nvSpPr>
            <p:cNvPr id="43" name="Text Box 59"/>
            <p:cNvSpPr txBox="1">
              <a:spLocks noChangeArrowheads="1"/>
            </p:cNvSpPr>
            <p:nvPr/>
          </p:nvSpPr>
          <p:spPr bwMode="auto">
            <a:xfrm>
              <a:off x="7035800" y="4518025"/>
              <a:ext cx="1787268" cy="338554"/>
            </a:xfrm>
            <a:prstGeom prst="rect">
              <a:avLst/>
            </a:prstGeom>
            <a:noFill/>
            <a:ln w="9525">
              <a:noFill/>
              <a:miter lim="800000"/>
              <a:headEnd/>
              <a:tailEnd/>
            </a:ln>
          </p:spPr>
          <p:txBody>
            <a:bodyPr wrap="none">
              <a:prstTxWarp prst="textNoShape">
                <a:avLst/>
              </a:prstTxWarp>
              <a:spAutoFit/>
            </a:bodyPr>
            <a:lstStyle/>
            <a:p>
              <a:r>
                <a:rPr lang="en-US" sz="1600" dirty="0">
                  <a:latin typeface="Gill Sans" charset="0"/>
                </a:rPr>
                <a:t>Analysis conclusion</a:t>
              </a:r>
            </a:p>
          </p:txBody>
        </p:sp>
        <p:sp>
          <p:nvSpPr>
            <p:cNvPr id="40" name="Line 61"/>
            <p:cNvSpPr>
              <a:spLocks noChangeShapeType="1"/>
            </p:cNvSpPr>
            <p:nvPr/>
          </p:nvSpPr>
          <p:spPr bwMode="auto">
            <a:xfrm>
              <a:off x="6807201" y="4996865"/>
              <a:ext cx="2286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sz="1600"/>
            </a:p>
          </p:txBody>
        </p:sp>
        <p:sp>
          <p:nvSpPr>
            <p:cNvPr id="41" name="Text Box 63"/>
            <p:cNvSpPr txBox="1">
              <a:spLocks noChangeArrowheads="1"/>
            </p:cNvSpPr>
            <p:nvPr/>
          </p:nvSpPr>
          <p:spPr bwMode="auto">
            <a:xfrm>
              <a:off x="7035801" y="4827588"/>
              <a:ext cx="1158691" cy="338554"/>
            </a:xfrm>
            <a:prstGeom prst="rect">
              <a:avLst/>
            </a:prstGeom>
            <a:noFill/>
            <a:ln w="9525">
              <a:noFill/>
              <a:miter lim="800000"/>
              <a:headEnd/>
              <a:tailEnd/>
            </a:ln>
          </p:spPr>
          <p:txBody>
            <a:bodyPr wrap="none">
              <a:prstTxWarp prst="textNoShape">
                <a:avLst/>
              </a:prstTxWarp>
              <a:spAutoFit/>
            </a:bodyPr>
            <a:lstStyle/>
            <a:p>
              <a:r>
                <a:rPr lang="en-US" sz="1600" dirty="0" smtClean="0">
                  <a:latin typeface="Gill Sans" charset="0"/>
                </a:rPr>
                <a:t>Within tool</a:t>
              </a:r>
              <a:endParaRPr lang="en-US" sz="1600" dirty="0">
                <a:latin typeface="Gill Sans" charset="0"/>
              </a:endParaRPr>
            </a:p>
          </p:txBody>
        </p:sp>
        <p:sp>
          <p:nvSpPr>
            <p:cNvPr id="38" name="Line 62"/>
            <p:cNvSpPr>
              <a:spLocks noChangeShapeType="1"/>
            </p:cNvSpPr>
            <p:nvPr/>
          </p:nvSpPr>
          <p:spPr bwMode="auto">
            <a:xfrm>
              <a:off x="6807200" y="5308015"/>
              <a:ext cx="228600" cy="0"/>
            </a:xfrm>
            <a:prstGeom prst="line">
              <a:avLst/>
            </a:prstGeom>
            <a:noFill/>
            <a:ln w="9525">
              <a:solidFill>
                <a:schemeClr val="tx1"/>
              </a:solidFill>
              <a:prstDash val="dash"/>
              <a:round/>
              <a:headEnd/>
              <a:tailEnd type="triangle" w="med" len="med"/>
            </a:ln>
          </p:spPr>
          <p:txBody>
            <a:bodyPr wrap="none" anchor="ctr">
              <a:prstTxWarp prst="textNoShape">
                <a:avLst/>
              </a:prstTxWarp>
            </a:bodyPr>
            <a:lstStyle/>
            <a:p>
              <a:endParaRPr lang="en-US" sz="1600"/>
            </a:p>
          </p:txBody>
        </p:sp>
        <p:sp>
          <p:nvSpPr>
            <p:cNvPr id="39" name="Text Box 64"/>
            <p:cNvSpPr txBox="1">
              <a:spLocks noChangeArrowheads="1"/>
            </p:cNvSpPr>
            <p:nvPr/>
          </p:nvSpPr>
          <p:spPr bwMode="auto">
            <a:xfrm>
              <a:off x="7035800" y="5138738"/>
              <a:ext cx="1234332" cy="338554"/>
            </a:xfrm>
            <a:prstGeom prst="rect">
              <a:avLst/>
            </a:prstGeom>
            <a:noFill/>
            <a:ln w="9525">
              <a:noFill/>
              <a:miter lim="800000"/>
              <a:headEnd/>
              <a:tailEnd/>
            </a:ln>
          </p:spPr>
          <p:txBody>
            <a:bodyPr wrap="none">
              <a:prstTxWarp prst="textNoShape">
                <a:avLst/>
              </a:prstTxWarp>
              <a:spAutoFit/>
            </a:bodyPr>
            <a:lstStyle/>
            <a:p>
              <a:r>
                <a:rPr lang="en-US" sz="1600" smtClean="0">
                  <a:latin typeface="Gill Sans" charset="0"/>
                </a:rPr>
                <a:t>Across tools</a:t>
              </a:r>
              <a:endParaRPr lang="en-US" sz="1600" dirty="0">
                <a:latin typeface="Gill Sans" charset="0"/>
              </a:endParaRPr>
            </a:p>
          </p:txBody>
        </p:sp>
      </p:grpSp>
      <p:sp>
        <p:nvSpPr>
          <p:cNvPr id="56" name="Rectangle 2"/>
          <p:cNvSpPr txBox="1">
            <a:spLocks noChangeArrowheads="1"/>
          </p:cNvSpPr>
          <p:nvPr/>
        </p:nvSpPr>
        <p:spPr bwMode="auto">
          <a:xfrm>
            <a:off x="727075" y="114300"/>
            <a:ext cx="7762875" cy="1028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smtClean="0">
                <a:ln>
                  <a:noFill/>
                </a:ln>
                <a:solidFill>
                  <a:schemeClr val="tx2"/>
                </a:solidFill>
                <a:effectLst/>
                <a:uLnTx/>
                <a:uFillTx/>
                <a:latin typeface="+mj-lt"/>
                <a:ea typeface="ＭＳ Ｐゴシック" pitchFamily="-107" charset="-128"/>
                <a:cs typeface="ＭＳ Ｐゴシック" pitchFamily="-107" charset="-128"/>
              </a:rPr>
              <a:t>12 steps, 6 tools, 7 transitions</a:t>
            </a:r>
            <a:endParaRPr kumimoji="0" lang="en-US" sz="3600" b="1" i="0" u="none" strike="noStrike" kern="0" cap="none" spc="0" normalizeH="0" baseline="0" noProof="0" dirty="0">
              <a:ln>
                <a:noFill/>
              </a:ln>
              <a:solidFill>
                <a:schemeClr val="tx2"/>
              </a:solidFill>
              <a:effectLst/>
              <a:uLnTx/>
              <a:uFillTx/>
              <a:latin typeface="+mj-lt"/>
              <a:ea typeface="ＭＳ Ｐゴシック" pitchFamily="-107" charset="-128"/>
              <a:cs typeface="ＭＳ Ｐゴシック" pitchFamily="-107" charset="-128"/>
            </a:endParaRPr>
          </a:p>
        </p:txBody>
      </p:sp>
      <p:cxnSp>
        <p:nvCxnSpPr>
          <p:cNvPr id="5" name="AutoShape 5"/>
          <p:cNvCxnSpPr>
            <a:cxnSpLocks noChangeShapeType="1"/>
            <a:stCxn id="3" idx="4"/>
            <a:endCxn id="4" idx="0"/>
          </p:cNvCxnSpPr>
          <p:nvPr/>
        </p:nvCxnSpPr>
        <p:spPr bwMode="auto">
          <a:xfrm rot="5400000">
            <a:off x="388761" y="2729089"/>
            <a:ext cx="632178" cy="1588"/>
          </a:xfrm>
          <a:prstGeom prst="straightConnector1">
            <a:avLst/>
          </a:prstGeom>
          <a:noFill/>
          <a:ln w="9525">
            <a:solidFill>
              <a:schemeClr val="tx1"/>
            </a:solidFill>
            <a:round/>
            <a:headEnd/>
            <a:tailEnd type="triangle" w="med" len="med"/>
          </a:ln>
          <a:effectLst/>
        </p:spPr>
      </p:cxnSp>
      <p:cxnSp>
        <p:nvCxnSpPr>
          <p:cNvPr id="8" name="AutoShape 8"/>
          <p:cNvCxnSpPr>
            <a:cxnSpLocks noChangeShapeType="1"/>
            <a:stCxn id="6" idx="4"/>
            <a:endCxn id="7" idx="0"/>
          </p:cNvCxnSpPr>
          <p:nvPr/>
        </p:nvCxnSpPr>
        <p:spPr bwMode="auto">
          <a:xfrm rot="5400000">
            <a:off x="1623836" y="3983567"/>
            <a:ext cx="632178" cy="1588"/>
          </a:xfrm>
          <a:prstGeom prst="straightConnector1">
            <a:avLst/>
          </a:prstGeom>
          <a:noFill/>
          <a:ln w="9525">
            <a:solidFill>
              <a:schemeClr val="tx1"/>
            </a:solidFill>
            <a:round/>
            <a:headEnd/>
            <a:tailEnd type="triangle" w="med" len="med"/>
          </a:ln>
          <a:effectLst/>
        </p:spPr>
      </p:cxnSp>
      <p:cxnSp>
        <p:nvCxnSpPr>
          <p:cNvPr id="13" name="AutoShape 13"/>
          <p:cNvCxnSpPr>
            <a:cxnSpLocks noChangeShapeType="1"/>
            <a:stCxn id="10" idx="4"/>
            <a:endCxn id="11" idx="0"/>
          </p:cNvCxnSpPr>
          <p:nvPr/>
        </p:nvCxnSpPr>
        <p:spPr bwMode="auto">
          <a:xfrm rot="5400000">
            <a:off x="2715683" y="5094817"/>
            <a:ext cx="918634" cy="1588"/>
          </a:xfrm>
          <a:prstGeom prst="straightConnector1">
            <a:avLst/>
          </a:prstGeom>
          <a:noFill/>
          <a:ln w="9525">
            <a:solidFill>
              <a:schemeClr val="tx1"/>
            </a:solidFill>
            <a:round/>
            <a:headEnd/>
            <a:tailEnd type="triangle" w="med" len="med"/>
          </a:ln>
          <a:effectLst/>
        </p:spPr>
      </p:cxnSp>
      <p:cxnSp>
        <p:nvCxnSpPr>
          <p:cNvPr id="16" name="AutoShape 19"/>
          <p:cNvCxnSpPr>
            <a:cxnSpLocks noChangeShapeType="1"/>
            <a:stCxn id="7" idx="7"/>
            <a:endCxn id="14" idx="3"/>
          </p:cNvCxnSpPr>
          <p:nvPr/>
        </p:nvCxnSpPr>
        <p:spPr bwMode="auto">
          <a:xfrm rot="5400000" flipH="1" flipV="1">
            <a:off x="1831769" y="2650038"/>
            <a:ext cx="2068924" cy="1412580"/>
          </a:xfrm>
          <a:prstGeom prst="straightConnector1">
            <a:avLst/>
          </a:prstGeom>
          <a:noFill/>
          <a:ln w="9525">
            <a:solidFill>
              <a:schemeClr val="tx1"/>
            </a:solidFill>
            <a:prstDash val="dash"/>
            <a:round/>
            <a:headEnd/>
            <a:tailEnd type="triangle" w="med" len="med"/>
          </a:ln>
          <a:effectLst/>
        </p:spPr>
      </p:cxnSp>
      <p:cxnSp>
        <p:nvCxnSpPr>
          <p:cNvPr id="17" name="AutoShape 20"/>
          <p:cNvCxnSpPr>
            <a:cxnSpLocks noChangeShapeType="1"/>
            <a:stCxn id="14" idx="5"/>
            <a:endCxn id="15" idx="0"/>
          </p:cNvCxnSpPr>
          <p:nvPr/>
        </p:nvCxnSpPr>
        <p:spPr bwMode="auto">
          <a:xfrm rot="16200000" flipH="1">
            <a:off x="3849658" y="2484761"/>
            <a:ext cx="723312" cy="397522"/>
          </a:xfrm>
          <a:prstGeom prst="straightConnector1">
            <a:avLst/>
          </a:prstGeom>
          <a:noFill/>
          <a:ln w="9525">
            <a:solidFill>
              <a:schemeClr val="tx1"/>
            </a:solidFill>
            <a:round/>
            <a:headEnd/>
            <a:tailEnd type="triangle" w="med" len="med"/>
          </a:ln>
          <a:effectLst/>
        </p:spPr>
      </p:cxnSp>
      <p:cxnSp>
        <p:nvCxnSpPr>
          <p:cNvPr id="20" name="AutoShape 24"/>
          <p:cNvCxnSpPr>
            <a:cxnSpLocks noChangeShapeType="1"/>
            <a:stCxn id="15" idx="5"/>
          </p:cNvCxnSpPr>
          <p:nvPr/>
        </p:nvCxnSpPr>
        <p:spPr bwMode="auto">
          <a:xfrm rot="16200000" flipH="1">
            <a:off x="4615451" y="3590983"/>
            <a:ext cx="741659" cy="712379"/>
          </a:xfrm>
          <a:prstGeom prst="straightConnector1">
            <a:avLst/>
          </a:prstGeom>
          <a:noFill/>
          <a:ln w="9525">
            <a:solidFill>
              <a:schemeClr val="tx1"/>
            </a:solidFill>
            <a:prstDash val="dash"/>
            <a:round/>
            <a:headEnd/>
            <a:tailEnd type="triangle" w="med" len="med"/>
          </a:ln>
          <a:effectLst/>
        </p:spPr>
      </p:cxnSp>
      <p:cxnSp>
        <p:nvCxnSpPr>
          <p:cNvPr id="18" name="AutoShape 21"/>
          <p:cNvCxnSpPr>
            <a:cxnSpLocks noChangeShapeType="1"/>
            <a:stCxn id="15" idx="4"/>
            <a:endCxn id="23" idx="0"/>
          </p:cNvCxnSpPr>
          <p:nvPr/>
        </p:nvCxnSpPr>
        <p:spPr bwMode="auto">
          <a:xfrm rot="5400000">
            <a:off x="4093986" y="3983567"/>
            <a:ext cx="632178" cy="1588"/>
          </a:xfrm>
          <a:prstGeom prst="straightConnector1">
            <a:avLst/>
          </a:prstGeom>
          <a:noFill/>
          <a:ln w="9525">
            <a:solidFill>
              <a:schemeClr val="tx1"/>
            </a:solidFill>
            <a:round/>
            <a:headEnd/>
            <a:tailEnd type="triangle" w="med" len="med"/>
          </a:ln>
          <a:effectLst/>
        </p:spPr>
      </p:cxnSp>
      <p:sp>
        <p:nvSpPr>
          <p:cNvPr id="11" name="Oval 11"/>
          <p:cNvSpPr>
            <a:spLocks noChangeArrowheads="1"/>
          </p:cNvSpPr>
          <p:nvPr/>
        </p:nvSpPr>
        <p:spPr bwMode="auto">
          <a:xfrm>
            <a:off x="2863850" y="5554134"/>
            <a:ext cx="622300" cy="622300"/>
          </a:xfrm>
          <a:prstGeom prst="ellipse">
            <a:avLst/>
          </a:prstGeom>
          <a:gradFill rotWithShape="1">
            <a:gsLst>
              <a:gs pos="0">
                <a:srgbClr val="0000FF"/>
              </a:gs>
              <a:gs pos="100000">
                <a:srgbClr val="FFFF00"/>
              </a:gs>
            </a:gsLst>
            <a:lin ang="5400000" scaled="1"/>
          </a:gradFill>
          <a:ln w="9525">
            <a:solidFill>
              <a:schemeClr val="tx1"/>
            </a:solidFill>
            <a:round/>
            <a:headEnd/>
            <a:tailEnd/>
          </a:ln>
          <a:effectLst/>
        </p:spPr>
        <p:txBody>
          <a:bodyPr wrap="none" anchor="ctr">
            <a:prstTxWarp prst="textNoShape">
              <a:avLst/>
            </a:prstTxWarp>
          </a:bodyPr>
          <a:lstStyle/>
          <a:p>
            <a:pPr algn="ctr"/>
            <a:r>
              <a:rPr lang="en-US" sz="2000" dirty="0"/>
              <a:t>6</a:t>
            </a:r>
          </a:p>
        </p:txBody>
      </p:sp>
      <p:cxnSp>
        <p:nvCxnSpPr>
          <p:cNvPr id="21" name="AutoShape 25"/>
          <p:cNvCxnSpPr>
            <a:cxnSpLocks noChangeShapeType="1"/>
            <a:stCxn id="11" idx="6"/>
            <a:endCxn id="24" idx="1"/>
          </p:cNvCxnSpPr>
          <p:nvPr/>
        </p:nvCxnSpPr>
        <p:spPr bwMode="auto">
          <a:xfrm>
            <a:off x="3486150" y="5865284"/>
            <a:ext cx="1230312" cy="1588"/>
          </a:xfrm>
          <a:prstGeom prst="straightConnector1">
            <a:avLst/>
          </a:prstGeom>
          <a:noFill/>
          <a:ln w="9525">
            <a:solidFill>
              <a:schemeClr val="tx1"/>
            </a:solidFill>
            <a:prstDash val="dash"/>
            <a:round/>
            <a:headEnd/>
            <a:tailEnd type="triangle" w="med" len="med"/>
          </a:ln>
          <a:effectLst/>
        </p:spPr>
      </p:cxnSp>
      <p:sp>
        <p:nvSpPr>
          <p:cNvPr id="24" name="Rectangle 50"/>
          <p:cNvSpPr>
            <a:spLocks noChangeArrowheads="1"/>
          </p:cNvSpPr>
          <p:nvPr/>
        </p:nvSpPr>
        <p:spPr bwMode="auto">
          <a:xfrm>
            <a:off x="4716462" y="5554134"/>
            <a:ext cx="622300" cy="622300"/>
          </a:xfrm>
          <a:prstGeom prst="rect">
            <a:avLst/>
          </a:prstGeom>
          <a:gradFill rotWithShape="0">
            <a:gsLst>
              <a:gs pos="0">
                <a:srgbClr val="CE489E"/>
              </a:gs>
              <a:gs pos="100000">
                <a:srgbClr val="FFFFFF"/>
              </a:gs>
            </a:gsLst>
            <a:lin ang="5400000" scaled="1"/>
          </a:gradFill>
          <a:ln w="9525">
            <a:solidFill>
              <a:schemeClr val="tx1"/>
            </a:solidFill>
            <a:miter lim="800000"/>
            <a:headEnd/>
            <a:tailEnd/>
          </a:ln>
        </p:spPr>
        <p:txBody>
          <a:bodyPr wrap="none" anchor="ctr">
            <a:prstTxWarp prst="textNoShape">
              <a:avLst/>
            </a:prstTxWarp>
          </a:bodyPr>
          <a:lstStyle/>
          <a:p>
            <a:pPr algn="ctr"/>
            <a:r>
              <a:rPr lang="en-US" sz="2000"/>
              <a:t>8</a:t>
            </a:r>
          </a:p>
        </p:txBody>
      </p:sp>
      <p:sp>
        <p:nvSpPr>
          <p:cNvPr id="4" name="Oval 4"/>
          <p:cNvSpPr>
            <a:spLocks noChangeArrowheads="1"/>
          </p:cNvSpPr>
          <p:nvPr/>
        </p:nvSpPr>
        <p:spPr bwMode="auto">
          <a:xfrm>
            <a:off x="393700" y="3045178"/>
            <a:ext cx="622300" cy="622300"/>
          </a:xfrm>
          <a:prstGeom prst="ellipse">
            <a:avLst/>
          </a:prstGeom>
          <a:gradFill rotWithShape="1">
            <a:gsLst>
              <a:gs pos="0">
                <a:srgbClr val="FF0000"/>
              </a:gs>
              <a:gs pos="100000">
                <a:schemeClr val="bg1"/>
              </a:gs>
            </a:gsLst>
            <a:lin ang="5400000" scaled="1"/>
          </a:gradFill>
          <a:ln w="9525">
            <a:solidFill>
              <a:schemeClr val="tx1"/>
            </a:solidFill>
            <a:round/>
            <a:headEnd/>
            <a:tailEnd/>
          </a:ln>
          <a:effectLst/>
        </p:spPr>
        <p:txBody>
          <a:bodyPr wrap="none" anchor="ctr">
            <a:prstTxWarp prst="textNoShape">
              <a:avLst/>
            </a:prstTxWarp>
          </a:bodyPr>
          <a:lstStyle/>
          <a:p>
            <a:pPr algn="ctr"/>
            <a:r>
              <a:rPr lang="en-US" sz="2000"/>
              <a:t>2</a:t>
            </a:r>
          </a:p>
        </p:txBody>
      </p:sp>
      <p:sp>
        <p:nvSpPr>
          <p:cNvPr id="6" name="Oval 6"/>
          <p:cNvSpPr>
            <a:spLocks noChangeArrowheads="1"/>
          </p:cNvSpPr>
          <p:nvPr/>
        </p:nvSpPr>
        <p:spPr bwMode="auto">
          <a:xfrm>
            <a:off x="1628775" y="3045178"/>
            <a:ext cx="622300" cy="622300"/>
          </a:xfrm>
          <a:prstGeom prst="ellipse">
            <a:avLst/>
          </a:prstGeom>
          <a:gradFill rotWithShape="1">
            <a:gsLst>
              <a:gs pos="0">
                <a:srgbClr val="60BD51"/>
              </a:gs>
              <a:gs pos="100000">
                <a:schemeClr val="bg1"/>
              </a:gs>
            </a:gsLst>
            <a:lin ang="5400000" scaled="1"/>
          </a:gradFill>
          <a:ln w="9525">
            <a:solidFill>
              <a:schemeClr val="tx1"/>
            </a:solidFill>
            <a:round/>
            <a:headEnd/>
            <a:tailEnd/>
          </a:ln>
          <a:effectLst/>
        </p:spPr>
        <p:txBody>
          <a:bodyPr wrap="none" anchor="ctr">
            <a:prstTxWarp prst="textNoShape">
              <a:avLst/>
            </a:prstTxWarp>
          </a:bodyPr>
          <a:lstStyle/>
          <a:p>
            <a:pPr algn="ctr"/>
            <a:r>
              <a:rPr lang="en-US" sz="2000"/>
              <a:t>3</a:t>
            </a:r>
          </a:p>
        </p:txBody>
      </p:sp>
      <p:cxnSp>
        <p:nvCxnSpPr>
          <p:cNvPr id="9" name="AutoShape 9"/>
          <p:cNvCxnSpPr>
            <a:cxnSpLocks noChangeShapeType="1"/>
            <a:stCxn id="4" idx="6"/>
            <a:endCxn id="6" idx="2"/>
          </p:cNvCxnSpPr>
          <p:nvPr/>
        </p:nvCxnSpPr>
        <p:spPr bwMode="auto">
          <a:xfrm>
            <a:off x="1016000" y="3356328"/>
            <a:ext cx="612775" cy="1588"/>
          </a:xfrm>
          <a:prstGeom prst="straightConnector1">
            <a:avLst/>
          </a:prstGeom>
          <a:noFill/>
          <a:ln w="9525">
            <a:solidFill>
              <a:schemeClr val="tx1"/>
            </a:solidFill>
            <a:prstDash val="dash"/>
            <a:round/>
            <a:headEnd/>
            <a:tailEnd type="triangle" w="med" len="med"/>
          </a:ln>
          <a:effectLst/>
        </p:spPr>
      </p:cxnSp>
      <p:cxnSp>
        <p:nvCxnSpPr>
          <p:cNvPr id="19" name="AutoShape 22"/>
          <p:cNvCxnSpPr>
            <a:cxnSpLocks noChangeShapeType="1"/>
            <a:stCxn id="15" idx="6"/>
            <a:endCxn id="22" idx="1"/>
          </p:cNvCxnSpPr>
          <p:nvPr/>
        </p:nvCxnSpPr>
        <p:spPr bwMode="auto">
          <a:xfrm>
            <a:off x="4721225" y="3356328"/>
            <a:ext cx="612775" cy="1588"/>
          </a:xfrm>
          <a:prstGeom prst="straightConnector1">
            <a:avLst/>
          </a:prstGeom>
          <a:noFill/>
          <a:ln w="9525">
            <a:solidFill>
              <a:schemeClr val="tx1"/>
            </a:solidFill>
            <a:prstDash val="dash"/>
            <a:round/>
            <a:headEnd/>
            <a:tailEnd type="triangle" w="med" len="med"/>
          </a:ln>
          <a:effectLst/>
        </p:spPr>
      </p:cxnSp>
      <p:sp>
        <p:nvSpPr>
          <p:cNvPr id="15" name="Oval 15"/>
          <p:cNvSpPr>
            <a:spLocks noChangeArrowheads="1"/>
          </p:cNvSpPr>
          <p:nvPr/>
        </p:nvSpPr>
        <p:spPr bwMode="auto">
          <a:xfrm>
            <a:off x="4098925" y="3045178"/>
            <a:ext cx="622300" cy="622300"/>
          </a:xfrm>
          <a:prstGeom prst="ellipse">
            <a:avLst/>
          </a:prstGeom>
          <a:gradFill rotWithShape="1">
            <a:gsLst>
              <a:gs pos="0">
                <a:srgbClr val="CC3399"/>
              </a:gs>
              <a:gs pos="100000">
                <a:schemeClr val="bg1"/>
              </a:gs>
            </a:gsLst>
            <a:lin ang="5400000" scaled="1"/>
          </a:gradFill>
          <a:ln w="9525">
            <a:solidFill>
              <a:schemeClr val="tx1"/>
            </a:solidFill>
            <a:round/>
            <a:headEnd/>
            <a:tailEnd/>
          </a:ln>
          <a:effectLst/>
        </p:spPr>
        <p:txBody>
          <a:bodyPr wrap="none" anchor="ctr">
            <a:prstTxWarp prst="textNoShape">
              <a:avLst/>
            </a:prstTxWarp>
          </a:bodyPr>
          <a:lstStyle/>
          <a:p>
            <a:pPr algn="ctr"/>
            <a:r>
              <a:rPr lang="en-US" sz="2000"/>
              <a:t>ii</a:t>
            </a:r>
          </a:p>
        </p:txBody>
      </p:sp>
      <p:sp>
        <p:nvSpPr>
          <p:cNvPr id="22" name="Rectangle 45"/>
          <p:cNvSpPr>
            <a:spLocks noChangeArrowheads="1"/>
          </p:cNvSpPr>
          <p:nvPr/>
        </p:nvSpPr>
        <p:spPr bwMode="auto">
          <a:xfrm>
            <a:off x="5334000" y="3045178"/>
            <a:ext cx="622300" cy="622300"/>
          </a:xfrm>
          <a:prstGeom prst="rect">
            <a:avLst/>
          </a:prstGeom>
          <a:gradFill rotWithShape="0">
            <a:gsLst>
              <a:gs pos="0">
                <a:srgbClr val="FF983A"/>
              </a:gs>
              <a:gs pos="100000">
                <a:srgbClr val="FFFFFF"/>
              </a:gs>
            </a:gsLst>
            <a:lin ang="5400000" scaled="1"/>
          </a:gradFill>
          <a:ln w="9525">
            <a:solidFill>
              <a:schemeClr val="tx1"/>
            </a:solidFill>
            <a:miter lim="800000"/>
            <a:headEnd/>
            <a:tailEnd/>
          </a:ln>
        </p:spPr>
        <p:txBody>
          <a:bodyPr wrap="none" anchor="ctr">
            <a:prstTxWarp prst="textNoShape">
              <a:avLst/>
            </a:prstTxWarp>
          </a:bodyPr>
          <a:lstStyle/>
          <a:p>
            <a:pPr algn="ctr"/>
            <a:r>
              <a:rPr lang="en-US" sz="2000"/>
              <a:t>iii</a:t>
            </a:r>
          </a:p>
        </p:txBody>
      </p:sp>
      <p:sp>
        <p:nvSpPr>
          <p:cNvPr id="7" name="Oval 7"/>
          <p:cNvSpPr>
            <a:spLocks noChangeArrowheads="1"/>
          </p:cNvSpPr>
          <p:nvPr/>
        </p:nvSpPr>
        <p:spPr bwMode="auto">
          <a:xfrm>
            <a:off x="1628775" y="4299656"/>
            <a:ext cx="622300" cy="622300"/>
          </a:xfrm>
          <a:prstGeom prst="ellipse">
            <a:avLst/>
          </a:prstGeom>
          <a:gradFill rotWithShape="1">
            <a:gsLst>
              <a:gs pos="0">
                <a:srgbClr val="60BD51"/>
              </a:gs>
              <a:gs pos="100000">
                <a:schemeClr val="bg1"/>
              </a:gs>
            </a:gsLst>
            <a:lin ang="5400000" scaled="1"/>
          </a:gradFill>
          <a:ln w="9525">
            <a:solidFill>
              <a:schemeClr val="tx1"/>
            </a:solidFill>
            <a:round/>
            <a:headEnd/>
            <a:tailEnd/>
          </a:ln>
          <a:effectLst/>
        </p:spPr>
        <p:txBody>
          <a:bodyPr wrap="none" anchor="ctr">
            <a:prstTxWarp prst="textNoShape">
              <a:avLst/>
            </a:prstTxWarp>
          </a:bodyPr>
          <a:lstStyle/>
          <a:p>
            <a:pPr algn="ctr"/>
            <a:r>
              <a:rPr lang="en-US" sz="2000"/>
              <a:t>4</a:t>
            </a:r>
          </a:p>
        </p:txBody>
      </p:sp>
      <p:cxnSp>
        <p:nvCxnSpPr>
          <p:cNvPr id="12" name="AutoShape 12"/>
          <p:cNvCxnSpPr>
            <a:cxnSpLocks noChangeShapeType="1"/>
            <a:stCxn id="7" idx="6"/>
            <a:endCxn id="10" idx="2"/>
          </p:cNvCxnSpPr>
          <p:nvPr/>
        </p:nvCxnSpPr>
        <p:spPr bwMode="auto">
          <a:xfrm>
            <a:off x="2251075" y="4610806"/>
            <a:ext cx="612775" cy="1588"/>
          </a:xfrm>
          <a:prstGeom prst="straightConnector1">
            <a:avLst/>
          </a:prstGeom>
          <a:noFill/>
          <a:ln w="9525">
            <a:solidFill>
              <a:schemeClr val="tx1"/>
            </a:solidFill>
            <a:prstDash val="dash"/>
            <a:round/>
            <a:headEnd/>
            <a:tailEnd type="triangle" w="med" len="med"/>
          </a:ln>
          <a:effectLst/>
        </p:spPr>
      </p:cxnSp>
      <p:sp>
        <p:nvSpPr>
          <p:cNvPr id="10" name="Oval 10"/>
          <p:cNvSpPr>
            <a:spLocks noChangeArrowheads="1"/>
          </p:cNvSpPr>
          <p:nvPr/>
        </p:nvSpPr>
        <p:spPr bwMode="auto">
          <a:xfrm>
            <a:off x="2863850" y="4299656"/>
            <a:ext cx="622300" cy="622300"/>
          </a:xfrm>
          <a:prstGeom prst="ellipse">
            <a:avLst/>
          </a:prstGeom>
          <a:gradFill rotWithShape="1">
            <a:gsLst>
              <a:gs pos="0">
                <a:srgbClr val="0000FF"/>
              </a:gs>
              <a:gs pos="100000">
                <a:schemeClr val="bg1"/>
              </a:gs>
            </a:gsLst>
            <a:lin ang="5400000" scaled="1"/>
          </a:gradFill>
          <a:ln w="9525">
            <a:solidFill>
              <a:schemeClr val="tx1"/>
            </a:solidFill>
            <a:round/>
            <a:headEnd/>
            <a:tailEnd/>
          </a:ln>
          <a:effectLst/>
        </p:spPr>
        <p:txBody>
          <a:bodyPr wrap="none" anchor="ctr">
            <a:prstTxWarp prst="textNoShape">
              <a:avLst/>
            </a:prstTxWarp>
          </a:bodyPr>
          <a:lstStyle/>
          <a:p>
            <a:pPr algn="ctr"/>
            <a:r>
              <a:rPr lang="en-US" sz="2000" dirty="0"/>
              <a:t>5</a:t>
            </a:r>
          </a:p>
        </p:txBody>
      </p:sp>
      <p:sp>
        <p:nvSpPr>
          <p:cNvPr id="23" name="Rectangle 46"/>
          <p:cNvSpPr>
            <a:spLocks noChangeArrowheads="1"/>
          </p:cNvSpPr>
          <p:nvPr/>
        </p:nvSpPr>
        <p:spPr bwMode="auto">
          <a:xfrm>
            <a:off x="4098925" y="4299656"/>
            <a:ext cx="622300" cy="622300"/>
          </a:xfrm>
          <a:prstGeom prst="rect">
            <a:avLst/>
          </a:prstGeom>
          <a:gradFill rotWithShape="0">
            <a:gsLst>
              <a:gs pos="0">
                <a:srgbClr val="CE489E"/>
              </a:gs>
              <a:gs pos="100000">
                <a:srgbClr val="FFFFFF"/>
              </a:gs>
            </a:gsLst>
            <a:lin ang="5400000" scaled="1"/>
          </a:gradFill>
          <a:ln w="9525">
            <a:solidFill>
              <a:schemeClr val="tx1"/>
            </a:solidFill>
            <a:miter lim="800000"/>
            <a:headEnd/>
            <a:tailEnd/>
          </a:ln>
        </p:spPr>
        <p:txBody>
          <a:bodyPr wrap="none" anchor="ctr">
            <a:prstTxWarp prst="textNoShape">
              <a:avLst/>
            </a:prstTxWarp>
          </a:bodyPr>
          <a:lstStyle/>
          <a:p>
            <a:pPr algn="ctr"/>
            <a:r>
              <a:rPr lang="en-US" sz="2000"/>
              <a:t>iv</a:t>
            </a:r>
          </a:p>
        </p:txBody>
      </p:sp>
      <p:sp>
        <p:nvSpPr>
          <p:cNvPr id="25" name="Rectangle 51"/>
          <p:cNvSpPr>
            <a:spLocks noChangeArrowheads="1"/>
          </p:cNvSpPr>
          <p:nvPr/>
        </p:nvSpPr>
        <p:spPr bwMode="auto">
          <a:xfrm>
            <a:off x="5334000" y="4299656"/>
            <a:ext cx="622300" cy="622300"/>
          </a:xfrm>
          <a:prstGeom prst="rect">
            <a:avLst/>
          </a:prstGeom>
          <a:gradFill rotWithShape="0">
            <a:gsLst>
              <a:gs pos="0">
                <a:srgbClr val="FF0000"/>
              </a:gs>
              <a:gs pos="100000">
                <a:srgbClr val="FFFFFF"/>
              </a:gs>
            </a:gsLst>
            <a:lin ang="5400000" scaled="1"/>
          </a:gradFill>
          <a:ln w="9525">
            <a:solidFill>
              <a:schemeClr val="tx1"/>
            </a:solidFill>
            <a:miter lim="800000"/>
            <a:headEnd/>
            <a:tailEnd/>
          </a:ln>
        </p:spPr>
        <p:txBody>
          <a:bodyPr wrap="none" anchor="ctr">
            <a:prstTxWarp prst="textNoShape">
              <a:avLst/>
            </a:prstTxWarp>
          </a:bodyPr>
          <a:lstStyle/>
          <a:p>
            <a:pPr algn="ctr"/>
            <a:r>
              <a:rPr lang="en-US" sz="2000" dirty="0" err="1"/>
              <a:t>v</a:t>
            </a:r>
            <a:endParaRPr lang="en-US" sz="2000" dirty="0"/>
          </a:p>
        </p:txBody>
      </p:sp>
      <p:sp>
        <p:nvSpPr>
          <p:cNvPr id="3" name="Oval 3"/>
          <p:cNvSpPr>
            <a:spLocks noChangeArrowheads="1"/>
          </p:cNvSpPr>
          <p:nvPr/>
        </p:nvSpPr>
        <p:spPr bwMode="auto">
          <a:xfrm>
            <a:off x="393700" y="1790700"/>
            <a:ext cx="622300" cy="622300"/>
          </a:xfrm>
          <a:prstGeom prst="ellipse">
            <a:avLst/>
          </a:prstGeom>
          <a:gradFill rotWithShape="1">
            <a:gsLst>
              <a:gs pos="0">
                <a:srgbClr val="FF0000"/>
              </a:gs>
              <a:gs pos="100000">
                <a:schemeClr val="bg1"/>
              </a:gs>
            </a:gsLst>
            <a:lin ang="5400000" scaled="1"/>
          </a:gradFill>
          <a:ln w="9525">
            <a:solidFill>
              <a:schemeClr val="tx1"/>
            </a:solidFill>
            <a:round/>
            <a:headEnd/>
            <a:tailEnd/>
          </a:ln>
          <a:effectLst/>
        </p:spPr>
        <p:txBody>
          <a:bodyPr wrap="none" anchor="ctr">
            <a:prstTxWarp prst="textNoShape">
              <a:avLst/>
            </a:prstTxWarp>
          </a:bodyPr>
          <a:lstStyle/>
          <a:p>
            <a:pPr algn="ctr"/>
            <a:r>
              <a:rPr lang="en-US" sz="2000" dirty="0"/>
              <a:t>1</a:t>
            </a:r>
          </a:p>
        </p:txBody>
      </p:sp>
      <p:sp>
        <p:nvSpPr>
          <p:cNvPr id="14" name="Oval 14"/>
          <p:cNvSpPr>
            <a:spLocks noChangeArrowheads="1"/>
          </p:cNvSpPr>
          <p:nvPr/>
        </p:nvSpPr>
        <p:spPr bwMode="auto">
          <a:xfrm>
            <a:off x="3481387" y="1790700"/>
            <a:ext cx="622300" cy="622300"/>
          </a:xfrm>
          <a:prstGeom prst="ellipse">
            <a:avLst/>
          </a:prstGeom>
          <a:gradFill rotWithShape="1">
            <a:gsLst>
              <a:gs pos="0">
                <a:srgbClr val="CC3399"/>
              </a:gs>
              <a:gs pos="100000">
                <a:schemeClr val="bg1"/>
              </a:gs>
            </a:gsLst>
            <a:lin ang="5400000" scaled="1"/>
          </a:gradFill>
          <a:ln w="9525">
            <a:solidFill>
              <a:schemeClr val="tx1"/>
            </a:solidFill>
            <a:round/>
            <a:headEnd/>
            <a:tailEnd/>
          </a:ln>
          <a:effectLst/>
        </p:spPr>
        <p:txBody>
          <a:bodyPr wrap="none" anchor="ctr">
            <a:prstTxWarp prst="textNoShape">
              <a:avLst/>
            </a:prstTxWarp>
          </a:bodyPr>
          <a:lstStyle/>
          <a:p>
            <a:pPr algn="ctr"/>
            <a:r>
              <a:rPr lang="en-US" sz="2000"/>
              <a:t>i</a:t>
            </a:r>
          </a:p>
        </p:txBody>
      </p:sp>
      <p:cxnSp>
        <p:nvCxnSpPr>
          <p:cNvPr id="58" name="AutoShape 9"/>
          <p:cNvCxnSpPr>
            <a:cxnSpLocks noChangeShapeType="1"/>
            <a:stCxn id="3" idx="6"/>
            <a:endCxn id="14" idx="2"/>
          </p:cNvCxnSpPr>
          <p:nvPr/>
        </p:nvCxnSpPr>
        <p:spPr bwMode="auto">
          <a:xfrm>
            <a:off x="1016000" y="2101850"/>
            <a:ext cx="2465387" cy="1588"/>
          </a:xfrm>
          <a:prstGeom prst="straightConnector1">
            <a:avLst/>
          </a:prstGeom>
          <a:noFill/>
          <a:ln w="9525">
            <a:solidFill>
              <a:schemeClr val="tx1"/>
            </a:solidFill>
            <a:prstDash val="dash"/>
            <a:round/>
            <a:headEnd/>
            <a:tailEnd type="triangle" w="med" len="med"/>
          </a:ln>
          <a:effectLst/>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1" name="Rectangle 3"/>
          <p:cNvSpPr>
            <a:spLocks noGrp="1" noChangeArrowheads="1"/>
          </p:cNvSpPr>
          <p:nvPr>
            <p:ph sz="half" idx="1"/>
          </p:nvPr>
        </p:nvSpPr>
        <p:spPr bwMode="auto">
          <a:xfrm>
            <a:off x="288637" y="1237818"/>
            <a:ext cx="8502073" cy="5376862"/>
          </a:xfrm>
          <a:prstGeom prst="rect">
            <a:avLst/>
          </a:prstGeom>
          <a:noFill/>
          <a:ln>
            <a:miter lim="800000"/>
            <a:headEnd/>
            <a:tailEnd/>
          </a:ln>
        </p:spPr>
        <p:txBody>
          <a:bodyPr/>
          <a:lstStyle/>
          <a:p>
            <a:pPr eaLnBrk="1" hangingPunct="1"/>
            <a:r>
              <a:rPr lang="en-US" sz="2800" dirty="0" smtClean="0"/>
              <a:t>A lightweight “connection layer” for a wide variety of integrative genomic analyses</a:t>
            </a:r>
          </a:p>
          <a:p>
            <a:pPr lvl="1" eaLnBrk="1" hangingPunct="1">
              <a:buFont typeface="Courier New"/>
              <a:buChar char="o"/>
            </a:pPr>
            <a:r>
              <a:rPr lang="en-US" sz="2800" dirty="0" smtClean="0"/>
              <a:t>Support for all types of resource: Web-based, desktop, etc.</a:t>
            </a:r>
          </a:p>
          <a:p>
            <a:pPr lvl="1" eaLnBrk="1" hangingPunct="1">
              <a:buFont typeface="Courier New"/>
              <a:buChar char="o"/>
            </a:pPr>
            <a:r>
              <a:rPr lang="en-US" sz="2800" dirty="0" smtClean="0"/>
              <a:t>Automatic conversion of data formats between tools</a:t>
            </a:r>
          </a:p>
          <a:p>
            <a:pPr lvl="1" eaLnBrk="1" hangingPunct="1">
              <a:buFont typeface="Courier New"/>
              <a:buChar char="o"/>
            </a:pPr>
            <a:r>
              <a:rPr lang="en-US" sz="2800" dirty="0" smtClean="0"/>
              <a:t>Easy access to data from any location</a:t>
            </a:r>
          </a:p>
          <a:p>
            <a:pPr lvl="1" eaLnBrk="1" hangingPunct="1">
              <a:buFont typeface="Courier New"/>
              <a:buChar char="o"/>
            </a:pPr>
            <a:r>
              <a:rPr lang="en-US" sz="2800" dirty="0" smtClean="0"/>
              <a:t>Any tool that joins is automatically connected to the community of tools</a:t>
            </a:r>
          </a:p>
          <a:p>
            <a:pPr lvl="1" eaLnBrk="1" hangingPunct="1">
              <a:buFont typeface="Courier New"/>
              <a:buChar char="o"/>
            </a:pPr>
            <a:r>
              <a:rPr lang="en-US" sz="2800" dirty="0" smtClean="0"/>
              <a:t>Ease of entry into the environment</a:t>
            </a:r>
          </a:p>
        </p:txBody>
      </p:sp>
      <p:sp>
        <p:nvSpPr>
          <p:cNvPr id="12292" name="Rectangle 4"/>
          <p:cNvSpPr>
            <a:spLocks noGrp="1" noChangeArrowheads="1"/>
          </p:cNvSpPr>
          <p:nvPr>
            <p:ph type="title"/>
          </p:nvPr>
        </p:nvSpPr>
        <p:spPr bwMode="auto">
          <a:xfrm>
            <a:off x="660400" y="0"/>
            <a:ext cx="7772400" cy="1143000"/>
          </a:xfrm>
          <a:prstGeom prst="rect">
            <a:avLst/>
          </a:prstGeom>
          <a:noFill/>
          <a:ln>
            <a:miter lim="800000"/>
            <a:headEnd/>
            <a:tailEnd/>
          </a:ln>
        </p:spPr>
        <p:txBody>
          <a:bodyPr anchor="ctr"/>
          <a:lstStyle/>
          <a:p>
            <a:pPr eaLnBrk="1" hangingPunct="1"/>
            <a:r>
              <a:rPr lang="en-US" sz="3200" b="1" dirty="0" smtClean="0">
                <a:solidFill>
                  <a:srgbClr val="1D63B3"/>
                </a:solidFill>
                <a:latin typeface="Arial" charset="0"/>
              </a:rPr>
              <a:t>The Need</a:t>
            </a:r>
            <a:endParaRPr lang="en-US" dirty="0" smtClean="0">
              <a:solidFill>
                <a:srgbClr val="1D63B3"/>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51647" y="4218713"/>
            <a:ext cx="2492353" cy="2512292"/>
          </a:xfrm>
          <a:prstGeom prst="rect">
            <a:avLst/>
          </a:prstGeom>
        </p:spPr>
      </p:pic>
      <p:pic>
        <p:nvPicPr>
          <p:cNvPr id="6" name="Picture 5"/>
          <p:cNvPicPr>
            <a:picLocks noChangeAspect="1"/>
          </p:cNvPicPr>
          <p:nvPr/>
        </p:nvPicPr>
        <p:blipFill>
          <a:blip r:embed="rId4"/>
          <a:stretch>
            <a:fillRect/>
          </a:stretch>
        </p:blipFill>
        <p:spPr>
          <a:xfrm>
            <a:off x="2773795" y="3873203"/>
            <a:ext cx="3564659" cy="808479"/>
          </a:xfrm>
          <a:prstGeom prst="rect">
            <a:avLst/>
          </a:prstGeom>
        </p:spPr>
      </p:pic>
      <p:pic>
        <p:nvPicPr>
          <p:cNvPr id="7" name="Picture 6"/>
          <p:cNvPicPr>
            <a:picLocks noChangeAspect="1"/>
          </p:cNvPicPr>
          <p:nvPr/>
        </p:nvPicPr>
        <p:blipFill>
          <a:blip r:embed="rId5"/>
          <a:stretch>
            <a:fillRect/>
          </a:stretch>
        </p:blipFill>
        <p:spPr>
          <a:xfrm>
            <a:off x="0" y="4814455"/>
            <a:ext cx="5004507" cy="1833996"/>
          </a:xfrm>
          <a:prstGeom prst="rect">
            <a:avLst/>
          </a:prstGeom>
        </p:spPr>
      </p:pic>
      <p:pic>
        <p:nvPicPr>
          <p:cNvPr id="10" name="Picture 9"/>
          <p:cNvPicPr>
            <a:picLocks noChangeAspect="1"/>
          </p:cNvPicPr>
          <p:nvPr/>
        </p:nvPicPr>
        <p:blipFill>
          <a:blip r:embed="rId6"/>
          <a:stretch>
            <a:fillRect/>
          </a:stretch>
        </p:blipFill>
        <p:spPr>
          <a:xfrm>
            <a:off x="3163452" y="654050"/>
            <a:ext cx="3307774" cy="2742251"/>
          </a:xfrm>
          <a:prstGeom prst="rect">
            <a:avLst/>
          </a:prstGeom>
        </p:spPr>
      </p:pic>
      <p:sp>
        <p:nvSpPr>
          <p:cNvPr id="11" name="TextBox 10"/>
          <p:cNvSpPr txBox="1"/>
          <p:nvPr/>
        </p:nvSpPr>
        <p:spPr>
          <a:xfrm>
            <a:off x="427182" y="346363"/>
            <a:ext cx="8555182" cy="461665"/>
          </a:xfrm>
          <a:prstGeom prst="rect">
            <a:avLst/>
          </a:prstGeom>
          <a:noFill/>
        </p:spPr>
        <p:txBody>
          <a:bodyPr wrap="square" rtlCol="0">
            <a:spAutoFit/>
          </a:bodyPr>
          <a:lstStyle/>
          <a:p>
            <a:pPr algn="ctr"/>
            <a:r>
              <a:rPr lang="en-US">
                <a:latin typeface="Georgia"/>
                <a:cs typeface="Georgia"/>
              </a:rPr>
              <a:t>Cloud-based storage</a:t>
            </a:r>
          </a:p>
        </p:txBody>
      </p:sp>
      <p:sp>
        <p:nvSpPr>
          <p:cNvPr id="12" name="TextBox 11"/>
          <p:cNvSpPr txBox="1"/>
          <p:nvPr/>
        </p:nvSpPr>
        <p:spPr>
          <a:xfrm>
            <a:off x="371763" y="3338943"/>
            <a:ext cx="8587510" cy="461665"/>
          </a:xfrm>
          <a:prstGeom prst="rect">
            <a:avLst/>
          </a:prstGeom>
          <a:noFill/>
        </p:spPr>
        <p:txBody>
          <a:bodyPr wrap="square" rtlCol="0">
            <a:spAutoFit/>
          </a:bodyPr>
          <a:lstStyle/>
          <a:p>
            <a:pPr algn="ctr"/>
            <a:r>
              <a:rPr lang="en-US">
                <a:latin typeface="Georgia"/>
                <a:cs typeface="Georgia"/>
              </a:rPr>
              <a:t>API connectivity layer</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56"/>
          <p:cNvGrpSpPr>
            <a:grpSpLocks/>
          </p:cNvGrpSpPr>
          <p:nvPr/>
        </p:nvGrpSpPr>
        <p:grpSpPr bwMode="auto">
          <a:xfrm>
            <a:off x="2197100" y="2106613"/>
            <a:ext cx="4910138" cy="3054350"/>
            <a:chOff x="2196484" y="2106879"/>
            <a:chExt cx="4910754" cy="3053818"/>
          </a:xfrm>
        </p:grpSpPr>
        <p:grpSp>
          <p:nvGrpSpPr>
            <p:cNvPr id="3" name="Group 66"/>
            <p:cNvGrpSpPr/>
            <p:nvPr/>
          </p:nvGrpSpPr>
          <p:grpSpPr>
            <a:xfrm>
              <a:off x="2196484" y="2106879"/>
              <a:ext cx="4910754" cy="3053818"/>
              <a:chOff x="0" y="2159000"/>
              <a:chExt cx="7086600" cy="4406900"/>
            </a:xfrm>
            <a:effectLst>
              <a:outerShdw blurRad="50800" dist="38100" dir="2700000">
                <a:srgbClr val="000000">
                  <a:alpha val="47000"/>
                </a:srgbClr>
              </a:outerShdw>
            </a:effectLst>
          </p:grpSpPr>
          <p:sp>
            <p:nvSpPr>
              <p:cNvPr id="68" name="AutoShape 96"/>
              <p:cNvSpPr>
                <a:spLocks noChangeArrowheads="1"/>
              </p:cNvSpPr>
              <p:nvPr/>
            </p:nvSpPr>
            <p:spPr bwMode="auto">
              <a:xfrm>
                <a:off x="0" y="2159000"/>
                <a:ext cx="7086600" cy="4406900"/>
              </a:xfrm>
              <a:prstGeom prst="cloudCallout">
                <a:avLst>
                  <a:gd name="adj1" fmla="val -33579"/>
                  <a:gd name="adj2" fmla="val -32060"/>
                </a:avLst>
              </a:prstGeom>
              <a:solidFill>
                <a:srgbClr val="FFDADA"/>
              </a:solidFill>
              <a:ln w="9525">
                <a:solidFill>
                  <a:schemeClr val="tx1"/>
                </a:solidFill>
                <a:round/>
                <a:headEnd/>
                <a:tailEnd/>
              </a:ln>
            </p:spPr>
            <p:txBody>
              <a:bodyPr wrap="none" anchor="ctr">
                <a:prstTxWarp prst="textNoShape">
                  <a:avLst/>
                </a:prstTxWarp>
              </a:bodyPr>
              <a:lstStyle/>
              <a:p>
                <a:pPr algn="ctr">
                  <a:defRPr/>
                </a:pPr>
                <a:endParaRPr lang="en-US" sz="2000">
                  <a:latin typeface="Arial" pitchFamily="-106" charset="0"/>
                </a:endParaRPr>
              </a:p>
            </p:txBody>
          </p:sp>
          <p:sp>
            <p:nvSpPr>
              <p:cNvPr id="69" name="Rectangle 1053"/>
              <p:cNvSpPr>
                <a:spLocks noChangeArrowheads="1"/>
              </p:cNvSpPr>
              <p:nvPr/>
            </p:nvSpPr>
            <p:spPr bwMode="auto">
              <a:xfrm>
                <a:off x="727075" y="2743200"/>
                <a:ext cx="904875" cy="714375"/>
              </a:xfrm>
              <a:prstGeom prst="rect">
                <a:avLst/>
              </a:prstGeom>
              <a:solidFill>
                <a:srgbClr val="FFDADA"/>
              </a:solidFill>
              <a:ln w="9525">
                <a:noFill/>
                <a:miter lim="800000"/>
                <a:headEnd/>
                <a:tailEnd/>
              </a:ln>
            </p:spPr>
            <p:txBody>
              <a:bodyPr wrap="none" anchor="ctr">
                <a:prstTxWarp prst="textNoShape">
                  <a:avLst/>
                </a:prstTxWarp>
              </a:bodyPr>
              <a:lstStyle/>
              <a:p>
                <a:pPr>
                  <a:defRPr/>
                </a:pPr>
                <a:endParaRPr lang="en-US">
                  <a:latin typeface="Arial" pitchFamily="-106" charset="0"/>
                </a:endParaRPr>
              </a:p>
            </p:txBody>
          </p:sp>
          <p:sp>
            <p:nvSpPr>
              <p:cNvPr id="70" name="AutoShape 1056"/>
              <p:cNvSpPr>
                <a:spLocks noChangeArrowheads="1"/>
              </p:cNvSpPr>
              <p:nvPr/>
            </p:nvSpPr>
            <p:spPr bwMode="auto">
              <a:xfrm rot="10495305">
                <a:off x="942975" y="2686050"/>
                <a:ext cx="461963" cy="558800"/>
              </a:xfrm>
              <a:prstGeom prst="triangle">
                <a:avLst>
                  <a:gd name="adj" fmla="val 50000"/>
                </a:avLst>
              </a:prstGeom>
              <a:solidFill>
                <a:srgbClr val="FFDADA"/>
              </a:solidFill>
              <a:ln w="9525">
                <a:noFill/>
                <a:miter lim="800000"/>
                <a:headEnd/>
                <a:tailEnd/>
              </a:ln>
            </p:spPr>
            <p:txBody>
              <a:bodyPr wrap="none" anchor="ctr">
                <a:prstTxWarp prst="textNoShape">
                  <a:avLst/>
                </a:prstTxWarp>
              </a:bodyPr>
              <a:lstStyle/>
              <a:p>
                <a:pPr>
                  <a:defRPr/>
                </a:pPr>
                <a:endParaRPr lang="en-US">
                  <a:latin typeface="Arial" pitchFamily="-106" charset="0"/>
                </a:endParaRPr>
              </a:p>
            </p:txBody>
          </p:sp>
        </p:grpSp>
        <p:pic>
          <p:nvPicPr>
            <p:cNvPr id="278583" name="Picture 55" descr="gs_logo.png"/>
            <p:cNvPicPr>
              <a:picLocks noChangeAspect="1"/>
            </p:cNvPicPr>
            <p:nvPr/>
          </p:nvPicPr>
          <p:blipFill>
            <a:blip r:embed="rId3">
              <a:alphaModFix amt="25000"/>
            </a:blip>
            <a:srcRect/>
            <a:stretch>
              <a:fillRect/>
            </a:stretch>
          </p:blipFill>
          <p:spPr bwMode="auto">
            <a:xfrm>
              <a:off x="3914769" y="2984494"/>
              <a:ext cx="1314450" cy="1277938"/>
            </a:xfrm>
            <a:prstGeom prst="rect">
              <a:avLst/>
            </a:prstGeom>
            <a:noFill/>
            <a:ln w="9525">
              <a:noFill/>
              <a:miter lim="800000"/>
              <a:headEnd/>
              <a:tailEnd/>
            </a:ln>
          </p:spPr>
        </p:pic>
      </p:grpSp>
      <p:pic>
        <p:nvPicPr>
          <p:cNvPr id="278531" name="Picture 1" descr="GS name.jpg"/>
          <p:cNvPicPr>
            <a:picLocks noChangeAspect="1"/>
          </p:cNvPicPr>
          <p:nvPr/>
        </p:nvPicPr>
        <p:blipFill>
          <a:blip r:embed="rId4"/>
          <a:srcRect l="1318" r="2887"/>
          <a:stretch>
            <a:fillRect/>
          </a:stretch>
        </p:blipFill>
        <p:spPr bwMode="auto">
          <a:xfrm>
            <a:off x="2535238" y="1135063"/>
            <a:ext cx="4073525" cy="735012"/>
          </a:xfrm>
          <a:prstGeom prst="rect">
            <a:avLst/>
          </a:prstGeom>
          <a:noFill/>
          <a:ln w="9525">
            <a:noFill/>
            <a:miter lim="800000"/>
            <a:headEnd/>
            <a:tailEnd/>
          </a:ln>
        </p:spPr>
      </p:pic>
      <p:sp>
        <p:nvSpPr>
          <p:cNvPr id="11" name="Oval 10"/>
          <p:cNvSpPr/>
          <p:nvPr/>
        </p:nvSpPr>
        <p:spPr>
          <a:xfrm>
            <a:off x="3028950" y="2171700"/>
            <a:ext cx="3086100" cy="2919413"/>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4" name="Group 55"/>
          <p:cNvGrpSpPr>
            <a:grpSpLocks/>
          </p:cNvGrpSpPr>
          <p:nvPr/>
        </p:nvGrpSpPr>
        <p:grpSpPr bwMode="auto">
          <a:xfrm>
            <a:off x="6535738" y="2405646"/>
            <a:ext cx="2889250" cy="1941032"/>
            <a:chOff x="6535738" y="4445001"/>
            <a:chExt cx="2889250" cy="1941828"/>
          </a:xfrm>
        </p:grpSpPr>
        <p:sp>
          <p:nvSpPr>
            <p:cNvPr id="278580" name="TextBox 12"/>
            <p:cNvSpPr txBox="1">
              <a:spLocks noChangeArrowheads="1"/>
            </p:cNvSpPr>
            <p:nvPr/>
          </p:nvSpPr>
          <p:spPr bwMode="auto">
            <a:xfrm>
              <a:off x="6535738" y="4445001"/>
              <a:ext cx="2889250" cy="641613"/>
            </a:xfrm>
            <a:prstGeom prst="rect">
              <a:avLst/>
            </a:prstGeom>
            <a:noFill/>
            <a:ln w="9525">
              <a:noFill/>
              <a:miter lim="800000"/>
              <a:headEnd/>
              <a:tailEnd/>
            </a:ln>
          </p:spPr>
          <p:txBody>
            <a:bodyPr>
              <a:prstTxWarp prst="textNoShape">
                <a:avLst/>
              </a:prstTxWarp>
              <a:spAutoFit/>
            </a:bodyPr>
            <a:lstStyle/>
            <a:p>
              <a:pPr algn="ctr"/>
              <a:r>
                <a:rPr lang="en-US" sz="1800" b="1" dirty="0">
                  <a:latin typeface="Calibri" pitchFamily="-107" charset="0"/>
                  <a:ea typeface="Calibri" pitchFamily="-107" charset="0"/>
                  <a:cs typeface="Calibri" pitchFamily="-107" charset="0"/>
                </a:rPr>
                <a:t>3</a:t>
              </a:r>
              <a:r>
                <a:rPr lang="en-US" sz="1800" b="1" dirty="0" smtClean="0">
                  <a:latin typeface="Calibri" pitchFamily="-107" charset="0"/>
                  <a:ea typeface="Calibri" pitchFamily="-107" charset="0"/>
                  <a:cs typeface="Calibri" pitchFamily="-107" charset="0"/>
                </a:rPr>
                <a:t> </a:t>
              </a:r>
              <a:r>
                <a:rPr lang="en-US" sz="1800" b="1" dirty="0">
                  <a:latin typeface="Calibri" pitchFamily="-107" charset="0"/>
                  <a:ea typeface="Calibri" pitchFamily="-107" charset="0"/>
                  <a:cs typeface="Calibri" pitchFamily="-107" charset="0"/>
                </a:rPr>
                <a:t>Driving Biological</a:t>
              </a:r>
            </a:p>
            <a:p>
              <a:pPr algn="ctr"/>
              <a:r>
                <a:rPr lang="en-US" sz="1800" b="1" dirty="0">
                  <a:latin typeface="Calibri" pitchFamily="-107" charset="0"/>
                  <a:ea typeface="Calibri" pitchFamily="-107" charset="0"/>
                  <a:cs typeface="Calibri" pitchFamily="-107" charset="0"/>
                </a:rPr>
                <a:t>Projects</a:t>
              </a:r>
            </a:p>
          </p:txBody>
        </p:sp>
        <p:sp>
          <p:nvSpPr>
            <p:cNvPr id="278581" name="TextBox 13"/>
            <p:cNvSpPr txBox="1">
              <a:spLocks noChangeArrowheads="1"/>
            </p:cNvSpPr>
            <p:nvPr/>
          </p:nvSpPr>
          <p:spPr bwMode="auto">
            <a:xfrm>
              <a:off x="6940551" y="5181903"/>
              <a:ext cx="2079625" cy="1204926"/>
            </a:xfrm>
            <a:prstGeom prst="rect">
              <a:avLst/>
            </a:prstGeom>
            <a:noFill/>
            <a:ln w="9525">
              <a:noFill/>
              <a:miter lim="800000"/>
              <a:headEnd/>
              <a:tailEnd/>
            </a:ln>
          </p:spPr>
          <p:txBody>
            <a:bodyPr>
              <a:prstTxWarp prst="textNoShape">
                <a:avLst/>
              </a:prstTxWarp>
              <a:spAutoFit/>
            </a:bodyPr>
            <a:lstStyle/>
            <a:p>
              <a:pPr algn="ctr">
                <a:lnSpc>
                  <a:spcPct val="90000"/>
                </a:lnSpc>
              </a:pPr>
              <a:r>
                <a:rPr lang="en-US" sz="1600" dirty="0" err="1" smtClean="0">
                  <a:latin typeface="Calibri" pitchFamily="-107" charset="0"/>
                  <a:ea typeface="Calibri" pitchFamily="-107" charset="0"/>
                  <a:cs typeface="Calibri" pitchFamily="-107" charset="0"/>
                </a:rPr>
                <a:t>lincRNAs</a:t>
              </a:r>
              <a:endParaRPr lang="en-US" sz="1600" dirty="0">
                <a:latin typeface="Calibri" pitchFamily="-107" charset="0"/>
                <a:ea typeface="Calibri" pitchFamily="-107" charset="0"/>
                <a:cs typeface="Calibri" pitchFamily="-107" charset="0"/>
              </a:endParaRPr>
            </a:p>
            <a:p>
              <a:pPr algn="ctr">
                <a:lnSpc>
                  <a:spcPct val="90000"/>
                </a:lnSpc>
              </a:pPr>
              <a:endParaRPr lang="en-US" sz="1600" dirty="0">
                <a:latin typeface="Calibri" pitchFamily="-107" charset="0"/>
                <a:ea typeface="Calibri" pitchFamily="-107" charset="0"/>
                <a:cs typeface="Calibri" pitchFamily="-107" charset="0"/>
              </a:endParaRPr>
            </a:p>
            <a:p>
              <a:pPr algn="ctr">
                <a:lnSpc>
                  <a:spcPct val="90000"/>
                </a:lnSpc>
              </a:pPr>
              <a:r>
                <a:rPr lang="en-US" sz="1600" dirty="0" smtClean="0">
                  <a:latin typeface="Calibri" pitchFamily="-107" charset="0"/>
                  <a:ea typeface="Calibri" pitchFamily="-107" charset="0"/>
                  <a:cs typeface="Calibri" pitchFamily="-107" charset="0"/>
                </a:rPr>
                <a:t>Cancer stem cells</a:t>
              </a:r>
            </a:p>
            <a:p>
              <a:pPr algn="ctr">
                <a:lnSpc>
                  <a:spcPct val="90000"/>
                </a:lnSpc>
              </a:pPr>
              <a:endParaRPr lang="en-US" sz="1600" dirty="0">
                <a:latin typeface="Calibri" pitchFamily="-107" charset="0"/>
                <a:ea typeface="Calibri" pitchFamily="-107" charset="0"/>
                <a:cs typeface="Calibri" pitchFamily="-107" charset="0"/>
              </a:endParaRPr>
            </a:p>
            <a:p>
              <a:pPr algn="ctr">
                <a:lnSpc>
                  <a:spcPct val="90000"/>
                </a:lnSpc>
              </a:pPr>
              <a:r>
                <a:rPr lang="en-US" sz="1600" dirty="0" smtClean="0">
                  <a:latin typeface="Calibri" pitchFamily="-107" charset="0"/>
                  <a:ea typeface="Calibri" pitchFamily="-107" charset="0"/>
                  <a:cs typeface="Calibri" pitchFamily="-107" charset="0"/>
                </a:rPr>
                <a:t>Patient Stratification</a:t>
              </a:r>
              <a:endParaRPr lang="en-US" sz="1600" dirty="0">
                <a:latin typeface="Calibri" pitchFamily="-107" charset="0"/>
                <a:ea typeface="Calibri" pitchFamily="-107" charset="0"/>
                <a:cs typeface="Calibri" pitchFamily="-107" charset="0"/>
              </a:endParaRPr>
            </a:p>
          </p:txBody>
        </p:sp>
      </p:grpSp>
      <p:grpSp>
        <p:nvGrpSpPr>
          <p:cNvPr id="5" name="Group 53"/>
          <p:cNvGrpSpPr>
            <a:grpSpLocks/>
          </p:cNvGrpSpPr>
          <p:nvPr/>
        </p:nvGrpSpPr>
        <p:grpSpPr bwMode="auto">
          <a:xfrm>
            <a:off x="20638" y="2601913"/>
            <a:ext cx="2187575" cy="2054225"/>
            <a:chOff x="20637" y="1987550"/>
            <a:chExt cx="2187575" cy="2055430"/>
          </a:xfrm>
        </p:grpSpPr>
        <p:sp>
          <p:nvSpPr>
            <p:cNvPr id="278578" name="TextBox 11"/>
            <p:cNvSpPr txBox="1">
              <a:spLocks noChangeArrowheads="1"/>
            </p:cNvSpPr>
            <p:nvPr/>
          </p:nvSpPr>
          <p:spPr bwMode="auto">
            <a:xfrm>
              <a:off x="20637" y="1987550"/>
              <a:ext cx="2187575" cy="366928"/>
            </a:xfrm>
            <a:prstGeom prst="rect">
              <a:avLst/>
            </a:prstGeom>
            <a:noFill/>
            <a:ln w="9525">
              <a:noFill/>
              <a:miter lim="800000"/>
              <a:headEnd/>
              <a:tailEnd/>
            </a:ln>
          </p:spPr>
          <p:txBody>
            <a:bodyPr>
              <a:prstTxWarp prst="textNoShape">
                <a:avLst/>
              </a:prstTxWarp>
              <a:spAutoFit/>
            </a:bodyPr>
            <a:lstStyle/>
            <a:p>
              <a:pPr algn="ctr"/>
              <a:r>
                <a:rPr lang="en-US" sz="1800" b="1">
                  <a:latin typeface="Calibri" pitchFamily="-107" charset="0"/>
                  <a:ea typeface="Calibri" pitchFamily="-107" charset="0"/>
                  <a:cs typeface="Calibri" pitchFamily="-107" charset="0"/>
                </a:rPr>
                <a:t>6 Seed Tools</a:t>
              </a:r>
            </a:p>
          </p:txBody>
        </p:sp>
        <p:sp>
          <p:nvSpPr>
            <p:cNvPr id="278579" name="TextBox 14"/>
            <p:cNvSpPr txBox="1">
              <a:spLocks noChangeArrowheads="1"/>
            </p:cNvSpPr>
            <p:nvPr/>
          </p:nvSpPr>
          <p:spPr bwMode="auto">
            <a:xfrm>
              <a:off x="74612" y="2483141"/>
              <a:ext cx="2081213" cy="1559839"/>
            </a:xfrm>
            <a:prstGeom prst="rect">
              <a:avLst/>
            </a:prstGeom>
            <a:noFill/>
            <a:ln w="9525">
              <a:noFill/>
              <a:miter lim="800000"/>
              <a:headEnd/>
              <a:tailEnd/>
            </a:ln>
          </p:spPr>
          <p:txBody>
            <a:bodyPr>
              <a:prstTxWarp prst="textNoShape">
                <a:avLst/>
              </a:prstTxWarp>
              <a:spAutoFit/>
            </a:bodyPr>
            <a:lstStyle/>
            <a:p>
              <a:pPr algn="ctr"/>
              <a:r>
                <a:rPr lang="en-US" sz="1600" dirty="0" err="1">
                  <a:latin typeface="Calibri" pitchFamily="-107" charset="0"/>
                  <a:ea typeface="Calibri" pitchFamily="-107" charset="0"/>
                  <a:cs typeface="Calibri" pitchFamily="-107" charset="0"/>
                </a:rPr>
                <a:t>Cytoscape</a:t>
              </a:r>
              <a:endParaRPr lang="en-US" sz="1600" dirty="0">
                <a:latin typeface="Calibri" pitchFamily="-107" charset="0"/>
                <a:ea typeface="Calibri" pitchFamily="-107" charset="0"/>
                <a:cs typeface="Calibri" pitchFamily="-107" charset="0"/>
              </a:endParaRPr>
            </a:p>
            <a:p>
              <a:pPr algn="ctr"/>
              <a:r>
                <a:rPr lang="en-US" sz="1600" dirty="0">
                  <a:latin typeface="Calibri" pitchFamily="-107" charset="0"/>
                  <a:ea typeface="Calibri" pitchFamily="-107" charset="0"/>
                  <a:cs typeface="Calibri" pitchFamily="-107" charset="0"/>
                </a:rPr>
                <a:t>Galaxy</a:t>
              </a:r>
            </a:p>
            <a:p>
              <a:pPr algn="ctr"/>
              <a:r>
                <a:rPr lang="en-US" sz="1600" dirty="0" err="1">
                  <a:latin typeface="Calibri" pitchFamily="-107" charset="0"/>
                  <a:ea typeface="Calibri" pitchFamily="-107" charset="0"/>
                  <a:cs typeface="Calibri" pitchFamily="-107" charset="0"/>
                </a:rPr>
                <a:t>GenePattern</a:t>
              </a:r>
              <a:endParaRPr lang="en-US" sz="1600" dirty="0">
                <a:latin typeface="Calibri" pitchFamily="-107" charset="0"/>
                <a:ea typeface="Calibri" pitchFamily="-107" charset="0"/>
                <a:cs typeface="Calibri" pitchFamily="-107" charset="0"/>
              </a:endParaRPr>
            </a:p>
            <a:p>
              <a:pPr algn="ctr"/>
              <a:r>
                <a:rPr lang="en-US" sz="1600" dirty="0">
                  <a:latin typeface="Calibri" pitchFamily="-107" charset="0"/>
                  <a:ea typeface="Calibri" pitchFamily="-107" charset="0"/>
                  <a:cs typeface="Calibri" pitchFamily="-107" charset="0"/>
                </a:rPr>
                <a:t>Genomica</a:t>
              </a:r>
              <a:endParaRPr lang="en-US" sz="1600" dirty="0" smtClean="0">
                <a:latin typeface="Calibri" pitchFamily="-107" charset="0"/>
                <a:ea typeface="Calibri" pitchFamily="-107" charset="0"/>
                <a:cs typeface="Calibri" pitchFamily="-107" charset="0"/>
              </a:endParaRPr>
            </a:p>
            <a:p>
              <a:pPr algn="ctr"/>
              <a:r>
                <a:rPr lang="en-US" sz="1600" dirty="0" smtClean="0">
                  <a:latin typeface="Calibri" pitchFamily="-107" charset="0"/>
                  <a:ea typeface="Calibri" pitchFamily="-107" charset="0"/>
                  <a:cs typeface="Calibri" pitchFamily="-107" charset="0"/>
                </a:rPr>
                <a:t>IGV</a:t>
              </a:r>
            </a:p>
            <a:p>
              <a:pPr algn="ctr"/>
              <a:r>
                <a:rPr lang="en-US" sz="1600" dirty="0">
                  <a:latin typeface="Calibri" pitchFamily="-107" charset="0"/>
                  <a:ea typeface="Calibri" pitchFamily="-107" charset="0"/>
                  <a:cs typeface="Calibri" pitchFamily="-107" charset="0"/>
                </a:rPr>
                <a:t>UCSC Browser</a:t>
              </a:r>
            </a:p>
          </p:txBody>
        </p:sp>
      </p:grpSp>
      <p:cxnSp>
        <p:nvCxnSpPr>
          <p:cNvPr id="17" name="Straight Arrow Connector 16"/>
          <p:cNvCxnSpPr>
            <a:stCxn id="11" idx="1"/>
            <a:endCxn id="11" idx="5"/>
          </p:cNvCxnSpPr>
          <p:nvPr/>
        </p:nvCxnSpPr>
        <p:spPr>
          <a:xfrm rot="16200000" flipH="1">
            <a:off x="3539332" y="2540794"/>
            <a:ext cx="2065337" cy="2181225"/>
          </a:xfrm>
          <a:prstGeom prst="straightConnector1">
            <a:avLst/>
          </a:prstGeom>
          <a:ln>
            <a:solidFill>
              <a:schemeClr val="bg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1" idx="7"/>
            <a:endCxn id="11" idx="3"/>
          </p:cNvCxnSpPr>
          <p:nvPr/>
        </p:nvCxnSpPr>
        <p:spPr>
          <a:xfrm rot="16200000" flipH="1" flipV="1">
            <a:off x="3539332" y="2540794"/>
            <a:ext cx="2065337" cy="2181225"/>
          </a:xfrm>
          <a:prstGeom prst="straightConnector1">
            <a:avLst/>
          </a:prstGeom>
          <a:ln>
            <a:solidFill>
              <a:schemeClr val="bg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1" idx="2"/>
            <a:endCxn id="11" idx="6"/>
          </p:cNvCxnSpPr>
          <p:nvPr/>
        </p:nvCxnSpPr>
        <p:spPr>
          <a:xfrm rot="10800000" flipH="1">
            <a:off x="3028950" y="3632200"/>
            <a:ext cx="3086100" cy="1588"/>
          </a:xfrm>
          <a:prstGeom prst="straightConnector1">
            <a:avLst/>
          </a:prstGeom>
          <a:ln>
            <a:solidFill>
              <a:schemeClr val="bg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rot="16200000" flipH="1">
            <a:off x="2740819" y="3923507"/>
            <a:ext cx="1030287" cy="450850"/>
          </a:xfrm>
          <a:prstGeom prst="straightConnector1">
            <a:avLst/>
          </a:prstGeom>
          <a:ln>
            <a:solidFill>
              <a:srgbClr val="80808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1" idx="5"/>
            <a:endCxn id="11" idx="7"/>
          </p:cNvCxnSpPr>
          <p:nvPr/>
        </p:nvCxnSpPr>
        <p:spPr>
          <a:xfrm rot="5400000" flipH="1">
            <a:off x="4631532" y="3631406"/>
            <a:ext cx="2063750" cy="1587"/>
          </a:xfrm>
          <a:prstGeom prst="straightConnector1">
            <a:avLst/>
          </a:prstGeom>
          <a:ln>
            <a:solidFill>
              <a:srgbClr val="80808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11" idx="1"/>
            <a:endCxn id="11" idx="6"/>
          </p:cNvCxnSpPr>
          <p:nvPr/>
        </p:nvCxnSpPr>
        <p:spPr>
          <a:xfrm rot="16200000" flipH="1">
            <a:off x="4281488" y="1798638"/>
            <a:ext cx="1033462" cy="2633662"/>
          </a:xfrm>
          <a:prstGeom prst="straightConnector1">
            <a:avLst/>
          </a:prstGeom>
          <a:ln>
            <a:solidFill>
              <a:srgbClr val="808080"/>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6" name="Group 47"/>
          <p:cNvGrpSpPr>
            <a:grpSpLocks/>
          </p:cNvGrpSpPr>
          <p:nvPr/>
        </p:nvGrpSpPr>
        <p:grpSpPr bwMode="auto">
          <a:xfrm>
            <a:off x="2362200" y="2041525"/>
            <a:ext cx="4813300" cy="3143250"/>
            <a:chOff x="2362200" y="2041525"/>
            <a:chExt cx="4813301" cy="3143250"/>
          </a:xfrm>
        </p:grpSpPr>
        <p:pic>
          <p:nvPicPr>
            <p:cNvPr id="278572" name="Picture 38" descr="cytoscape_sm.png"/>
            <p:cNvPicPr>
              <a:picLocks noChangeAspect="1"/>
            </p:cNvPicPr>
            <p:nvPr/>
          </p:nvPicPr>
          <p:blipFill>
            <a:blip r:embed="rId5"/>
            <a:srcRect/>
            <a:stretch>
              <a:fillRect/>
            </a:stretch>
          </p:blipFill>
          <p:spPr bwMode="auto">
            <a:xfrm>
              <a:off x="5664201" y="2092325"/>
              <a:ext cx="520700" cy="520700"/>
            </a:xfrm>
            <a:prstGeom prst="rect">
              <a:avLst/>
            </a:prstGeom>
            <a:noFill/>
            <a:ln w="9525">
              <a:noFill/>
              <a:miter lim="800000"/>
              <a:headEnd/>
              <a:tailEnd/>
            </a:ln>
          </p:spPr>
        </p:pic>
        <p:pic>
          <p:nvPicPr>
            <p:cNvPr id="278573" name="Picture 39" descr="galaxy.png"/>
            <p:cNvPicPr>
              <a:picLocks noChangeAspect="1"/>
            </p:cNvPicPr>
            <p:nvPr/>
          </p:nvPicPr>
          <p:blipFill>
            <a:blip r:embed="rId6"/>
            <a:srcRect/>
            <a:stretch>
              <a:fillRect/>
            </a:stretch>
          </p:blipFill>
          <p:spPr bwMode="auto">
            <a:xfrm>
              <a:off x="2501900" y="4664075"/>
              <a:ext cx="914400" cy="520700"/>
            </a:xfrm>
            <a:prstGeom prst="rect">
              <a:avLst/>
            </a:prstGeom>
            <a:noFill/>
            <a:ln w="9525">
              <a:noFill/>
              <a:miter lim="800000"/>
              <a:headEnd/>
              <a:tailEnd/>
            </a:ln>
          </p:spPr>
        </p:pic>
        <p:pic>
          <p:nvPicPr>
            <p:cNvPr id="278574" name="Picture 41" descr="genomica.png"/>
            <p:cNvPicPr>
              <a:picLocks noChangeAspect="1"/>
            </p:cNvPicPr>
            <p:nvPr/>
          </p:nvPicPr>
          <p:blipFill>
            <a:blip r:embed="rId7"/>
            <a:srcRect/>
            <a:stretch>
              <a:fillRect/>
            </a:stretch>
          </p:blipFill>
          <p:spPr bwMode="auto">
            <a:xfrm>
              <a:off x="6184901" y="3406775"/>
              <a:ext cx="990600" cy="520700"/>
            </a:xfrm>
            <a:prstGeom prst="rect">
              <a:avLst/>
            </a:prstGeom>
            <a:noFill/>
            <a:ln w="9525">
              <a:noFill/>
              <a:miter lim="800000"/>
              <a:headEnd/>
              <a:tailEnd/>
            </a:ln>
          </p:spPr>
        </p:pic>
        <p:pic>
          <p:nvPicPr>
            <p:cNvPr id="278575" name="Picture 44" descr="gp.png"/>
            <p:cNvPicPr>
              <a:picLocks noChangeAspect="1"/>
            </p:cNvPicPr>
            <p:nvPr/>
          </p:nvPicPr>
          <p:blipFill>
            <a:blip r:embed="rId8"/>
            <a:srcRect/>
            <a:stretch>
              <a:fillRect/>
            </a:stretch>
          </p:blipFill>
          <p:spPr bwMode="auto">
            <a:xfrm>
              <a:off x="5765800" y="4664075"/>
              <a:ext cx="520700" cy="520700"/>
            </a:xfrm>
            <a:prstGeom prst="rect">
              <a:avLst/>
            </a:prstGeom>
            <a:noFill/>
            <a:ln w="9525">
              <a:noFill/>
              <a:miter lim="800000"/>
              <a:headEnd/>
              <a:tailEnd/>
            </a:ln>
          </p:spPr>
        </p:pic>
        <p:pic>
          <p:nvPicPr>
            <p:cNvPr id="278576" name="Picture 45" descr="igv.png"/>
            <p:cNvPicPr>
              <a:picLocks noChangeAspect="1"/>
            </p:cNvPicPr>
            <p:nvPr/>
          </p:nvPicPr>
          <p:blipFill>
            <a:blip r:embed="rId9"/>
            <a:srcRect/>
            <a:stretch>
              <a:fillRect/>
            </a:stretch>
          </p:blipFill>
          <p:spPr bwMode="auto">
            <a:xfrm>
              <a:off x="2959100" y="2041525"/>
              <a:ext cx="520700" cy="520700"/>
            </a:xfrm>
            <a:prstGeom prst="rect">
              <a:avLst/>
            </a:prstGeom>
            <a:noFill/>
            <a:ln w="9525">
              <a:noFill/>
              <a:miter lim="800000"/>
              <a:headEnd/>
              <a:tailEnd/>
            </a:ln>
          </p:spPr>
        </p:pic>
        <p:pic>
          <p:nvPicPr>
            <p:cNvPr id="278577" name="Picture 46" descr="UCSC.png"/>
            <p:cNvPicPr>
              <a:picLocks noChangeAspect="1"/>
            </p:cNvPicPr>
            <p:nvPr/>
          </p:nvPicPr>
          <p:blipFill>
            <a:blip r:embed="rId10"/>
            <a:srcRect/>
            <a:stretch>
              <a:fillRect/>
            </a:stretch>
          </p:blipFill>
          <p:spPr bwMode="auto">
            <a:xfrm>
              <a:off x="2362200" y="3406775"/>
              <a:ext cx="596900" cy="520700"/>
            </a:xfrm>
            <a:prstGeom prst="rect">
              <a:avLst/>
            </a:prstGeom>
            <a:noFill/>
            <a:ln w="9525">
              <a:noFill/>
              <a:miter lim="800000"/>
              <a:headEnd/>
              <a:tailEnd/>
            </a:ln>
          </p:spPr>
        </p:pic>
      </p:grpSp>
      <p:grpSp>
        <p:nvGrpSpPr>
          <p:cNvPr id="7" name="Group 82"/>
          <p:cNvGrpSpPr>
            <a:grpSpLocks/>
          </p:cNvGrpSpPr>
          <p:nvPr/>
        </p:nvGrpSpPr>
        <p:grpSpPr bwMode="auto">
          <a:xfrm>
            <a:off x="303213" y="5159375"/>
            <a:ext cx="2046287" cy="1042988"/>
            <a:chOff x="303161" y="5387975"/>
            <a:chExt cx="2046749" cy="1042322"/>
          </a:xfrm>
        </p:grpSpPr>
        <p:sp>
          <p:nvSpPr>
            <p:cNvPr id="77" name="Rounded Rectangle 76"/>
            <p:cNvSpPr/>
            <p:nvPr/>
          </p:nvSpPr>
          <p:spPr>
            <a:xfrm>
              <a:off x="760464" y="5844883"/>
              <a:ext cx="1589446" cy="585414"/>
            </a:xfrm>
            <a:prstGeom prst="roundRect">
              <a:avLst/>
            </a:prstGeom>
            <a:gradFill flip="none" rotWithShape="1">
              <a:gsLst>
                <a:gs pos="0">
                  <a:schemeClr val="accent1">
                    <a:tint val="100000"/>
                    <a:shade val="100000"/>
                    <a:satMod val="130000"/>
                    <a:alpha val="25000"/>
                  </a:schemeClr>
                </a:gs>
                <a:gs pos="100000">
                  <a:schemeClr val="accent1">
                    <a:tint val="50000"/>
                    <a:shade val="100000"/>
                    <a:satMod val="350000"/>
                    <a:alpha val="25000"/>
                  </a:schemeClr>
                </a:gs>
              </a:gsLst>
              <a:lin ang="16200000" scaled="0"/>
              <a:tileRect/>
            </a:gradFill>
            <a:ln>
              <a:solidFill>
                <a:schemeClr val="accent1">
                  <a:lumMod val="50000"/>
                  <a:alpha val="2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solidFill>
                  <a:schemeClr val="tx1"/>
                </a:solidFill>
                <a:latin typeface="Calibri"/>
                <a:cs typeface="Calibri"/>
              </a:endParaRPr>
            </a:p>
          </p:txBody>
        </p:sp>
        <p:sp>
          <p:nvSpPr>
            <p:cNvPr id="76" name="Rounded Rectangle 75"/>
            <p:cNvSpPr/>
            <p:nvPr/>
          </p:nvSpPr>
          <p:spPr>
            <a:xfrm>
              <a:off x="608030" y="5692580"/>
              <a:ext cx="1589446" cy="585414"/>
            </a:xfrm>
            <a:prstGeom prst="roundRect">
              <a:avLst/>
            </a:prstGeom>
            <a:gradFill flip="none" rotWithShape="1">
              <a:gsLst>
                <a:gs pos="0">
                  <a:schemeClr val="accent1">
                    <a:tint val="100000"/>
                    <a:shade val="100000"/>
                    <a:satMod val="130000"/>
                    <a:alpha val="50000"/>
                  </a:schemeClr>
                </a:gs>
                <a:gs pos="100000">
                  <a:schemeClr val="accent1">
                    <a:tint val="50000"/>
                    <a:shade val="100000"/>
                    <a:satMod val="350000"/>
                    <a:alpha val="50000"/>
                  </a:schemeClr>
                </a:gs>
              </a:gsLst>
              <a:lin ang="16200000" scaled="0"/>
              <a:tileRect/>
            </a:gradFill>
            <a:ln>
              <a:solidFill>
                <a:schemeClr val="accent1">
                  <a:lumMod val="50000"/>
                  <a:alpha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solidFill>
                  <a:schemeClr val="tx1"/>
                </a:solidFill>
                <a:latin typeface="Calibri"/>
                <a:cs typeface="Calibri"/>
              </a:endParaRPr>
            </a:p>
          </p:txBody>
        </p:sp>
        <p:sp>
          <p:nvSpPr>
            <p:cNvPr id="75" name="Rounded Rectangle 74"/>
            <p:cNvSpPr/>
            <p:nvPr/>
          </p:nvSpPr>
          <p:spPr>
            <a:xfrm>
              <a:off x="455595" y="5540278"/>
              <a:ext cx="1589446" cy="585414"/>
            </a:xfrm>
            <a:prstGeom prst="roundRect">
              <a:avLst/>
            </a:prstGeom>
            <a:gradFill flip="none" rotWithShape="1">
              <a:gsLst>
                <a:gs pos="0">
                  <a:schemeClr val="accent1">
                    <a:tint val="100000"/>
                    <a:shade val="100000"/>
                    <a:satMod val="130000"/>
                    <a:alpha val="75000"/>
                  </a:schemeClr>
                </a:gs>
                <a:gs pos="100000">
                  <a:schemeClr val="accent1">
                    <a:tint val="50000"/>
                    <a:shade val="100000"/>
                    <a:satMod val="350000"/>
                    <a:alpha val="75000"/>
                  </a:schemeClr>
                </a:gs>
              </a:gsLst>
              <a:lin ang="16200000" scaled="0"/>
              <a:tileRect/>
            </a:gradFill>
            <a:ln>
              <a:solidFill>
                <a:schemeClr val="accent1">
                  <a:lumMod val="50000"/>
                  <a:alpha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solidFill>
                  <a:schemeClr val="tx1"/>
                </a:solidFill>
                <a:latin typeface="Calibri"/>
                <a:cs typeface="Calibri"/>
              </a:endParaRPr>
            </a:p>
          </p:txBody>
        </p:sp>
        <p:sp>
          <p:nvSpPr>
            <p:cNvPr id="71" name="Rounded Rectangle 70"/>
            <p:cNvSpPr/>
            <p:nvPr/>
          </p:nvSpPr>
          <p:spPr>
            <a:xfrm>
              <a:off x="303161" y="5387975"/>
              <a:ext cx="1589446" cy="585414"/>
            </a:xfrm>
            <a:prstGeom prst="roundRect">
              <a:avLst/>
            </a:prstGeom>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solidFill>
                    <a:schemeClr val="tx1"/>
                  </a:solidFill>
                  <a:latin typeface="Calibri"/>
                  <a:cs typeface="Calibri"/>
                </a:rPr>
                <a:t>Outreach: new tools</a:t>
              </a:r>
            </a:p>
          </p:txBody>
        </p:sp>
      </p:grpSp>
      <p:grpSp>
        <p:nvGrpSpPr>
          <p:cNvPr id="8" name="Group 83"/>
          <p:cNvGrpSpPr>
            <a:grpSpLocks/>
          </p:cNvGrpSpPr>
          <p:nvPr/>
        </p:nvGrpSpPr>
        <p:grpSpPr bwMode="auto">
          <a:xfrm>
            <a:off x="6802438" y="5164138"/>
            <a:ext cx="2047875" cy="1028700"/>
            <a:chOff x="6535738" y="5400214"/>
            <a:chExt cx="2047837" cy="1030083"/>
          </a:xfrm>
        </p:grpSpPr>
        <p:sp>
          <p:nvSpPr>
            <p:cNvPr id="79" name="Rounded Rectangle 78"/>
            <p:cNvSpPr/>
            <p:nvPr/>
          </p:nvSpPr>
          <p:spPr>
            <a:xfrm>
              <a:off x="6535738" y="5845312"/>
              <a:ext cx="1589058" cy="584985"/>
            </a:xfrm>
            <a:prstGeom prst="roundRect">
              <a:avLst/>
            </a:prstGeom>
            <a:gradFill flip="none" rotWithShape="1">
              <a:gsLst>
                <a:gs pos="0">
                  <a:schemeClr val="accent2">
                    <a:tint val="50000"/>
                    <a:satMod val="300000"/>
                    <a:alpha val="25000"/>
                  </a:schemeClr>
                </a:gs>
                <a:gs pos="35000">
                  <a:schemeClr val="accent2">
                    <a:tint val="37000"/>
                    <a:satMod val="300000"/>
                    <a:alpha val="25000"/>
                  </a:schemeClr>
                </a:gs>
                <a:gs pos="100000">
                  <a:schemeClr val="accent2">
                    <a:tint val="15000"/>
                    <a:satMod val="350000"/>
                    <a:alpha val="25000"/>
                  </a:schemeClr>
                </a:gs>
              </a:gsLst>
              <a:lin ang="16200000" scaled="1"/>
              <a:tileRect/>
            </a:gradFill>
            <a:ln w="9525" cap="flat" cmpd="sng" algn="ctr">
              <a:solidFill>
                <a:schemeClr val="accent2">
                  <a:shade val="95000"/>
                  <a:satMod val="105000"/>
                  <a:alpha val="25000"/>
                </a:schemeClr>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sz="1600" dirty="0">
                <a:solidFill>
                  <a:schemeClr val="tx1"/>
                </a:solidFill>
                <a:latin typeface="Calibri"/>
                <a:cs typeface="Calibri"/>
              </a:endParaRPr>
            </a:p>
          </p:txBody>
        </p:sp>
        <p:sp>
          <p:nvSpPr>
            <p:cNvPr id="80" name="Rounded Rectangle 79"/>
            <p:cNvSpPr/>
            <p:nvPr/>
          </p:nvSpPr>
          <p:spPr>
            <a:xfrm>
              <a:off x="6688135" y="5679990"/>
              <a:ext cx="1590645" cy="584985"/>
            </a:xfrm>
            <a:prstGeom prst="roundRect">
              <a:avLst/>
            </a:prstGeom>
            <a:gradFill flip="none" rotWithShape="1">
              <a:gsLst>
                <a:gs pos="0">
                  <a:schemeClr val="accent2">
                    <a:tint val="50000"/>
                    <a:satMod val="300000"/>
                    <a:alpha val="50000"/>
                  </a:schemeClr>
                </a:gs>
                <a:gs pos="35000">
                  <a:schemeClr val="accent2">
                    <a:tint val="37000"/>
                    <a:satMod val="300000"/>
                    <a:alpha val="50000"/>
                  </a:schemeClr>
                </a:gs>
                <a:gs pos="100000">
                  <a:schemeClr val="accent2">
                    <a:tint val="15000"/>
                    <a:satMod val="350000"/>
                    <a:alpha val="50000"/>
                  </a:schemeClr>
                </a:gs>
              </a:gsLst>
              <a:lin ang="16200000" scaled="1"/>
              <a:tileRect/>
            </a:gradFill>
            <a:ln>
              <a:solidFill>
                <a:schemeClr val="accent2">
                  <a:shade val="95000"/>
                  <a:satMod val="105000"/>
                  <a:alpha val="5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sz="1600" dirty="0">
                <a:solidFill>
                  <a:schemeClr val="tx1"/>
                </a:solidFill>
                <a:latin typeface="Calibri"/>
                <a:cs typeface="Calibri"/>
              </a:endParaRPr>
            </a:p>
          </p:txBody>
        </p:sp>
        <p:sp>
          <p:nvSpPr>
            <p:cNvPr id="81" name="Rounded Rectangle 80"/>
            <p:cNvSpPr/>
            <p:nvPr/>
          </p:nvSpPr>
          <p:spPr>
            <a:xfrm>
              <a:off x="6840532" y="5532153"/>
              <a:ext cx="1590645" cy="584985"/>
            </a:xfrm>
            <a:prstGeom prst="roundRect">
              <a:avLst/>
            </a:prstGeom>
            <a:gradFill flip="none" rotWithShape="1">
              <a:gsLst>
                <a:gs pos="0">
                  <a:schemeClr val="accent2">
                    <a:tint val="50000"/>
                    <a:satMod val="300000"/>
                    <a:alpha val="75000"/>
                  </a:schemeClr>
                </a:gs>
                <a:gs pos="35000">
                  <a:schemeClr val="accent2">
                    <a:tint val="37000"/>
                    <a:satMod val="300000"/>
                    <a:alpha val="75000"/>
                  </a:schemeClr>
                </a:gs>
                <a:gs pos="100000">
                  <a:schemeClr val="accent2">
                    <a:tint val="15000"/>
                    <a:satMod val="350000"/>
                    <a:alpha val="75000"/>
                  </a:schemeClr>
                </a:gs>
              </a:gsLst>
              <a:lin ang="16200000" scaled="1"/>
              <a:tileRect/>
            </a:gradFill>
            <a:ln>
              <a:solidFill>
                <a:schemeClr val="accent2">
                  <a:shade val="95000"/>
                  <a:satMod val="105000"/>
                  <a:alpha val="75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sz="1600" dirty="0">
                <a:solidFill>
                  <a:schemeClr val="tx1"/>
                </a:solidFill>
                <a:latin typeface="Calibri"/>
                <a:cs typeface="Calibri"/>
              </a:endParaRPr>
            </a:p>
          </p:txBody>
        </p:sp>
        <p:sp>
          <p:nvSpPr>
            <p:cNvPr id="82" name="Rounded Rectangle 81"/>
            <p:cNvSpPr/>
            <p:nvPr/>
          </p:nvSpPr>
          <p:spPr>
            <a:xfrm>
              <a:off x="6994516" y="5400214"/>
              <a:ext cx="1589059" cy="58498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1600" dirty="0">
                  <a:solidFill>
                    <a:schemeClr val="tx1"/>
                  </a:solidFill>
                  <a:latin typeface="Calibri"/>
                  <a:cs typeface="Calibri"/>
                </a:rPr>
                <a:t>Outreach: new </a:t>
              </a:r>
              <a:r>
                <a:rPr lang="en-US" sz="1600" dirty="0" err="1">
                  <a:solidFill>
                    <a:schemeClr val="tx1"/>
                  </a:solidFill>
                  <a:latin typeface="Calibri"/>
                  <a:cs typeface="Calibri"/>
                </a:rPr>
                <a:t>DPBs</a:t>
              </a:r>
              <a:endParaRPr lang="en-US" sz="1600" dirty="0">
                <a:solidFill>
                  <a:schemeClr val="tx1"/>
                </a:solidFill>
                <a:latin typeface="Calibri"/>
                <a:cs typeface="Calibri"/>
              </a:endParaRPr>
            </a:p>
          </p:txBody>
        </p:sp>
      </p:grpSp>
      <p:sp>
        <p:nvSpPr>
          <p:cNvPr id="278544" name="Title 8"/>
          <p:cNvSpPr>
            <a:spLocks noGrp="1"/>
          </p:cNvSpPr>
          <p:nvPr>
            <p:ph type="title"/>
          </p:nvPr>
        </p:nvSpPr>
        <p:spPr>
          <a:xfrm>
            <a:off x="0" y="0"/>
            <a:ext cx="9144000" cy="1028700"/>
          </a:xfrm>
        </p:spPr>
        <p:txBody>
          <a:bodyPr>
            <a:noAutofit/>
          </a:bodyPr>
          <a:lstStyle/>
          <a:p>
            <a:r>
              <a:rPr lang="en-US" sz="2800" dirty="0" smtClean="0">
                <a:latin typeface="Georgia"/>
                <a:cs typeface="Georgia"/>
              </a:rPr>
              <a:t>Online community to share diverse computational tools</a:t>
            </a:r>
          </a:p>
        </p:txBody>
      </p:sp>
      <p:cxnSp>
        <p:nvCxnSpPr>
          <p:cNvPr id="9" name="Straight Arrow Connector 22"/>
          <p:cNvCxnSpPr>
            <a:cxnSpLocks noChangeShapeType="1"/>
            <a:stCxn id="11" idx="6"/>
            <a:endCxn id="11" idx="7"/>
          </p:cNvCxnSpPr>
          <p:nvPr/>
        </p:nvCxnSpPr>
        <p:spPr bwMode="auto">
          <a:xfrm flipV="1">
            <a:off x="3028950" y="2598738"/>
            <a:ext cx="2633663" cy="1033462"/>
          </a:xfrm>
          <a:prstGeom prst="straightConnector1">
            <a:avLst/>
          </a:prstGeom>
          <a:noFill/>
          <a:ln w="25400">
            <a:solidFill>
              <a:schemeClr val="bg2"/>
            </a:solidFill>
            <a:round/>
            <a:headEnd type="arrow" w="med" len="med"/>
            <a:tailEnd type="arrow" w="med" len="med"/>
          </a:ln>
          <a:effectLst>
            <a:outerShdw blurRad="40000" dist="20000" dir="5400000" rotWithShape="0">
              <a:srgbClr val="000000">
                <a:alpha val="37999"/>
              </a:srgbClr>
            </a:outerShdw>
          </a:effectLst>
        </p:spPr>
      </p:cxnSp>
      <p:cxnSp>
        <p:nvCxnSpPr>
          <p:cNvPr id="10" name="Straight Arrow Connector 22"/>
          <p:cNvCxnSpPr>
            <a:cxnSpLocks noChangeShapeType="1"/>
            <a:stCxn id="11" idx="6"/>
            <a:endCxn id="11" idx="7"/>
          </p:cNvCxnSpPr>
          <p:nvPr/>
        </p:nvCxnSpPr>
        <p:spPr bwMode="auto">
          <a:xfrm flipV="1">
            <a:off x="3028950" y="2598738"/>
            <a:ext cx="452438" cy="1033462"/>
          </a:xfrm>
          <a:prstGeom prst="straightConnector1">
            <a:avLst/>
          </a:prstGeom>
          <a:noFill/>
          <a:ln w="25400">
            <a:solidFill>
              <a:schemeClr val="bg2"/>
            </a:solidFill>
            <a:round/>
            <a:headEnd type="arrow" w="med" len="med"/>
            <a:tailEnd type="arrow" w="med" len="med"/>
          </a:ln>
          <a:effectLst>
            <a:outerShdw blurRad="40000" dist="20000" dir="5400000" rotWithShape="0">
              <a:srgbClr val="000000">
                <a:alpha val="37999"/>
              </a:srgbClr>
            </a:outerShdw>
          </a:effectLst>
        </p:spPr>
      </p:cxnSp>
      <p:cxnSp>
        <p:nvCxnSpPr>
          <p:cNvPr id="12" name="Straight Arrow Connector 22"/>
          <p:cNvCxnSpPr>
            <a:cxnSpLocks noChangeShapeType="1"/>
            <a:stCxn id="11" idx="6"/>
            <a:endCxn id="11" idx="7"/>
          </p:cNvCxnSpPr>
          <p:nvPr/>
        </p:nvCxnSpPr>
        <p:spPr bwMode="auto">
          <a:xfrm>
            <a:off x="3028950" y="3632200"/>
            <a:ext cx="2633663" cy="1031875"/>
          </a:xfrm>
          <a:prstGeom prst="straightConnector1">
            <a:avLst/>
          </a:prstGeom>
          <a:noFill/>
          <a:ln w="25400">
            <a:solidFill>
              <a:schemeClr val="bg2"/>
            </a:solidFill>
            <a:round/>
            <a:headEnd type="arrow" w="med" len="med"/>
            <a:tailEnd type="arrow" w="med" len="med"/>
          </a:ln>
          <a:effectLst>
            <a:outerShdw blurRad="40000" dist="20000" dir="5400000" rotWithShape="0">
              <a:srgbClr val="000000">
                <a:alpha val="37999"/>
              </a:srgbClr>
            </a:outerShdw>
          </a:effectLst>
        </p:spPr>
      </p:cxnSp>
      <p:cxnSp>
        <p:nvCxnSpPr>
          <p:cNvPr id="13" name="Straight Arrow Connector 22"/>
          <p:cNvCxnSpPr>
            <a:cxnSpLocks noChangeShapeType="1"/>
            <a:stCxn id="11" idx="6"/>
            <a:endCxn id="11" idx="7"/>
          </p:cNvCxnSpPr>
          <p:nvPr/>
        </p:nvCxnSpPr>
        <p:spPr bwMode="auto">
          <a:xfrm>
            <a:off x="3481388" y="4664075"/>
            <a:ext cx="2181225" cy="0"/>
          </a:xfrm>
          <a:prstGeom prst="straightConnector1">
            <a:avLst/>
          </a:prstGeom>
          <a:noFill/>
          <a:ln w="25400">
            <a:solidFill>
              <a:schemeClr val="bg2"/>
            </a:solidFill>
            <a:round/>
            <a:headEnd type="arrow" w="med" len="med"/>
            <a:tailEnd type="arrow" w="med" len="med"/>
          </a:ln>
          <a:effectLst>
            <a:outerShdw blurRad="40000" dist="20000" dir="5400000" rotWithShape="0">
              <a:srgbClr val="000000">
                <a:alpha val="37999"/>
              </a:srgbClr>
            </a:outerShdw>
          </a:effectLst>
        </p:spPr>
      </p:cxnSp>
      <p:cxnSp>
        <p:nvCxnSpPr>
          <p:cNvPr id="14" name="Straight Arrow Connector 22"/>
          <p:cNvCxnSpPr>
            <a:cxnSpLocks noChangeShapeType="1"/>
            <a:stCxn id="11" idx="6"/>
            <a:endCxn id="11" idx="7"/>
          </p:cNvCxnSpPr>
          <p:nvPr/>
        </p:nvCxnSpPr>
        <p:spPr bwMode="auto">
          <a:xfrm flipH="1">
            <a:off x="5662613" y="3632200"/>
            <a:ext cx="452437" cy="1031875"/>
          </a:xfrm>
          <a:prstGeom prst="straightConnector1">
            <a:avLst/>
          </a:prstGeom>
          <a:noFill/>
          <a:ln w="25400">
            <a:solidFill>
              <a:schemeClr val="bg2"/>
            </a:solidFill>
            <a:round/>
            <a:headEnd type="arrow" w="med" len="med"/>
            <a:tailEnd type="arrow" w="med" len="med"/>
          </a:ln>
          <a:effectLst>
            <a:outerShdw blurRad="40000" dist="20000" dir="5400000" rotWithShape="0">
              <a:srgbClr val="000000">
                <a:alpha val="37999"/>
              </a:srgbClr>
            </a:outerShdw>
          </a:effectLst>
        </p:spPr>
      </p:cxnSp>
      <p:cxnSp>
        <p:nvCxnSpPr>
          <p:cNvPr id="15" name="Straight Arrow Connector 42"/>
          <p:cNvCxnSpPr>
            <a:cxnSpLocks noChangeShapeType="1"/>
            <a:stCxn id="11" idx="6"/>
            <a:endCxn id="11" idx="7"/>
          </p:cNvCxnSpPr>
          <p:nvPr/>
        </p:nvCxnSpPr>
        <p:spPr bwMode="auto">
          <a:xfrm>
            <a:off x="3481388" y="2598738"/>
            <a:ext cx="2181225" cy="0"/>
          </a:xfrm>
          <a:prstGeom prst="straightConnector1">
            <a:avLst/>
          </a:prstGeom>
          <a:noFill/>
          <a:ln w="25400">
            <a:solidFill>
              <a:srgbClr val="808080"/>
            </a:solidFill>
            <a:round/>
            <a:headEnd type="arrow" w="med" len="med"/>
            <a:tailEnd type="arrow" w="med" len="med"/>
          </a:ln>
          <a:effectLst>
            <a:outerShdw blurRad="40000" dist="20000" dir="5400000" rotWithShape="0">
              <a:srgbClr val="000000">
                <a:alpha val="37999"/>
              </a:srgbClr>
            </a:outerShdw>
          </a:effectLst>
        </p:spPr>
      </p:cxnSp>
      <p:cxnSp>
        <p:nvCxnSpPr>
          <p:cNvPr id="16" name="Straight Arrow Connector 42"/>
          <p:cNvCxnSpPr>
            <a:cxnSpLocks noChangeShapeType="1"/>
            <a:stCxn id="11" idx="6"/>
            <a:endCxn id="11" idx="7"/>
          </p:cNvCxnSpPr>
          <p:nvPr/>
        </p:nvCxnSpPr>
        <p:spPr bwMode="auto">
          <a:xfrm>
            <a:off x="3481388" y="2598738"/>
            <a:ext cx="0" cy="2065337"/>
          </a:xfrm>
          <a:prstGeom prst="straightConnector1">
            <a:avLst/>
          </a:prstGeom>
          <a:noFill/>
          <a:ln w="25400">
            <a:solidFill>
              <a:srgbClr val="808080"/>
            </a:solidFill>
            <a:round/>
            <a:headEnd type="arrow" w="med" len="med"/>
            <a:tailEnd type="arrow" w="med" len="med"/>
          </a:ln>
          <a:effectLst>
            <a:outerShdw blurRad="40000" dist="20000" dir="5400000" rotWithShape="0">
              <a:srgbClr val="000000">
                <a:alpha val="37999"/>
              </a:srgbClr>
            </a:outerShdw>
          </a:effectLst>
        </p:spPr>
      </p:cxnSp>
      <p:cxnSp>
        <p:nvCxnSpPr>
          <p:cNvPr id="18" name="Straight Arrow Connector 20"/>
          <p:cNvCxnSpPr>
            <a:cxnSpLocks noChangeShapeType="1"/>
            <a:stCxn id="11" idx="6"/>
            <a:endCxn id="11" idx="7"/>
          </p:cNvCxnSpPr>
          <p:nvPr/>
        </p:nvCxnSpPr>
        <p:spPr bwMode="auto">
          <a:xfrm flipH="1">
            <a:off x="3481388" y="3632200"/>
            <a:ext cx="2633662" cy="1031875"/>
          </a:xfrm>
          <a:prstGeom prst="straightConnector1">
            <a:avLst/>
          </a:prstGeom>
          <a:noFill/>
          <a:ln w="25400">
            <a:solidFill>
              <a:schemeClr val="bg2"/>
            </a:solidFill>
            <a:round/>
            <a:headEnd type="arrow" w="med" len="med"/>
            <a:tailEnd type="arrow" w="med" len="med"/>
          </a:ln>
          <a:effectLst>
            <a:outerShdw blurRad="40000" dist="20000" dir="5400000" rotWithShape="0">
              <a:srgbClr val="000000">
                <a:alpha val="37999"/>
              </a:srgbClr>
            </a:outerShdw>
          </a:effectLst>
        </p:spPr>
      </p:cxnSp>
      <p:cxnSp>
        <p:nvCxnSpPr>
          <p:cNvPr id="19" name="Straight Arrow Connector 40"/>
          <p:cNvCxnSpPr>
            <a:cxnSpLocks noChangeShapeType="1"/>
            <a:stCxn id="11" idx="6"/>
            <a:endCxn id="11" idx="7"/>
          </p:cNvCxnSpPr>
          <p:nvPr/>
        </p:nvCxnSpPr>
        <p:spPr bwMode="auto">
          <a:xfrm flipH="1" flipV="1">
            <a:off x="5662613" y="2598738"/>
            <a:ext cx="452437" cy="1033462"/>
          </a:xfrm>
          <a:prstGeom prst="straightConnector1">
            <a:avLst/>
          </a:prstGeom>
          <a:noFill/>
          <a:ln w="25400">
            <a:solidFill>
              <a:srgbClr val="808080"/>
            </a:solidFill>
            <a:round/>
            <a:headEnd type="arrow" w="med" len="med"/>
            <a:tailEnd type="arrow" w="med" len="med"/>
          </a:ln>
          <a:effectLst>
            <a:outerShdw blurRad="40000" dist="20000" dir="5400000" rotWithShape="0">
              <a:srgbClr val="000000">
                <a:alpha val="37999"/>
              </a:srgbClr>
            </a:outerShdw>
          </a:effectLst>
        </p:spPr>
      </p:cxnSp>
      <p:pic>
        <p:nvPicPr>
          <p:cNvPr id="64" name="Picture 63" descr="gs_logo.png"/>
          <p:cNvPicPr>
            <a:picLocks noChangeAspect="1"/>
          </p:cNvPicPr>
          <p:nvPr/>
        </p:nvPicPr>
        <p:blipFill>
          <a:blip r:embed="rId3"/>
          <a:srcRect/>
          <a:stretch>
            <a:fillRect/>
          </a:stretch>
        </p:blipFill>
        <p:spPr bwMode="auto">
          <a:xfrm>
            <a:off x="3914775" y="2984500"/>
            <a:ext cx="1314450" cy="1277938"/>
          </a:xfrm>
          <a:prstGeom prst="rect">
            <a:avLst/>
          </a:prstGeom>
          <a:noFill/>
          <a:ln w="9525">
            <a:noFill/>
            <a:miter lim="800000"/>
            <a:headEnd/>
            <a:tailEnd/>
          </a:ln>
        </p:spPr>
      </p:pic>
      <p:sp>
        <p:nvSpPr>
          <p:cNvPr id="58" name="Rectangle 57"/>
          <p:cNvSpPr>
            <a:spLocks noChangeArrowheads="1"/>
          </p:cNvSpPr>
          <p:nvPr/>
        </p:nvSpPr>
        <p:spPr bwMode="auto">
          <a:xfrm>
            <a:off x="3361610" y="5453447"/>
            <a:ext cx="2468845" cy="338554"/>
          </a:xfrm>
          <a:prstGeom prst="rect">
            <a:avLst/>
          </a:prstGeom>
          <a:noFill/>
          <a:ln w="9525">
            <a:noFill/>
            <a:miter lim="800000"/>
            <a:headEnd/>
            <a:tailEnd/>
          </a:ln>
        </p:spPr>
        <p:txBody>
          <a:bodyPr wrap="none">
            <a:prstTxWarp prst="textNoShape">
              <a:avLst/>
            </a:prstTxWarp>
            <a:spAutoFit/>
          </a:bodyPr>
          <a:lstStyle/>
          <a:p>
            <a:r>
              <a:rPr lang="en-US" sz="1600" b="1" dirty="0" err="1">
                <a:solidFill>
                  <a:srgbClr val="000090"/>
                </a:solidFill>
              </a:rPr>
              <a:t>www.genomespace.org</a:t>
            </a:r>
            <a:endParaRPr lang="en-US" sz="1600" b="1" dirty="0">
              <a:solidFill>
                <a:srgbClr val="000090"/>
              </a:solidFill>
            </a:endParaRPr>
          </a:p>
        </p:txBody>
      </p:sp>
      <p:grpSp>
        <p:nvGrpSpPr>
          <p:cNvPr id="20" name="Group 24"/>
          <p:cNvGrpSpPr/>
          <p:nvPr/>
        </p:nvGrpSpPr>
        <p:grpSpPr>
          <a:xfrm>
            <a:off x="292014" y="6359525"/>
            <a:ext cx="8559971" cy="498475"/>
            <a:chOff x="292014" y="6359525"/>
            <a:chExt cx="8559971" cy="498475"/>
          </a:xfrm>
        </p:grpSpPr>
        <p:pic>
          <p:nvPicPr>
            <p:cNvPr id="278559" name="Picture 56" descr="Stanford-University-Logo_0.jpg"/>
            <p:cNvPicPr>
              <a:picLocks noChangeAspect="1"/>
            </p:cNvPicPr>
            <p:nvPr/>
          </p:nvPicPr>
          <p:blipFill>
            <a:blip r:embed="rId11"/>
            <a:srcRect/>
            <a:stretch>
              <a:fillRect/>
            </a:stretch>
          </p:blipFill>
          <p:spPr bwMode="auto">
            <a:xfrm>
              <a:off x="5722654" y="6359525"/>
              <a:ext cx="598068" cy="498475"/>
            </a:xfrm>
            <a:prstGeom prst="rect">
              <a:avLst/>
            </a:prstGeom>
            <a:noFill/>
            <a:ln w="9525">
              <a:noFill/>
              <a:miter lim="800000"/>
              <a:headEnd/>
              <a:tailEnd/>
            </a:ln>
          </p:spPr>
        </p:pic>
        <p:pic>
          <p:nvPicPr>
            <p:cNvPr id="278563" name="Picture 58" descr="UCSDa1286.gif"/>
            <p:cNvPicPr>
              <a:picLocks noChangeAspect="1"/>
            </p:cNvPicPr>
            <p:nvPr/>
          </p:nvPicPr>
          <p:blipFill>
            <a:blip r:embed="rId12"/>
            <a:srcRect/>
            <a:stretch>
              <a:fillRect/>
            </a:stretch>
          </p:blipFill>
          <p:spPr bwMode="auto">
            <a:xfrm>
              <a:off x="1549170" y="6403981"/>
              <a:ext cx="550862" cy="409563"/>
            </a:xfrm>
            <a:prstGeom prst="rect">
              <a:avLst/>
            </a:prstGeom>
            <a:noFill/>
            <a:ln w="9525">
              <a:noFill/>
              <a:miter lim="800000"/>
              <a:headEnd/>
              <a:tailEnd/>
            </a:ln>
          </p:spPr>
        </p:pic>
        <p:grpSp>
          <p:nvGrpSpPr>
            <p:cNvPr id="24" name="Group 23"/>
            <p:cNvGrpSpPr/>
            <p:nvPr/>
          </p:nvGrpSpPr>
          <p:grpSpPr>
            <a:xfrm>
              <a:off x="292014" y="6433044"/>
              <a:ext cx="8559971" cy="351437"/>
              <a:chOff x="292014" y="6433044"/>
              <a:chExt cx="8559971" cy="351437"/>
            </a:xfrm>
          </p:grpSpPr>
          <p:pic>
            <p:nvPicPr>
              <p:cNvPr id="278557" name="Picture 54" descr="home-ucsantacruz.gif"/>
              <p:cNvPicPr>
                <a:picLocks noChangeAspect="1"/>
              </p:cNvPicPr>
              <p:nvPr/>
            </p:nvPicPr>
            <p:blipFill>
              <a:blip r:embed="rId13"/>
              <a:srcRect/>
              <a:stretch>
                <a:fillRect/>
              </a:stretch>
            </p:blipFill>
            <p:spPr bwMode="auto">
              <a:xfrm>
                <a:off x="292014" y="6491755"/>
                <a:ext cx="965142" cy="234015"/>
              </a:xfrm>
              <a:prstGeom prst="rect">
                <a:avLst/>
              </a:prstGeom>
              <a:noFill/>
              <a:ln w="9525">
                <a:noFill/>
                <a:miter lim="800000"/>
                <a:headEnd/>
                <a:tailEnd/>
              </a:ln>
            </p:spPr>
          </p:pic>
          <p:pic>
            <p:nvPicPr>
              <p:cNvPr id="278558" name="Picture 55" descr="penn-state-shield-logo.png"/>
              <p:cNvPicPr>
                <a:picLocks noChangeAspect="1"/>
              </p:cNvPicPr>
              <p:nvPr/>
            </p:nvPicPr>
            <p:blipFill>
              <a:blip r:embed="rId14"/>
              <a:srcRect t="8620" r="29529" b="24985"/>
              <a:stretch>
                <a:fillRect/>
              </a:stretch>
            </p:blipFill>
            <p:spPr bwMode="auto">
              <a:xfrm>
                <a:off x="2392046" y="6433044"/>
                <a:ext cx="552683" cy="351437"/>
              </a:xfrm>
              <a:prstGeom prst="rect">
                <a:avLst/>
              </a:prstGeom>
              <a:noFill/>
              <a:ln w="9525">
                <a:noFill/>
                <a:miter lim="800000"/>
                <a:headEnd/>
                <a:tailEnd/>
              </a:ln>
            </p:spPr>
          </p:pic>
          <p:pic>
            <p:nvPicPr>
              <p:cNvPr id="278560" name="Picture 57" descr="weizmann.jpg"/>
              <p:cNvPicPr>
                <a:picLocks noChangeAspect="1"/>
              </p:cNvPicPr>
              <p:nvPr/>
            </p:nvPicPr>
            <p:blipFill>
              <a:blip r:embed="rId15"/>
              <a:srcRect/>
              <a:stretch>
                <a:fillRect/>
              </a:stretch>
            </p:blipFill>
            <p:spPr bwMode="auto">
              <a:xfrm>
                <a:off x="4246186" y="6484824"/>
                <a:ext cx="1184454" cy="247877"/>
              </a:xfrm>
              <a:prstGeom prst="rect">
                <a:avLst/>
              </a:prstGeom>
              <a:noFill/>
              <a:ln w="9525">
                <a:noFill/>
                <a:miter lim="800000"/>
                <a:headEnd/>
                <a:tailEnd/>
              </a:ln>
            </p:spPr>
          </p:pic>
          <p:pic>
            <p:nvPicPr>
              <p:cNvPr id="278561" name="Picture 58" descr="broad-logo.jpg"/>
              <p:cNvPicPr>
                <a:picLocks noChangeAspect="1"/>
              </p:cNvPicPr>
              <p:nvPr/>
            </p:nvPicPr>
            <p:blipFill>
              <a:blip r:embed="rId16"/>
              <a:srcRect/>
              <a:stretch>
                <a:fillRect/>
              </a:stretch>
            </p:blipFill>
            <p:spPr bwMode="auto">
              <a:xfrm>
                <a:off x="3236743" y="6518776"/>
                <a:ext cx="717429" cy="179973"/>
              </a:xfrm>
              <a:prstGeom prst="rect">
                <a:avLst/>
              </a:prstGeom>
              <a:noFill/>
              <a:ln w="9525">
                <a:noFill/>
                <a:miter lim="800000"/>
                <a:headEnd/>
                <a:tailEnd/>
              </a:ln>
            </p:spPr>
          </p:pic>
          <p:pic>
            <p:nvPicPr>
              <p:cNvPr id="278562" name="Picture 60" descr="720px-US-NIH-NHGRI-Logo.svg.png"/>
              <p:cNvPicPr>
                <a:picLocks noChangeAspect="1"/>
              </p:cNvPicPr>
              <p:nvPr/>
            </p:nvPicPr>
            <p:blipFill>
              <a:blip r:embed="rId17"/>
              <a:srcRect/>
              <a:stretch>
                <a:fillRect/>
              </a:stretch>
            </p:blipFill>
            <p:spPr bwMode="auto">
              <a:xfrm>
                <a:off x="6612736" y="6440886"/>
                <a:ext cx="1002904" cy="335752"/>
              </a:xfrm>
              <a:prstGeom prst="rect">
                <a:avLst/>
              </a:prstGeom>
              <a:noFill/>
              <a:ln w="9525">
                <a:noFill/>
                <a:miter lim="800000"/>
                <a:headEnd/>
                <a:tailEnd/>
              </a:ln>
            </p:spPr>
          </p:pic>
          <p:pic>
            <p:nvPicPr>
              <p:cNvPr id="22" name="Picture 21" descr="AWS_LOGO_RGB_300px.jpg"/>
              <p:cNvPicPr>
                <a:picLocks noChangeAspect="1"/>
              </p:cNvPicPr>
              <p:nvPr/>
            </p:nvPicPr>
            <p:blipFill>
              <a:blip r:embed="rId1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907654" y="6458659"/>
                <a:ext cx="944331" cy="300207"/>
              </a:xfrm>
              <a:prstGeom prst="rect">
                <a:avLst/>
              </a:prstGeom>
            </p:spPr>
          </p:pic>
        </p:grpSp>
      </p:grpSp>
      <p:pic>
        <p:nvPicPr>
          <p:cNvPr id="61" name="Picture 60"/>
          <p:cNvPicPr>
            <a:picLocks noChangeAspect="1"/>
          </p:cNvPicPr>
          <p:nvPr/>
        </p:nvPicPr>
        <p:blipFill>
          <a:blip r:embed="rId19"/>
          <a:stretch>
            <a:fillRect/>
          </a:stretch>
        </p:blipFill>
        <p:spPr>
          <a:xfrm>
            <a:off x="7055555" y="1355949"/>
            <a:ext cx="1949449" cy="847587"/>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5628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2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ppt_x</p:attrName>
                                        </p:attrNameLst>
                                      </p:cBhvr>
                                      <p:tavLst>
                                        <p:tav tm="0">
                                          <p:val>
                                            <p:strVal val="#ppt_x-.2"/>
                                          </p:val>
                                        </p:tav>
                                        <p:tav tm="100000">
                                          <p:val>
                                            <p:strVal val="#ppt_x"/>
                                          </p:val>
                                        </p:tav>
                                      </p:tavLst>
                                    </p:anim>
                                    <p:anim calcmode="lin" valueType="num">
                                      <p:cBhvr>
                                        <p:cTn id="11"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50"/>
                                  </p:stCondLst>
                                  <p:childTnLst>
                                    <p:set>
                                      <p:cBhvr>
                                        <p:cTn id="19" dur="1" fill="hold">
                                          <p:stCondLst>
                                            <p:cond delay="0"/>
                                          </p:stCondLst>
                                        </p:cTn>
                                        <p:tgtEl>
                                          <p:spTgt spid="41"/>
                                        </p:tgtEl>
                                        <p:attrNameLst>
                                          <p:attrName>style.visibility</p:attrName>
                                        </p:attrNameLst>
                                      </p:cBhvr>
                                      <p:to>
                                        <p:strVal val="visible"/>
                                      </p:to>
                                    </p:set>
                                  </p:childTnLst>
                                </p:cTn>
                              </p:par>
                            </p:childTnLst>
                          </p:cTn>
                        </p:par>
                        <p:par>
                          <p:cTn id="20" fill="hold">
                            <p:stCondLst>
                              <p:cond delay="50"/>
                            </p:stCondLst>
                            <p:childTnLst>
                              <p:par>
                                <p:cTn id="21" presetID="1" presetClass="entr" presetSubtype="0" fill="hold" nodeType="afterEffect">
                                  <p:stCondLst>
                                    <p:cond delay="5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100"/>
                            </p:stCondLst>
                            <p:childTnLst>
                              <p:par>
                                <p:cTn id="24" presetID="1" presetClass="entr" presetSubtype="0" fill="hold" nodeType="afterEffect">
                                  <p:stCondLst>
                                    <p:cond delay="50"/>
                                  </p:stCondLst>
                                  <p:childTnLst>
                                    <p:set>
                                      <p:cBhvr>
                                        <p:cTn id="25" dur="1" fill="hold">
                                          <p:stCondLst>
                                            <p:cond delay="0"/>
                                          </p:stCondLst>
                                        </p:cTn>
                                        <p:tgtEl>
                                          <p:spTgt spid="23"/>
                                        </p:tgtEl>
                                        <p:attrNameLst>
                                          <p:attrName>style.visibility</p:attrName>
                                        </p:attrNameLst>
                                      </p:cBhvr>
                                      <p:to>
                                        <p:strVal val="visible"/>
                                      </p:to>
                                    </p:set>
                                  </p:childTnLst>
                                </p:cTn>
                              </p:par>
                            </p:childTnLst>
                          </p:cTn>
                        </p:par>
                        <p:par>
                          <p:cTn id="26" fill="hold">
                            <p:stCondLst>
                              <p:cond delay="150"/>
                            </p:stCondLst>
                            <p:childTnLst>
                              <p:par>
                                <p:cTn id="27" presetID="1" presetClass="entr" presetSubtype="0" fill="hold" nodeType="afterEffect">
                                  <p:stCondLst>
                                    <p:cond delay="50"/>
                                  </p:stCondLst>
                                  <p:childTnLst>
                                    <p:set>
                                      <p:cBhvr>
                                        <p:cTn id="28" dur="1" fill="hold">
                                          <p:stCondLst>
                                            <p:cond delay="0"/>
                                          </p:stCondLst>
                                        </p:cTn>
                                        <p:tgtEl>
                                          <p:spTgt spid="18"/>
                                        </p:tgtEl>
                                        <p:attrNameLst>
                                          <p:attrName>style.visibility</p:attrName>
                                        </p:attrNameLst>
                                      </p:cBhvr>
                                      <p:to>
                                        <p:strVal val="visible"/>
                                      </p:to>
                                    </p:set>
                                  </p:childTnLst>
                                </p:cTn>
                              </p:par>
                            </p:childTnLst>
                          </p:cTn>
                        </p:par>
                        <p:par>
                          <p:cTn id="29" fill="hold">
                            <p:stCondLst>
                              <p:cond delay="200"/>
                            </p:stCondLst>
                            <p:childTnLst>
                              <p:par>
                                <p:cTn id="30" presetID="1" presetClass="entr" presetSubtype="0" fill="hold" nodeType="afterEffect">
                                  <p:stCondLst>
                                    <p:cond delay="50"/>
                                  </p:stCondLst>
                                  <p:childTnLst>
                                    <p:set>
                                      <p:cBhvr>
                                        <p:cTn id="31" dur="1" fill="hold">
                                          <p:stCondLst>
                                            <p:cond delay="0"/>
                                          </p:stCondLst>
                                        </p:cTn>
                                        <p:tgtEl>
                                          <p:spTgt spid="16"/>
                                        </p:tgtEl>
                                        <p:attrNameLst>
                                          <p:attrName>style.visibility</p:attrName>
                                        </p:attrNameLst>
                                      </p:cBhvr>
                                      <p:to>
                                        <p:strVal val="visible"/>
                                      </p:to>
                                    </p:set>
                                  </p:childTnLst>
                                </p:cTn>
                              </p:par>
                            </p:childTnLst>
                          </p:cTn>
                        </p:par>
                        <p:par>
                          <p:cTn id="32" fill="hold">
                            <p:stCondLst>
                              <p:cond delay="250"/>
                            </p:stCondLst>
                            <p:childTnLst>
                              <p:par>
                                <p:cTn id="33" presetID="1" presetClass="entr" presetSubtype="0" fill="hold" nodeType="afterEffect">
                                  <p:stCondLst>
                                    <p:cond delay="5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300"/>
                            </p:stCondLst>
                            <p:childTnLst>
                              <p:par>
                                <p:cTn id="36" presetID="1" presetClass="entr" presetSubtype="0" fill="hold" nodeType="afterEffect">
                                  <p:stCondLst>
                                    <p:cond delay="50"/>
                                  </p:stCondLst>
                                  <p:childTnLst>
                                    <p:set>
                                      <p:cBhvr>
                                        <p:cTn id="37" dur="1" fill="hold">
                                          <p:stCondLst>
                                            <p:cond delay="0"/>
                                          </p:stCondLst>
                                        </p:cTn>
                                        <p:tgtEl>
                                          <p:spTgt spid="21"/>
                                        </p:tgtEl>
                                        <p:attrNameLst>
                                          <p:attrName>style.visibility</p:attrName>
                                        </p:attrNameLst>
                                      </p:cBhvr>
                                      <p:to>
                                        <p:strVal val="visible"/>
                                      </p:to>
                                    </p:set>
                                  </p:childTnLst>
                                </p:cTn>
                              </p:par>
                            </p:childTnLst>
                          </p:cTn>
                        </p:par>
                        <p:par>
                          <p:cTn id="38" fill="hold">
                            <p:stCondLst>
                              <p:cond delay="350"/>
                            </p:stCondLst>
                            <p:childTnLst>
                              <p:par>
                                <p:cTn id="39" presetID="1" presetClass="entr" presetSubtype="0" fill="hold" nodeType="afterEffect">
                                  <p:stCondLst>
                                    <p:cond delay="50"/>
                                  </p:stCondLst>
                                  <p:childTnLst>
                                    <p:set>
                                      <p:cBhvr>
                                        <p:cTn id="40" dur="1" fill="hold">
                                          <p:stCondLst>
                                            <p:cond delay="0"/>
                                          </p:stCondLst>
                                        </p:cTn>
                                        <p:tgtEl>
                                          <p:spTgt spid="13"/>
                                        </p:tgtEl>
                                        <p:attrNameLst>
                                          <p:attrName>style.visibility</p:attrName>
                                        </p:attrNameLst>
                                      </p:cBhvr>
                                      <p:to>
                                        <p:strVal val="visible"/>
                                      </p:to>
                                    </p:set>
                                  </p:childTnLst>
                                </p:cTn>
                              </p:par>
                            </p:childTnLst>
                          </p:cTn>
                        </p:par>
                        <p:par>
                          <p:cTn id="41" fill="hold">
                            <p:stCondLst>
                              <p:cond delay="400"/>
                            </p:stCondLst>
                            <p:childTnLst>
                              <p:par>
                                <p:cTn id="42" presetID="1" presetClass="entr" presetSubtype="0" fill="hold" nodeType="afterEffect">
                                  <p:stCondLst>
                                    <p:cond delay="50"/>
                                  </p:stCondLst>
                                  <p:childTnLst>
                                    <p:set>
                                      <p:cBhvr>
                                        <p:cTn id="43" dur="1" fill="hold">
                                          <p:stCondLst>
                                            <p:cond delay="0"/>
                                          </p:stCondLst>
                                        </p:cTn>
                                        <p:tgtEl>
                                          <p:spTgt spid="12"/>
                                        </p:tgtEl>
                                        <p:attrNameLst>
                                          <p:attrName>style.visibility</p:attrName>
                                        </p:attrNameLst>
                                      </p:cBhvr>
                                      <p:to>
                                        <p:strVal val="visible"/>
                                      </p:to>
                                    </p:set>
                                  </p:childTnLst>
                                </p:cTn>
                              </p:par>
                            </p:childTnLst>
                          </p:cTn>
                        </p:par>
                        <p:par>
                          <p:cTn id="44" fill="hold">
                            <p:stCondLst>
                              <p:cond delay="450"/>
                            </p:stCondLst>
                            <p:childTnLst>
                              <p:par>
                                <p:cTn id="45" presetID="1" presetClass="entr" presetSubtype="0" fill="hold" nodeType="afterEffect">
                                  <p:stCondLst>
                                    <p:cond delay="5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50"/>
                                  </p:stCondLst>
                                  <p:childTnLst>
                                    <p:set>
                                      <p:cBhvr>
                                        <p:cTn id="49" dur="1" fill="hold">
                                          <p:stCondLst>
                                            <p:cond delay="0"/>
                                          </p:stCondLst>
                                        </p:cTn>
                                        <p:tgtEl>
                                          <p:spTgt spid="43"/>
                                        </p:tgtEl>
                                        <p:attrNameLst>
                                          <p:attrName>style.visibility</p:attrName>
                                        </p:attrNameLst>
                                      </p:cBhvr>
                                      <p:to>
                                        <p:strVal val="visible"/>
                                      </p:to>
                                    </p:set>
                                  </p:childTnLst>
                                </p:cTn>
                              </p:par>
                            </p:childTnLst>
                          </p:cTn>
                        </p:par>
                        <p:par>
                          <p:cTn id="50" fill="hold">
                            <p:stCondLst>
                              <p:cond delay="550"/>
                            </p:stCondLst>
                            <p:childTnLst>
                              <p:par>
                                <p:cTn id="51" presetID="1" presetClass="entr" presetSubtype="0" fill="hold" nodeType="afterEffect">
                                  <p:stCondLst>
                                    <p:cond delay="50"/>
                                  </p:stCondLst>
                                  <p:childTnLst>
                                    <p:set>
                                      <p:cBhvr>
                                        <p:cTn id="52" dur="1" fill="hold">
                                          <p:stCondLst>
                                            <p:cond delay="0"/>
                                          </p:stCondLst>
                                        </p:cTn>
                                        <p:tgtEl>
                                          <p:spTgt spid="14"/>
                                        </p:tgtEl>
                                        <p:attrNameLst>
                                          <p:attrName>style.visibility</p:attrName>
                                        </p:attrNameLst>
                                      </p:cBhvr>
                                      <p:to>
                                        <p:strVal val="visible"/>
                                      </p:to>
                                    </p:set>
                                  </p:childTnLst>
                                </p:cTn>
                              </p:par>
                            </p:childTnLst>
                          </p:cTn>
                        </p:par>
                        <p:par>
                          <p:cTn id="53" fill="hold">
                            <p:stCondLst>
                              <p:cond delay="600"/>
                            </p:stCondLst>
                            <p:childTnLst>
                              <p:par>
                                <p:cTn id="54" presetID="1" presetClass="entr" presetSubtype="0" fill="hold" nodeType="afterEffect">
                                  <p:stCondLst>
                                    <p:cond delay="50"/>
                                  </p:stCondLst>
                                  <p:childTnLst>
                                    <p:set>
                                      <p:cBhvr>
                                        <p:cTn id="55" dur="1" fill="hold">
                                          <p:stCondLst>
                                            <p:cond delay="0"/>
                                          </p:stCondLst>
                                        </p:cTn>
                                        <p:tgtEl>
                                          <p:spTgt spid="32"/>
                                        </p:tgtEl>
                                        <p:attrNameLst>
                                          <p:attrName>style.visibility</p:attrName>
                                        </p:attrNameLst>
                                      </p:cBhvr>
                                      <p:to>
                                        <p:strVal val="visible"/>
                                      </p:to>
                                    </p:set>
                                  </p:childTnLst>
                                </p:cTn>
                              </p:par>
                            </p:childTnLst>
                          </p:cTn>
                        </p:par>
                        <p:par>
                          <p:cTn id="56" fill="hold">
                            <p:stCondLst>
                              <p:cond delay="650"/>
                            </p:stCondLst>
                            <p:childTnLst>
                              <p:par>
                                <p:cTn id="57" presetID="1" presetClass="entr" presetSubtype="0" fill="hold" nodeType="afterEffect">
                                  <p:stCondLst>
                                    <p:cond delay="5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1000"/>
                                        <p:tgtEl>
                                          <p:spTgt spid="4"/>
                                        </p:tgtEl>
                                      </p:cBhvr>
                                    </p:animEffect>
                                    <p:anim calcmode="lin" valueType="num">
                                      <p:cBhvr>
                                        <p:cTn id="64" dur="1000" fill="hold"/>
                                        <p:tgtEl>
                                          <p:spTgt spid="4"/>
                                        </p:tgtEl>
                                        <p:attrNameLst>
                                          <p:attrName>ppt_x</p:attrName>
                                        </p:attrNameLst>
                                      </p:cBhvr>
                                      <p:tavLst>
                                        <p:tav tm="0">
                                          <p:val>
                                            <p:strVal val="#ppt_x"/>
                                          </p:val>
                                        </p:tav>
                                        <p:tav tm="100000">
                                          <p:val>
                                            <p:strVal val="#ppt_x"/>
                                          </p:val>
                                        </p:tav>
                                      </p:tavLst>
                                    </p:anim>
                                    <p:anim calcmode="lin" valueType="num">
                                      <p:cBhvr>
                                        <p:cTn id="65" dur="900" decel="100000" fill="hold"/>
                                        <p:tgtEl>
                                          <p:spTgt spid="4"/>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2000"/>
                                        <p:tgtEl>
                                          <p:spTgt spid="11"/>
                                        </p:tgtEl>
                                      </p:cBhvr>
                                    </p:animEffect>
                                    <p:set>
                                      <p:cBhvr>
                                        <p:cTn id="71" dur="1" fill="hold">
                                          <p:stCondLst>
                                            <p:cond delay="1999"/>
                                          </p:stCondLst>
                                        </p:cTn>
                                        <p:tgtEl>
                                          <p:spTgt spid="1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1000"/>
                                        <p:tgtEl>
                                          <p:spTgt spid="64"/>
                                        </p:tgtEl>
                                      </p:cBhvr>
                                    </p:animEffect>
                                    <p:set>
                                      <p:cBhvr>
                                        <p:cTn id="74" dur="1" fill="hold">
                                          <p:stCondLst>
                                            <p:cond delay="999"/>
                                          </p:stCondLst>
                                        </p:cTn>
                                        <p:tgtEl>
                                          <p:spTgt spid="64"/>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fade">
                                      <p:cBhvr>
                                        <p:cTn id="77" dur="1000"/>
                                        <p:tgtEl>
                                          <p:spTgt spid="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500"/>
                                        <p:tgtEl>
                                          <p:spTgt spid="7"/>
                                        </p:tgtEl>
                                      </p:cBhvr>
                                    </p:animEffect>
                                  </p:childTnLst>
                                </p:cTn>
                              </p:par>
                              <p:par>
                                <p:cTn id="83" presetID="10" presetClass="entr" presetSubtype="0" fill="hold" nodeType="with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500"/>
                                        <p:tgtEl>
                                          <p:spTgt spid="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8"/>
                                        </p:tgtEl>
                                        <p:attrNameLst>
                                          <p:attrName>style.visibility</p:attrName>
                                        </p:attrNameLst>
                                      </p:cBhvr>
                                      <p:to>
                                        <p:strVal val="visible"/>
                                      </p:to>
                                    </p:set>
                                    <p:animEffect transition="in" filter="fade">
                                      <p:cBhvr>
                                        <p:cTn id="88" dur="500"/>
                                        <p:tgtEl>
                                          <p:spTgt spid="58"/>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8"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extBox 7"/>
          <p:cNvSpPr txBox="1">
            <a:spLocks noChangeArrowheads="1"/>
          </p:cNvSpPr>
          <p:nvPr/>
        </p:nvSpPr>
        <p:spPr bwMode="auto">
          <a:xfrm>
            <a:off x="1189181" y="1289194"/>
            <a:ext cx="6569365" cy="2677656"/>
          </a:xfrm>
          <a:prstGeom prst="rect">
            <a:avLst/>
          </a:prstGeom>
          <a:noFill/>
          <a:ln w="9525">
            <a:noFill/>
            <a:miter lim="800000"/>
            <a:headEnd/>
            <a:tailEnd/>
          </a:ln>
        </p:spPr>
        <p:txBody>
          <a:bodyPr wrap="square">
            <a:spAutoFit/>
          </a:bodyPr>
          <a:lstStyle/>
          <a:p>
            <a:pPr>
              <a:buFont typeface="Arial"/>
              <a:buChar char="•"/>
            </a:pPr>
            <a:r>
              <a:rPr lang="en-US" sz="2800" dirty="0" smtClean="0">
                <a:latin typeface="Calibri" pitchFamily="1" charset="0"/>
              </a:rPr>
              <a:t>  Aimed </a:t>
            </a:r>
            <a:r>
              <a:rPr lang="en-US" sz="2800" dirty="0">
                <a:latin typeface="Calibri" pitchFamily="1" charset="0"/>
              </a:rPr>
              <a:t>towards non-programming users</a:t>
            </a:r>
            <a:endParaRPr lang="en-US" sz="2800" dirty="0" smtClean="0">
              <a:latin typeface="Calibri" pitchFamily="1" charset="0"/>
            </a:endParaRPr>
          </a:p>
          <a:p>
            <a:pPr marL="228600" indent="-228600">
              <a:buFont typeface="Arial"/>
              <a:buChar char="•"/>
            </a:pPr>
            <a:endParaRPr lang="en-US" sz="2800" dirty="0" smtClean="0">
              <a:latin typeface="Calibri" pitchFamily="1" charset="0"/>
            </a:endParaRPr>
          </a:p>
          <a:p>
            <a:pPr marL="228600" indent="-228600">
              <a:buFont typeface="Arial"/>
              <a:buChar char="•"/>
            </a:pPr>
            <a:r>
              <a:rPr lang="en-US" sz="2800" dirty="0" smtClean="0">
                <a:latin typeface="Calibri" pitchFamily="1" charset="0"/>
              </a:rPr>
              <a:t>Support interoperability through automatic cross-tool data transfer</a:t>
            </a:r>
          </a:p>
          <a:p>
            <a:pPr marL="228600" indent="-228600">
              <a:buFont typeface="Arial"/>
              <a:buChar char="•"/>
            </a:pPr>
            <a:endParaRPr lang="en-US" sz="2800" dirty="0" smtClean="0">
              <a:latin typeface="Calibri" pitchFamily="1" charset="0"/>
            </a:endParaRPr>
          </a:p>
          <a:p>
            <a:pPr marL="228600" indent="-228600">
              <a:buFont typeface="Arial"/>
              <a:buChar char="•"/>
            </a:pPr>
            <a:r>
              <a:rPr lang="en-US" sz="2800" dirty="0" smtClean="0">
                <a:latin typeface="Calibri" pitchFamily="1" charset="0"/>
              </a:rPr>
              <a:t>Requires minimal changes to tools</a:t>
            </a:r>
          </a:p>
        </p:txBody>
      </p:sp>
      <p:pic>
        <p:nvPicPr>
          <p:cNvPr id="28675" name="Picture 9" descr="three_concepts.jpg"/>
          <p:cNvPicPr>
            <a:picLocks noChangeAspect="1"/>
          </p:cNvPicPr>
          <p:nvPr/>
        </p:nvPicPr>
        <p:blipFill>
          <a:blip r:embed="rId3"/>
          <a:srcRect/>
          <a:stretch>
            <a:fillRect/>
          </a:stretch>
        </p:blipFill>
        <p:spPr bwMode="auto">
          <a:xfrm>
            <a:off x="3408796" y="4805652"/>
            <a:ext cx="2603500" cy="1117600"/>
          </a:xfrm>
          <a:prstGeom prst="rect">
            <a:avLst/>
          </a:prstGeom>
          <a:noFill/>
          <a:ln w="9525">
            <a:noFill/>
            <a:miter lim="800000"/>
            <a:headEnd/>
            <a:tailEnd/>
          </a:ln>
        </p:spPr>
      </p:pic>
      <p:sp>
        <p:nvSpPr>
          <p:cNvPr id="28676" name="TextBox 11"/>
          <p:cNvSpPr txBox="1">
            <a:spLocks noChangeArrowheads="1"/>
          </p:cNvSpPr>
          <p:nvPr/>
        </p:nvSpPr>
        <p:spPr bwMode="auto">
          <a:xfrm>
            <a:off x="5741988" y="6327775"/>
            <a:ext cx="3396683" cy="461665"/>
          </a:xfrm>
          <a:prstGeom prst="rect">
            <a:avLst/>
          </a:prstGeom>
          <a:noFill/>
          <a:ln w="9525">
            <a:noFill/>
            <a:miter lim="800000"/>
            <a:headEnd/>
            <a:tailEnd/>
          </a:ln>
        </p:spPr>
        <p:txBody>
          <a:bodyPr wrap="none">
            <a:spAutoFit/>
          </a:bodyPr>
          <a:lstStyle/>
          <a:p>
            <a:r>
              <a:rPr lang="en-US" dirty="0" err="1">
                <a:solidFill>
                  <a:srgbClr val="0000FF"/>
                </a:solidFill>
              </a:rPr>
              <a:t>www.genomespace.org</a:t>
            </a:r>
            <a:endParaRPr lang="en-US" dirty="0">
              <a:solidFill>
                <a:srgbClr val="0000FF"/>
              </a:solidFill>
            </a:endParaRPr>
          </a:p>
        </p:txBody>
      </p:sp>
      <p:sp>
        <p:nvSpPr>
          <p:cNvPr id="28677" name="Title 12"/>
          <p:cNvSpPr>
            <a:spLocks noGrp="1"/>
          </p:cNvSpPr>
          <p:nvPr>
            <p:ph type="title" idx="4294967295"/>
          </p:nvPr>
        </p:nvSpPr>
        <p:spPr bwMode="auto">
          <a:xfrm>
            <a:off x="0" y="274638"/>
            <a:ext cx="8229600" cy="1143000"/>
          </a:xfrm>
          <a:prstGeom prst="rect">
            <a:avLst/>
          </a:prstGeom>
          <a:noFill/>
          <a:ln>
            <a:miter lim="800000"/>
            <a:headEnd/>
            <a:tailEnd/>
          </a:ln>
        </p:spPr>
        <p:txBody>
          <a:bodyPr>
            <a:normAutofit fontScale="90000"/>
          </a:bodyPr>
          <a:lstStyle/>
          <a:p>
            <a:r>
              <a:rPr lang="en-US" b="1" dirty="0" err="1" smtClean="0">
                <a:solidFill>
                  <a:srgbClr val="1D63B3"/>
                </a:solidFill>
              </a:rPr>
              <a:t>GenomeSpace</a:t>
            </a:r>
            <a:r>
              <a:rPr lang="en-US" b="1" dirty="0" smtClean="0">
                <a:solidFill>
                  <a:srgbClr val="1D63B3"/>
                </a:solidFill>
              </a:rPr>
              <a:t> Principles</a:t>
            </a:r>
            <a:br>
              <a:rPr lang="en-US" b="1" dirty="0" smtClean="0">
                <a:solidFill>
                  <a:srgbClr val="1D63B3"/>
                </a:solidFill>
              </a:rPr>
            </a:br>
            <a:endParaRPr lang="en-US" b="1" dirty="0" smtClean="0">
              <a:solidFill>
                <a:srgbClr val="1D63B3"/>
              </a:solidFill>
            </a:endParaRPr>
          </a:p>
        </p:txBody>
      </p:sp>
      <p:sp>
        <p:nvSpPr>
          <p:cNvPr id="7" name="TextBox 6"/>
          <p:cNvSpPr txBox="1"/>
          <p:nvPr/>
        </p:nvSpPr>
        <p:spPr>
          <a:xfrm>
            <a:off x="8467" y="6299200"/>
            <a:ext cx="2944887" cy="461665"/>
          </a:xfrm>
          <a:prstGeom prst="rect">
            <a:avLst/>
          </a:prstGeom>
          <a:noFill/>
        </p:spPr>
        <p:txBody>
          <a:bodyPr wrap="none" rtlCol="0">
            <a:spAutoFit/>
          </a:bodyPr>
          <a:lstStyle/>
          <a:p>
            <a:r>
              <a:rPr lang="en-US" dirty="0" smtClean="0"/>
              <a:t>Open Source, LGPL</a:t>
            </a:r>
            <a:endParaRPr lang="en-US" dirty="0"/>
          </a:p>
        </p:txBody>
      </p:sp>
      <p:sp>
        <p:nvSpPr>
          <p:cNvPr id="8" name="TextBox 7"/>
          <p:cNvSpPr txBox="1"/>
          <p:nvPr/>
        </p:nvSpPr>
        <p:spPr>
          <a:xfrm>
            <a:off x="3352800" y="6370935"/>
            <a:ext cx="2056297" cy="400110"/>
          </a:xfrm>
          <a:prstGeom prst="rect">
            <a:avLst/>
          </a:prstGeom>
          <a:noFill/>
        </p:spPr>
        <p:txBody>
          <a:bodyPr wrap="none" rtlCol="0">
            <a:spAutoFit/>
          </a:bodyPr>
          <a:lstStyle/>
          <a:p>
            <a:r>
              <a:rPr lang="en-US" sz="2000" dirty="0" smtClean="0">
                <a:solidFill>
                  <a:schemeClr val="tx2">
                    <a:lumMod val="60000"/>
                    <a:lumOff val="40000"/>
                  </a:schemeClr>
                </a:solidFill>
              </a:rPr>
              <a:t>@</a:t>
            </a:r>
            <a:r>
              <a:rPr lang="en-US" sz="2000" dirty="0" err="1" smtClean="0">
                <a:solidFill>
                  <a:schemeClr val="tx2">
                    <a:lumMod val="60000"/>
                    <a:lumOff val="40000"/>
                  </a:schemeClr>
                </a:solidFill>
              </a:rPr>
              <a:t>genomespace</a:t>
            </a:r>
            <a:endParaRPr lang="en-US" sz="20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solidFill>
            <a:srgbClr val="FF0000"/>
          </a:solidFill>
        </a:ln>
        <a:effectLst>
          <a:outerShdw blurRad="40000" dist="23000" dir="5400000" rotWithShape="0">
            <a:schemeClr val="tx1">
              <a:alpha val="35000"/>
            </a:schemeClr>
          </a:outerShdw>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28741</TotalTime>
  <Words>3545</Words>
  <Application>Microsoft Macintosh PowerPoint</Application>
  <PresentationFormat>On-screen Show (4:3)</PresentationFormat>
  <Paragraphs>488</Paragraphs>
  <Slides>32</Slides>
  <Notes>27</Notes>
  <HiddenSlides>1</HiddenSlides>
  <MMClips>0</MMClips>
  <ScaleCrop>false</ScaleCrop>
  <HeadingPairs>
    <vt:vector size="4" baseType="variant">
      <vt:variant>
        <vt:lpstr>Design Template</vt:lpstr>
      </vt:variant>
      <vt:variant>
        <vt:i4>1</vt:i4>
      </vt:variant>
      <vt:variant>
        <vt:lpstr>Slide Titles</vt:lpstr>
      </vt:variant>
      <vt:variant>
        <vt:i4>32</vt:i4>
      </vt:variant>
    </vt:vector>
  </HeadingPairs>
  <TitlesOfParts>
    <vt:vector size="33" baseType="lpstr">
      <vt:lpstr>Office Theme</vt:lpstr>
      <vt:lpstr>Slide 1</vt:lpstr>
      <vt:lpstr>Need: Insights through integrative studies</vt:lpstr>
      <vt:lpstr>Slide 3</vt:lpstr>
      <vt:lpstr>Integrative Genomics Use Case</vt:lpstr>
      <vt:lpstr>Slide 5</vt:lpstr>
      <vt:lpstr>The Need</vt:lpstr>
      <vt:lpstr>Slide 7</vt:lpstr>
      <vt:lpstr>Online community to share diverse computational tools</vt:lpstr>
      <vt:lpstr>GenomeSpace Principles </vt:lpstr>
      <vt:lpstr>Slide 10</vt:lpstr>
      <vt:lpstr>Seed Tools</vt:lpstr>
      <vt:lpstr>Using GenomeSpace</vt:lpstr>
      <vt:lpstr>GenomeSpace Actions</vt:lpstr>
      <vt:lpstr>GenomeSpace Tool Enablement: IGV</vt:lpstr>
      <vt:lpstr>GenomeSpace Tool Enablement: Galaxy</vt:lpstr>
      <vt:lpstr>GenomeSpace Data Source Integration: InSilico DB</vt:lpstr>
      <vt:lpstr>Other collaborating projects </vt:lpstr>
      <vt:lpstr>Slide 18</vt:lpstr>
      <vt:lpstr>Slide 19</vt:lpstr>
      <vt:lpstr>Slide 20</vt:lpstr>
      <vt:lpstr>Step 1: Create transcription factor dataset in Genomica and save to GenomeSpace</vt:lpstr>
      <vt:lpstr>Slide 22</vt:lpstr>
      <vt:lpstr>Slide 23</vt:lpstr>
      <vt:lpstr>Slide 24</vt:lpstr>
      <vt:lpstr>Slide 25</vt:lpstr>
      <vt:lpstr>Slide 26</vt:lpstr>
      <vt:lpstr>Slide 27</vt:lpstr>
      <vt:lpstr>Deployment Architecture</vt:lpstr>
      <vt:lpstr>Adding it to your Galaxy</vt:lpstr>
      <vt:lpstr>Join the GenomeSpace community</vt:lpstr>
      <vt:lpstr>Slide 31</vt:lpstr>
      <vt:lpstr>Slide 32</vt:lpstr>
    </vt:vector>
  </TitlesOfParts>
  <Company>Broad Institute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Broad Institute</dc:title>
  <dc:creator>Administrator</dc:creator>
  <cp:lastModifiedBy>Dave Clements</cp:lastModifiedBy>
  <cp:revision>339</cp:revision>
  <cp:lastPrinted>2010-08-06T15:34:32Z</cp:lastPrinted>
  <dcterms:created xsi:type="dcterms:W3CDTF">2012-07-30T13:13:12Z</dcterms:created>
  <dcterms:modified xsi:type="dcterms:W3CDTF">2012-07-30T13:13:32Z</dcterms:modified>
</cp:coreProperties>
</file>