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customXml/itemProps1.xml" ContentType="application/vnd.openxmlformats-officedocument.customXmlPropertie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Override PartName="/ppt/slideLayouts/slideLayout11.xml" ContentType="application/vnd.openxmlformats-officedocument.presentationml.slideLayout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34.xml" ContentType="application/vnd.openxmlformats-officedocument.presentationml.slide+xml"/>
  <Default Extension="jpeg" ContentType="image/jpeg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customXml/itemProps2.xml" ContentType="application/vnd.openxmlformats-officedocument.customXmlProperties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s/slide23.xml" ContentType="application/vnd.openxmlformats-officedocument.presentationml.slide+xml"/>
  <Override PartName="/ppt/slides/slide31.xml" ContentType="application/vnd.openxmlformats-officedocument.presentationml.slide+xml"/>
  <Default Extension="pdf" ContentType="application/pdf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customXml/itemProps3.xml" ContentType="application/vnd.openxmlformats-officedocument.customXmlProperties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notesSlides/notesSlide8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4"/>
  </p:sldMasterIdLst>
  <p:notesMasterIdLst>
    <p:notesMasterId r:id="rId43"/>
  </p:notesMasterIdLst>
  <p:handoutMasterIdLst>
    <p:handoutMasterId r:id="rId44"/>
  </p:handoutMasterIdLst>
  <p:sldIdLst>
    <p:sldId id="256" r:id="rId5"/>
    <p:sldId id="311" r:id="rId6"/>
    <p:sldId id="312" r:id="rId7"/>
    <p:sldId id="310" r:id="rId8"/>
    <p:sldId id="313" r:id="rId9"/>
    <p:sldId id="316" r:id="rId10"/>
    <p:sldId id="257" r:id="rId11"/>
    <p:sldId id="317" r:id="rId12"/>
    <p:sldId id="269" r:id="rId13"/>
    <p:sldId id="260" r:id="rId14"/>
    <p:sldId id="314" r:id="rId15"/>
    <p:sldId id="261" r:id="rId16"/>
    <p:sldId id="262" r:id="rId17"/>
    <p:sldId id="263" r:id="rId18"/>
    <p:sldId id="264" r:id="rId19"/>
    <p:sldId id="265" r:id="rId20"/>
    <p:sldId id="315" r:id="rId21"/>
    <p:sldId id="266" r:id="rId22"/>
    <p:sldId id="267" r:id="rId23"/>
    <p:sldId id="268" r:id="rId24"/>
    <p:sldId id="318" r:id="rId25"/>
    <p:sldId id="270" r:id="rId26"/>
    <p:sldId id="273" r:id="rId27"/>
    <p:sldId id="275" r:id="rId28"/>
    <p:sldId id="276" r:id="rId29"/>
    <p:sldId id="278" r:id="rId30"/>
    <p:sldId id="279" r:id="rId31"/>
    <p:sldId id="280" r:id="rId32"/>
    <p:sldId id="281" r:id="rId33"/>
    <p:sldId id="283" r:id="rId34"/>
    <p:sldId id="287" r:id="rId35"/>
    <p:sldId id="289" r:id="rId36"/>
    <p:sldId id="290" r:id="rId37"/>
    <p:sldId id="307" r:id="rId38"/>
    <p:sldId id="306" r:id="rId39"/>
    <p:sldId id="308" r:id="rId40"/>
    <p:sldId id="309" r:id="rId41"/>
    <p:sldId id="319" r:id="rId42"/>
  </p:sldIdLst>
  <p:sldSz cx="9144000" cy="6858000" type="screen4x3"/>
  <p:notesSz cx="6794500" cy="9931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FFFFFF"/>
    <a:srgbClr val="862576"/>
    <a:srgbClr val="78A240"/>
    <a:srgbClr val="569ABD"/>
  </p:clrMru>
  <p:extLst>
    <p:ext uri="{E76CE94A-603C-4142-B9EB-6D1370010A27}">
      <p14:discardImageEditData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0"/>
    </p:ext>
    <p:ext uri="{D31A062A-798A-4329-ABDD-BBA856620510}">
      <p14:defaultImageDpi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591" autoAdjust="0"/>
    <p:restoredTop sz="94718" autoAdjust="0"/>
  </p:normalViewPr>
  <p:slideViewPr>
    <p:cSldViewPr snapToGrid="0" snapToObjects="1">
      <p:cViewPr varScale="1">
        <p:scale>
          <a:sx n="116" d="100"/>
          <a:sy n="116" d="100"/>
        </p:scale>
        <p:origin x="-42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3" d="100"/>
          <a:sy n="53" d="100"/>
        </p:scale>
        <p:origin x="-1410" y="-78"/>
      </p:cViewPr>
      <p:guideLst>
        <p:guide orient="horz" pos="3128"/>
        <p:guide pos="214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notesMaster" Target="notesMasters/notesMaster1.xml"/><Relationship Id="rId44" Type="http://schemas.openxmlformats.org/officeDocument/2006/relationships/handoutMaster" Target="handoutMasters/handoutMaster1.xml"/><Relationship Id="rId45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8E4D98-47E6-44D7-9DDF-A0B840D91C4D}" type="datetimeFigureOut">
              <a:rPr lang="en-US" smtClean="0"/>
              <a:pPr/>
              <a:t>5/25/11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B37090-70A3-46EF-8CBD-4A86EE6C072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5153227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C33AE1-670C-47FE-BBEC-C865878361C6}" type="datetimeFigureOut">
              <a:rPr lang="en-US" smtClean="0"/>
              <a:pPr/>
              <a:t>5/25/11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FC42F5-F9D3-4198-A20D-4EB7C631AFF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36949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C42F5-F9D3-4198-A20D-4EB7C631AFFE}" type="slidenum">
              <a:rPr lang="en-GB" smtClean="0"/>
              <a:pPr/>
              <a:t>2</a:t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C42F5-F9D3-4198-A20D-4EB7C631AFFE}" type="slidenum">
              <a:rPr lang="en-GB" smtClean="0"/>
              <a:pPr/>
              <a:t>3</a:t>
            </a:fld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C42F5-F9D3-4198-A20D-4EB7C631AFFE}" type="slidenum">
              <a:rPr lang="en-GB" smtClean="0"/>
              <a:pPr/>
              <a:t>4</a:t>
            </a:fld>
            <a:endParaRPr 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C42F5-F9D3-4198-A20D-4EB7C631AFFE}" type="slidenum">
              <a:rPr lang="en-GB" smtClean="0"/>
              <a:pPr/>
              <a:t>5</a:t>
            </a:fld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C42F5-F9D3-4198-A20D-4EB7C631AFFE}" type="slidenum">
              <a:rPr lang="en-GB" smtClean="0"/>
              <a:pPr/>
              <a:t>6</a:t>
            </a:fld>
            <a:endParaRPr 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C42F5-F9D3-4198-A20D-4EB7C631AFFE}" type="slidenum">
              <a:rPr lang="en-GB" smtClean="0"/>
              <a:pPr/>
              <a:t>7</a:t>
            </a:fld>
            <a:endParaRPr 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C42F5-F9D3-4198-A20D-4EB7C631AFFE}" type="slidenum">
              <a:rPr lang="en-GB" smtClean="0"/>
              <a:pPr/>
              <a:t>15</a:t>
            </a:fld>
            <a:endParaRPr lang="en-GB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C42F5-F9D3-4198-A20D-4EB7C631AFFE}" type="slidenum">
              <a:rPr lang="en-GB" smtClean="0"/>
              <a:pPr/>
              <a:t>21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0363" y="350874"/>
            <a:ext cx="8270536" cy="1531089"/>
          </a:xfrm>
        </p:spPr>
        <p:txBody>
          <a:bodyPr>
            <a:normAutofit/>
          </a:bodyPr>
          <a:lstStyle>
            <a:lvl1pPr>
              <a:defRPr sz="4800" baseline="0">
                <a:solidFill>
                  <a:srgbClr val="862576"/>
                </a:solidFill>
              </a:defRPr>
            </a:lvl1pPr>
          </a:lstStyle>
          <a:p>
            <a:r>
              <a:rPr lang="en-GB" dirty="0" smtClean="0"/>
              <a:t>Click to edit the title of your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0363" y="3476851"/>
            <a:ext cx="6007395" cy="73365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864"/>
              </a:spcBef>
              <a:spcAft>
                <a:spcPts val="0"/>
              </a:spcAft>
              <a:buNone/>
              <a:defRPr sz="3200" b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A presentation by presenter’s name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9EA87-F86B-934D-AA7D-293C2A807664}" type="datetimeFigureOut">
              <a:rPr lang="en-US" smtClean="0"/>
              <a:pPr/>
              <a:t>5/25/11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89B72-CFF6-364D-8089-CB64C04EBB3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JHI_logo_VERT_RGB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34476" y="2185893"/>
            <a:ext cx="1322832" cy="26456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9EA87-F86B-934D-AA7D-293C2A807664}" type="datetimeFigureOut">
              <a:rPr lang="en-US" smtClean="0"/>
              <a:pPr/>
              <a:t>5/25/11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89B72-CFF6-364D-8089-CB64C04EBB3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97442" y="401864"/>
            <a:ext cx="7591646" cy="655200"/>
          </a:xfrm>
        </p:spPr>
        <p:txBody>
          <a:bodyPr/>
          <a:lstStyle>
            <a:lvl1pPr>
              <a:defRPr>
                <a:solidFill>
                  <a:srgbClr val="86257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9EA87-F86B-934D-AA7D-293C2A807664}" type="datetimeFigureOut">
              <a:rPr lang="en-US" smtClean="0"/>
              <a:pPr/>
              <a:t>5/25/11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89B72-CFF6-364D-8089-CB64C04EBB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Custom Layou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9EA87-F86B-934D-AA7D-293C2A807664}" type="datetimeFigureOut">
              <a:rPr lang="en-US" smtClean="0"/>
              <a:pPr/>
              <a:t>5/25/11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89B72-CFF6-364D-8089-CB64C04EBB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9EA87-F86B-934D-AA7D-293C2A807664}" type="datetimeFigureOut">
              <a:rPr lang="en-US" smtClean="0"/>
              <a:pPr/>
              <a:t>5/25/11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89B72-CFF6-364D-8089-CB64C04EBB3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97442" y="1163782"/>
            <a:ext cx="7591646" cy="479421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9EA87-F86B-934D-AA7D-293C2A807664}" type="datetimeFigureOut">
              <a:rPr lang="en-US" smtClean="0"/>
              <a:pPr/>
              <a:t>5/25/11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89B72-CFF6-364D-8089-CB64C04EBB3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7"/>
          <p:cNvSpPr>
            <a:spLocks noGrp="1"/>
          </p:cNvSpPr>
          <p:nvPr userDrawn="1">
            <p:ph type="title"/>
          </p:nvPr>
        </p:nvSpPr>
        <p:spPr>
          <a:xfrm>
            <a:off x="754922" y="316055"/>
            <a:ext cx="7634166" cy="1143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54911" y="1458913"/>
            <a:ext cx="7634177" cy="1188594"/>
          </a:xfrm>
        </p:spPr>
        <p:txBody>
          <a:bodyPr/>
          <a:lstStyle>
            <a:lvl1pPr marL="0">
              <a:spcAft>
                <a:spcPts val="0"/>
              </a:spcAft>
              <a:buNone/>
              <a:defRPr sz="3200" b="1" baseline="0">
                <a:solidFill>
                  <a:srgbClr val="78A240"/>
                </a:solidFill>
              </a:defRPr>
            </a:lvl1pPr>
          </a:lstStyle>
          <a:p>
            <a:pPr lvl="0"/>
            <a:r>
              <a:rPr lang="en-GB" dirty="0" smtClean="0"/>
              <a:t>Subheading if required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7442" y="401864"/>
            <a:ext cx="7591646" cy="655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9EA87-F86B-934D-AA7D-293C2A807664}" type="datetimeFigureOut">
              <a:rPr lang="en-US" smtClean="0"/>
              <a:pPr/>
              <a:t>5/25/11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89B72-CFF6-364D-8089-CB64C04EBB3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797442" y="1213200"/>
            <a:ext cx="7140558" cy="4341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348176" y="5547600"/>
            <a:ext cx="2589823" cy="427834"/>
          </a:xfrm>
        </p:spPr>
        <p:txBody>
          <a:bodyPr lIns="0"/>
          <a:lstStyle>
            <a:lvl1pPr marL="0" indent="0">
              <a:buNone/>
              <a:defRPr sz="1400" b="0" i="0">
                <a:latin typeface="Calibri"/>
                <a:cs typeface="Calibri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 smtClean="0"/>
              <a:t>Click to edit image caption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2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9EA87-F86B-934D-AA7D-293C2A807664}" type="datetimeFigureOut">
              <a:rPr lang="en-US" smtClean="0"/>
              <a:pPr/>
              <a:t>5/25/11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89B72-CFF6-364D-8089-CB64C04EBB3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797442" y="1213200"/>
            <a:ext cx="3672000" cy="244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659739" y="5514488"/>
            <a:ext cx="3672000" cy="342330"/>
          </a:xfrm>
        </p:spPr>
        <p:txBody>
          <a:bodyPr/>
          <a:lstStyle>
            <a:lvl1pPr marL="0" indent="0">
              <a:buNone/>
              <a:defRPr sz="1400" b="0" i="0">
                <a:latin typeface="Calibri"/>
                <a:cs typeface="Calibri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 smtClean="0"/>
              <a:t>Click to edit image caption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4659739" y="3046853"/>
            <a:ext cx="3672000" cy="244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4" hasCustomPrompt="1"/>
          </p:nvPr>
        </p:nvSpPr>
        <p:spPr>
          <a:xfrm>
            <a:off x="797441" y="3852655"/>
            <a:ext cx="3672001" cy="2005200"/>
          </a:xfrm>
        </p:spPr>
        <p:txBody>
          <a:bodyPr lIns="0">
            <a:normAutofit/>
          </a:bodyPr>
          <a:lstStyle>
            <a:lvl1pPr marL="0" indent="0">
              <a:buNone/>
              <a:defRPr sz="2200" b="0" i="0" baseline="0">
                <a:latin typeface="Calibri"/>
                <a:cs typeface="Calibri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 smtClean="0"/>
              <a:t>Click to edit image caption or to enter associated text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9EA87-F86B-934D-AA7D-293C2A807664}" type="datetimeFigureOut">
              <a:rPr lang="en-US" smtClean="0"/>
              <a:pPr/>
              <a:t>5/25/11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89B72-CFF6-364D-8089-CB64C04EBB3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797442" y="1117503"/>
            <a:ext cx="3672000" cy="244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4" hasCustomPrompt="1"/>
          </p:nvPr>
        </p:nvSpPr>
        <p:spPr>
          <a:xfrm>
            <a:off x="797442" y="3661200"/>
            <a:ext cx="3671999" cy="2207972"/>
          </a:xfrm>
        </p:spPr>
        <p:txBody>
          <a:bodyPr lIns="0" tIns="0">
            <a:normAutofit/>
          </a:bodyPr>
          <a:lstStyle>
            <a:lvl1pPr marL="0" indent="0">
              <a:buNone/>
              <a:defRPr sz="2200" b="0" i="0" baseline="0">
                <a:latin typeface="Calibri"/>
                <a:cs typeface="Calibri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 smtClean="0"/>
              <a:t>Click to edit image caption or to enter associated text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5"/>
          </p:nvPr>
        </p:nvSpPr>
        <p:spPr>
          <a:xfrm>
            <a:off x="4585308" y="1117503"/>
            <a:ext cx="3672000" cy="244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6"/>
          </p:nvPr>
        </p:nvSpPr>
        <p:spPr>
          <a:xfrm>
            <a:off x="4585308" y="3661200"/>
            <a:ext cx="3672000" cy="244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7442" y="1162800"/>
            <a:ext cx="3698358" cy="47844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1888" y="1162800"/>
            <a:ext cx="3697200" cy="49644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9EA87-F86B-934D-AA7D-293C2A807664}" type="datetimeFigureOut">
              <a:rPr lang="en-US" smtClean="0"/>
              <a:pPr/>
              <a:t>5/25/11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89B72-CFF6-364D-8089-CB64C04EBB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7442" y="1402687"/>
            <a:ext cx="3699946" cy="400913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7442" y="1803600"/>
            <a:ext cx="3699946" cy="4143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8288" y="1402687"/>
            <a:ext cx="3700800" cy="40091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8288" y="1803600"/>
            <a:ext cx="3700800" cy="4323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9EA87-F86B-934D-AA7D-293C2A807664}" type="datetimeFigureOut">
              <a:rPr lang="en-US" smtClean="0"/>
              <a:pPr/>
              <a:t>5/25/11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89B72-CFF6-364D-8089-CB64C04EBB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9EA87-F86B-934D-AA7D-293C2A807664}" type="datetimeFigureOut">
              <a:rPr lang="en-US" smtClean="0"/>
              <a:pPr/>
              <a:t>5/25/11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89B72-CFF6-364D-8089-CB64C04EBB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7442" y="401864"/>
            <a:ext cx="7591646" cy="65520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7441" y="1163782"/>
            <a:ext cx="7591647" cy="479421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9964" y="6357600"/>
            <a:ext cx="1863436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35D9EA87-F86B-934D-AA7D-293C2A807664}" type="datetimeFigureOut">
              <a:rPr lang="en-US" smtClean="0"/>
              <a:pPr/>
              <a:t>5/25/11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7308" y="6357600"/>
            <a:ext cx="396000" cy="363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CED89B72-CFF6-364D-8089-CB64C04EBB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8" r:id="rId4"/>
    <p:sldLayoutId id="2147483659" r:id="rId5"/>
    <p:sldLayoutId id="2147483661" r:id="rId6"/>
    <p:sldLayoutId id="2147483652" r:id="rId7"/>
    <p:sldLayoutId id="2147483653" r:id="rId8"/>
    <p:sldLayoutId id="2147483654" r:id="rId9"/>
    <p:sldLayoutId id="2147483655" r:id="rId10"/>
    <p:sldLayoutId id="2147483662" r:id="rId11"/>
    <p:sldLayoutId id="2147483663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862576"/>
          </a:solidFill>
          <a:latin typeface="+mj-lt"/>
          <a:ea typeface="+mj-ea"/>
          <a:cs typeface="+mj-cs"/>
        </a:defRPr>
      </a:lvl1pPr>
    </p:titleStyle>
    <p:bodyStyle>
      <a:lvl1pPr marL="396000" indent="-280800" algn="l" defTabSz="457200" rtl="0" eaLnBrk="1" latinLnBrk="0" hangingPunct="1">
        <a:lnSpc>
          <a:spcPct val="120000"/>
        </a:lnSpc>
        <a:spcBef>
          <a:spcPts val="0"/>
        </a:spcBef>
        <a:spcAft>
          <a:spcPts val="1320"/>
        </a:spcAft>
        <a:buClr>
          <a:schemeClr val="accent3">
            <a:lumMod val="50000"/>
          </a:schemeClr>
        </a:buClr>
        <a:buFont typeface="Wingdings" pitchFamily="2" charset="2"/>
        <a:buChar char=""/>
        <a:defRPr sz="2200" kern="1200">
          <a:solidFill>
            <a:schemeClr val="tx1"/>
          </a:solidFill>
          <a:latin typeface="+mj-lt"/>
          <a:ea typeface="+mn-ea"/>
          <a:cs typeface="+mn-cs"/>
        </a:defRPr>
      </a:lvl1pPr>
      <a:lvl2pPr marL="853200" indent="-280800" algn="l" defTabSz="457200" rtl="0" eaLnBrk="1" latinLnBrk="0" hangingPunct="1">
        <a:spcBef>
          <a:spcPts val="0"/>
        </a:spcBef>
        <a:spcAft>
          <a:spcPts val="1200"/>
        </a:spcAft>
        <a:buClr>
          <a:srgbClr val="0050AA"/>
        </a:buClr>
        <a:buSzPct val="90000"/>
        <a:buFont typeface="Wingdings" pitchFamily="2" charset="2"/>
        <a:buChar char="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375200" indent="-291600" algn="l" defTabSz="457200" rtl="0" eaLnBrk="1" latinLnBrk="0" hangingPunct="1">
        <a:spcBef>
          <a:spcPts val="0"/>
        </a:spcBef>
        <a:spcAft>
          <a:spcPts val="1200"/>
        </a:spcAft>
        <a:buClr>
          <a:srgbClr val="6EA20A"/>
        </a:buClr>
        <a:buFont typeface="Wingdings 3" pitchFamily="18" charset="2"/>
        <a:buChar char="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832400" indent="-291600" algn="l" defTabSz="457200" rtl="0" eaLnBrk="1" latinLnBrk="0" hangingPunct="1">
        <a:lnSpc>
          <a:spcPct val="120000"/>
        </a:lnSpc>
        <a:spcBef>
          <a:spcPts val="0"/>
        </a:spcBef>
        <a:spcAft>
          <a:spcPts val="1200"/>
        </a:spcAft>
        <a:buClr>
          <a:srgbClr val="8E7E75"/>
        </a:buClr>
        <a:buFont typeface="Wingdings" pitchFamily="2" charset="2"/>
        <a:buChar char="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8E7E75"/>
        </a:buClr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df"/><Relationship Id="rId5" Type="http://schemas.openxmlformats.org/officeDocument/2006/relationships/image" Target="../media/image30.png"/><Relationship Id="rId6" Type="http://schemas.openxmlformats.org/officeDocument/2006/relationships/image" Target="../media/image31.pdf"/><Relationship Id="rId7" Type="http://schemas.openxmlformats.org/officeDocument/2006/relationships/image" Target="../media/image32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7.pd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Galaxy in Plant Pathology:</a:t>
            </a:r>
            <a:br>
              <a:rPr lang="en-US" dirty="0" smtClean="0"/>
            </a:br>
            <a:r>
              <a:rPr lang="en-US" dirty="0" smtClean="0"/>
              <a:t>Not everything is NGS data</a:t>
            </a:r>
            <a:endParaRPr lang="en-US" dirty="0"/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>
          <a:xfrm>
            <a:off x="510363" y="2540003"/>
            <a:ext cx="6007395" cy="2469444"/>
          </a:xfrm>
        </p:spPr>
        <p:txBody>
          <a:bodyPr>
            <a:noAutofit/>
          </a:bodyPr>
          <a:lstStyle/>
          <a:p>
            <a:pPr algn="r"/>
            <a:r>
              <a:rPr lang="en-US" dirty="0" smtClean="0"/>
              <a:t>Peter Cock &amp; Leighton Pritchard</a:t>
            </a:r>
          </a:p>
          <a:p>
            <a:pPr algn="r"/>
            <a:r>
              <a:rPr lang="en-US" dirty="0" smtClean="0"/>
              <a:t>Galaxy Community Conference</a:t>
            </a:r>
          </a:p>
          <a:p>
            <a:pPr algn="r"/>
            <a:r>
              <a:rPr lang="en-US" dirty="0" smtClean="0"/>
              <a:t>Lunteren, The Netherlands</a:t>
            </a:r>
          </a:p>
          <a:p>
            <a:pPr algn="r"/>
            <a:r>
              <a:rPr lang="en-US" dirty="0" smtClean="0"/>
              <a:t>25 May 2011</a:t>
            </a:r>
          </a:p>
          <a:p>
            <a:pPr algn="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1-05-19 at 11.20.36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1682" y="902178"/>
            <a:ext cx="7880410" cy="595582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NCBI BLAST+</a:t>
            </a:r>
            <a:endParaRPr lang="en-GB" dirty="0"/>
          </a:p>
        </p:txBody>
      </p:sp>
      <p:grpSp>
        <p:nvGrpSpPr>
          <p:cNvPr id="17" name="Group 16"/>
          <p:cNvGrpSpPr/>
          <p:nvPr/>
        </p:nvGrpSpPr>
        <p:grpSpPr>
          <a:xfrm>
            <a:off x="980718" y="2526896"/>
            <a:ext cx="6417002" cy="2172103"/>
            <a:chOff x="980718" y="2526896"/>
            <a:chExt cx="6417002" cy="2172103"/>
          </a:xfrm>
        </p:grpSpPr>
        <p:sp>
          <p:nvSpPr>
            <p:cNvPr id="6" name="Rounded Rectangle 5"/>
            <p:cNvSpPr/>
            <p:nvPr/>
          </p:nvSpPr>
          <p:spPr>
            <a:xfrm>
              <a:off x="980718" y="2526896"/>
              <a:ext cx="1347615" cy="2172103"/>
            </a:xfrm>
            <a:prstGeom prst="roundRect">
              <a:avLst/>
            </a:prstGeom>
            <a:solidFill>
              <a:srgbClr val="862576">
                <a:alpha val="25000"/>
              </a:srgbClr>
            </a:solidFill>
            <a:ln>
              <a:noFill/>
            </a:ln>
            <a:effectLst>
              <a:glow rad="101600">
                <a:srgbClr val="862576">
                  <a:alpha val="50000"/>
                </a:srgb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2312216" y="2857584"/>
              <a:ext cx="5085504" cy="1424722"/>
              <a:chOff x="2311942" y="2857584"/>
              <a:chExt cx="4680881" cy="1424722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2311942" y="2857584"/>
                <a:ext cx="4680881" cy="1424722"/>
              </a:xfrm>
              <a:prstGeom prst="roundRect">
                <a:avLst/>
              </a:prstGeom>
              <a:solidFill>
                <a:srgbClr val="862576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352648" y="2955282"/>
                <a:ext cx="4640175" cy="1200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b="1" dirty="0" smtClean="0">
                    <a:solidFill>
                      <a:srgbClr val="FFFFFF"/>
                    </a:solidFill>
                    <a:latin typeface="Calibri"/>
                    <a:cs typeface="Calibri"/>
                  </a:rPr>
                  <a:t>We wanted standard NCBI BLAST+ tools in Galaxy, so wrote wrappers, now included with Galaxy</a:t>
                </a:r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980718" y="5146754"/>
            <a:ext cx="6417002" cy="1424722"/>
            <a:chOff x="980718" y="5146754"/>
            <a:chExt cx="6417002" cy="1424722"/>
          </a:xfrm>
        </p:grpSpPr>
        <p:sp>
          <p:nvSpPr>
            <p:cNvPr id="12" name="Rounded Rectangle 11"/>
            <p:cNvSpPr/>
            <p:nvPr/>
          </p:nvSpPr>
          <p:spPr>
            <a:xfrm>
              <a:off x="980718" y="5731452"/>
              <a:ext cx="1464105" cy="328113"/>
            </a:xfrm>
            <a:prstGeom prst="roundRect">
              <a:avLst/>
            </a:prstGeom>
            <a:solidFill>
              <a:srgbClr val="862576">
                <a:alpha val="25000"/>
              </a:srgbClr>
            </a:solidFill>
            <a:ln>
              <a:noFill/>
            </a:ln>
            <a:effectLst>
              <a:glow rad="101600">
                <a:srgbClr val="862576">
                  <a:alpha val="50000"/>
                </a:srgb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2312216" y="5146754"/>
              <a:ext cx="5085504" cy="1424722"/>
            </a:xfrm>
            <a:prstGeom prst="roundRect">
              <a:avLst/>
            </a:prstGeom>
            <a:solidFill>
              <a:srgbClr val="86257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356440" y="5244452"/>
              <a:ext cx="5041280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 smtClean="0">
                  <a:solidFill>
                    <a:srgbClr val="FFFFFF"/>
                  </a:solidFill>
                  <a:latin typeface="Calibri"/>
                  <a:cs typeface="Calibri"/>
                </a:rPr>
                <a:t>Working on Reciprocal Best Hits (RBH) tool for finding putative orthologues etc (will be on Galaxy Tool Shed)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1-05-19 at 11.20.36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187" y="902178"/>
            <a:ext cx="7883399" cy="595582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Protein Sequence analysis tools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Transmembrane Domains (TMHMM)</a:t>
            </a:r>
            <a:endParaRPr lang="en-GB" dirty="0"/>
          </a:p>
        </p:txBody>
      </p:sp>
      <p:pic>
        <p:nvPicPr>
          <p:cNvPr id="8" name="Picture 7" descr="Screen shot 2011-05-19 at 11.26.1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966" y="905256"/>
            <a:ext cx="7889748" cy="595274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6094150" y="2084167"/>
            <a:ext cx="2928456" cy="4428846"/>
            <a:chOff x="6094150" y="3215768"/>
            <a:chExt cx="2928456" cy="3467851"/>
          </a:xfrm>
        </p:grpSpPr>
        <p:sp>
          <p:nvSpPr>
            <p:cNvPr id="4" name="Rounded Rectangle 3"/>
            <p:cNvSpPr/>
            <p:nvPr/>
          </p:nvSpPr>
          <p:spPr>
            <a:xfrm>
              <a:off x="6094150" y="3215768"/>
              <a:ext cx="2928456" cy="3467851"/>
            </a:xfrm>
            <a:prstGeom prst="roundRect">
              <a:avLst/>
            </a:prstGeom>
            <a:solidFill>
              <a:srgbClr val="86257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176355" y="3215768"/>
              <a:ext cx="2846251" cy="346785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spcAft>
                  <a:spcPts val="1800"/>
                </a:spcAft>
              </a:pPr>
              <a:r>
                <a:rPr lang="en-GB" sz="2400" b="1" dirty="0" smtClean="0">
                  <a:solidFill>
                    <a:srgbClr val="FFFFFF"/>
                  </a:solidFill>
                  <a:latin typeface="Calibri"/>
                  <a:cs typeface="Calibri"/>
                </a:rPr>
                <a:t>Python wrapper around TMHMM 2.0</a:t>
              </a:r>
            </a:p>
            <a:p>
              <a:pPr>
                <a:spcAft>
                  <a:spcPts val="1800"/>
                </a:spcAft>
              </a:pPr>
              <a:r>
                <a:rPr lang="en-GB" sz="2400" b="1" dirty="0" smtClean="0">
                  <a:solidFill>
                    <a:srgbClr val="FFFFFF"/>
                  </a:solidFill>
                  <a:latin typeface="Calibri"/>
                  <a:cs typeface="Calibri"/>
                </a:rPr>
                <a:t>Converts the output into tab separated</a:t>
              </a:r>
            </a:p>
            <a:p>
              <a:pPr>
                <a:spcAft>
                  <a:spcPts val="1800"/>
                </a:spcAft>
              </a:pPr>
              <a:r>
                <a:rPr lang="en-GB" sz="2400" b="1" dirty="0" smtClean="0">
                  <a:solidFill>
                    <a:srgbClr val="FFFFFF"/>
                  </a:solidFill>
                  <a:cs typeface="Calibri"/>
                </a:rPr>
                <a:t>Runs tool in parallel</a:t>
              </a:r>
            </a:p>
            <a:p>
              <a:pPr>
                <a:spcAft>
                  <a:spcPts val="1800"/>
                </a:spcAft>
              </a:pPr>
              <a:r>
                <a:rPr lang="en-GB" sz="2400" b="1" dirty="0" smtClean="0">
                  <a:solidFill>
                    <a:srgbClr val="FFFFFF"/>
                  </a:solidFill>
                  <a:cs typeface="Calibri"/>
                </a:rPr>
                <a:t>Avoids 4000 sequence limit</a:t>
              </a:r>
            </a:p>
            <a:p>
              <a:pPr>
                <a:spcAft>
                  <a:spcPts val="1800"/>
                </a:spcAft>
              </a:pPr>
              <a:r>
                <a:rPr lang="en-GB" sz="2400" b="1" dirty="0" smtClean="0">
                  <a:solidFill>
                    <a:srgbClr val="FFFFFF"/>
                  </a:solidFill>
                  <a:latin typeface="Calibri"/>
                  <a:cs typeface="Calibri"/>
                </a:rPr>
                <a:t>Wrapper is on the Galaxy Tool Shed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97442" y="6504872"/>
            <a:ext cx="82251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cs typeface="Calibri"/>
              </a:rPr>
              <a:t>http://www.cbs.dtu.dk/services/TMHMM/  -  Sonnhammer </a:t>
            </a:r>
            <a:r>
              <a:rPr lang="en-US" sz="1600" b="1" i="1" dirty="0" smtClean="0">
                <a:solidFill>
                  <a:schemeClr val="accent3">
                    <a:lumMod val="50000"/>
                  </a:schemeClr>
                </a:solidFill>
                <a:cs typeface="Calibri"/>
              </a:rPr>
              <a:t>et al.</a:t>
            </a:r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cs typeface="Calibri"/>
              </a:rPr>
              <a:t> (1998), Krogh </a:t>
            </a:r>
            <a:r>
              <a:rPr lang="en-US" sz="1600" b="1" i="1" dirty="0" smtClean="0">
                <a:solidFill>
                  <a:schemeClr val="accent3">
                    <a:lumMod val="50000"/>
                  </a:schemeClr>
                </a:solidFill>
                <a:cs typeface="Calibri"/>
              </a:rPr>
              <a:t>et al.</a:t>
            </a:r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cs typeface="Calibri"/>
              </a:rPr>
              <a:t> (2001)</a:t>
            </a:r>
            <a:endParaRPr lang="en-GB" sz="1600" b="1" dirty="0" smtClean="0">
              <a:solidFill>
                <a:schemeClr val="accent3">
                  <a:lumMod val="50000"/>
                </a:schemeClr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Signal Peptides (SignalP)</a:t>
            </a:r>
            <a:endParaRPr lang="en-GB" dirty="0"/>
          </a:p>
        </p:txBody>
      </p:sp>
      <p:pic>
        <p:nvPicPr>
          <p:cNvPr id="7" name="Picture 6" descr="Screen shot 2011-05-19 at 11.30.5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480" y="905256"/>
            <a:ext cx="7889748" cy="5952744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6094150" y="3040762"/>
            <a:ext cx="2928456" cy="3464112"/>
            <a:chOff x="6094150" y="3113805"/>
            <a:chExt cx="2928456" cy="3504325"/>
          </a:xfrm>
        </p:grpSpPr>
        <p:sp>
          <p:nvSpPr>
            <p:cNvPr id="5" name="Rounded Rectangle 4"/>
            <p:cNvSpPr/>
            <p:nvPr/>
          </p:nvSpPr>
          <p:spPr>
            <a:xfrm>
              <a:off x="6094150" y="3150279"/>
              <a:ext cx="2928456" cy="3467851"/>
            </a:xfrm>
            <a:prstGeom prst="roundRect">
              <a:avLst/>
            </a:prstGeom>
            <a:solidFill>
              <a:srgbClr val="86257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176355" y="3113805"/>
              <a:ext cx="2846251" cy="350432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spcAft>
                  <a:spcPts val="1800"/>
                </a:spcAft>
              </a:pPr>
              <a:r>
                <a:rPr lang="en-GB" sz="2400" b="1" dirty="0" smtClean="0">
                  <a:solidFill>
                    <a:srgbClr val="FFFFFF"/>
                  </a:solidFill>
                  <a:latin typeface="Calibri"/>
                  <a:cs typeface="Calibri"/>
                </a:rPr>
                <a:t>Python wrapper around SignalP 3.0</a:t>
              </a:r>
            </a:p>
            <a:p>
              <a:pPr>
                <a:spcAft>
                  <a:spcPts val="1800"/>
                </a:spcAft>
              </a:pPr>
              <a:r>
                <a:rPr lang="en-GB" sz="2400" b="1" dirty="0" smtClean="0">
                  <a:solidFill>
                    <a:srgbClr val="FFFFFF"/>
                  </a:solidFill>
                  <a:latin typeface="Calibri"/>
                  <a:cs typeface="Calibri"/>
                </a:rPr>
                <a:t>Converts the output into tab separated</a:t>
              </a:r>
            </a:p>
            <a:p>
              <a:pPr>
                <a:spcAft>
                  <a:spcPts val="1800"/>
                </a:spcAft>
              </a:pPr>
              <a:r>
                <a:rPr lang="en-GB" sz="2400" b="1" dirty="0" smtClean="0">
                  <a:solidFill>
                    <a:srgbClr val="FFFFFF"/>
                  </a:solidFill>
                  <a:cs typeface="Calibri"/>
                </a:rPr>
                <a:t>Runs tool in parallel</a:t>
              </a:r>
            </a:p>
            <a:p>
              <a:pPr>
                <a:spcAft>
                  <a:spcPts val="1800"/>
                </a:spcAft>
              </a:pPr>
              <a:r>
                <a:rPr lang="en-GB" sz="2400" b="1" dirty="0" smtClean="0">
                  <a:solidFill>
                    <a:srgbClr val="FFFFFF"/>
                  </a:solidFill>
                  <a:latin typeface="Calibri"/>
                  <a:cs typeface="Calibri"/>
                </a:rPr>
                <a:t>Wrapper is on the Galaxy Tool Shed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97442" y="6504872"/>
            <a:ext cx="77990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cs typeface="Calibri"/>
              </a:rPr>
              <a:t>http://www.cbs.dtu.dk/services/SignalP-3.0/  -  Bendtsen </a:t>
            </a:r>
            <a:r>
              <a:rPr lang="en-US" sz="1600" b="1" i="1" dirty="0" smtClean="0">
                <a:solidFill>
                  <a:schemeClr val="accent3">
                    <a:lumMod val="50000"/>
                  </a:schemeClr>
                </a:solidFill>
                <a:cs typeface="Calibri"/>
              </a:rPr>
              <a:t>et al.</a:t>
            </a:r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cs typeface="Calibri"/>
              </a:rPr>
              <a:t> (2004)</a:t>
            </a:r>
            <a:endParaRPr lang="en-GB" sz="1600" b="1" dirty="0" smtClean="0">
              <a:solidFill>
                <a:schemeClr val="accent3">
                  <a:lumMod val="50000"/>
                </a:schemeClr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Oomycete RXLR Motifs</a:t>
            </a:r>
            <a:endParaRPr lang="en-GB" dirty="0"/>
          </a:p>
        </p:txBody>
      </p:sp>
      <p:pic>
        <p:nvPicPr>
          <p:cNvPr id="4" name="Picture 3" descr="Screen shot 2011-05-19 at 11.32.4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038" y="905256"/>
            <a:ext cx="7889748" cy="595274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094150" y="2181859"/>
            <a:ext cx="2928456" cy="4428846"/>
          </a:xfrm>
          <a:prstGeom prst="roundRect">
            <a:avLst/>
          </a:prstGeom>
          <a:solidFill>
            <a:srgbClr val="86257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176355" y="2157209"/>
            <a:ext cx="2846251" cy="447814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Aft>
                <a:spcPts val="1800"/>
              </a:spcAft>
            </a:pPr>
            <a:r>
              <a:rPr lang="en-GB" sz="2400" b="1" dirty="0" smtClean="0">
                <a:solidFill>
                  <a:srgbClr val="FFFFFF"/>
                </a:solidFill>
                <a:latin typeface="Calibri"/>
                <a:cs typeface="Calibri"/>
              </a:rPr>
              <a:t>Python script using regular expressions, SignalP 3.0 and HMMER 2.3.2</a:t>
            </a:r>
          </a:p>
          <a:p>
            <a:pPr>
              <a:spcAft>
                <a:spcPts val="1800"/>
              </a:spcAft>
            </a:pPr>
            <a:r>
              <a:rPr lang="en-GB" sz="2400" b="1" dirty="0" smtClean="0">
                <a:solidFill>
                  <a:srgbClr val="FFFFFF"/>
                </a:solidFill>
                <a:latin typeface="Calibri"/>
                <a:cs typeface="Calibri"/>
              </a:rPr>
              <a:t>Gives tab separated output</a:t>
            </a:r>
          </a:p>
          <a:p>
            <a:pPr>
              <a:spcAft>
                <a:spcPts val="1800"/>
              </a:spcAft>
            </a:pPr>
            <a:r>
              <a:rPr lang="en-GB" sz="2400" b="1" dirty="0" smtClean="0">
                <a:solidFill>
                  <a:srgbClr val="FFFFFF"/>
                </a:solidFill>
                <a:cs typeface="Calibri"/>
              </a:rPr>
              <a:t>Uses our SignalP wrapper internally</a:t>
            </a:r>
          </a:p>
          <a:p>
            <a:pPr>
              <a:spcAft>
                <a:spcPts val="1800"/>
              </a:spcAft>
            </a:pPr>
            <a:r>
              <a:rPr lang="en-GB" sz="2400" b="1" dirty="0" smtClean="0">
                <a:solidFill>
                  <a:srgbClr val="FFFFFF"/>
                </a:solidFill>
                <a:latin typeface="Calibri"/>
                <a:cs typeface="Calibri"/>
              </a:rPr>
              <a:t>Available on the Galaxy Tool Shed*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7442" y="6519446"/>
            <a:ext cx="53789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accent3">
                    <a:lumMod val="50000"/>
                  </a:schemeClr>
                </a:solidFill>
                <a:latin typeface="Calibri"/>
                <a:cs typeface="Calibri"/>
              </a:rPr>
              <a:t>* Submitted 20 May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Nuclear Localisation Signals: NLStradamus</a:t>
            </a:r>
            <a:endParaRPr lang="en-GB" dirty="0"/>
          </a:p>
        </p:txBody>
      </p:sp>
      <p:pic>
        <p:nvPicPr>
          <p:cNvPr id="5" name="Picture 4" descr="Screen shot 2011-05-19 at 11.36.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140" y="905256"/>
            <a:ext cx="7889748" cy="595274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094150" y="4104214"/>
            <a:ext cx="2928456" cy="2400657"/>
          </a:xfrm>
          <a:prstGeom prst="roundRect">
            <a:avLst/>
          </a:prstGeom>
          <a:solidFill>
            <a:srgbClr val="86257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176355" y="4219631"/>
            <a:ext cx="2846251" cy="216982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Aft>
                <a:spcPts val="1800"/>
              </a:spcAft>
            </a:pPr>
            <a:r>
              <a:rPr lang="en-GB" sz="2400" b="1" dirty="0" smtClean="0">
                <a:solidFill>
                  <a:srgbClr val="FFFFFF"/>
                </a:solidFill>
                <a:latin typeface="Calibri"/>
                <a:cs typeface="Calibri"/>
              </a:rPr>
              <a:t>Author added tab separated output, so very simple wrapper</a:t>
            </a:r>
          </a:p>
          <a:p>
            <a:pPr>
              <a:spcAft>
                <a:spcPts val="1800"/>
              </a:spcAft>
            </a:pPr>
            <a:r>
              <a:rPr lang="en-GB" sz="2400" b="1" dirty="0" smtClean="0">
                <a:solidFill>
                  <a:srgbClr val="FFFFFF"/>
                </a:solidFill>
                <a:latin typeface="Calibri"/>
                <a:cs typeface="Calibri"/>
              </a:rPr>
              <a:t>Wrapper is on the Galaxy Tool Shed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7442" y="6519446"/>
            <a:ext cx="77990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cs typeface="Calibri"/>
              </a:rPr>
              <a:t>http://www.moseslab.csb.utoronto.ca/NLStradamus  -  Nguyen </a:t>
            </a:r>
            <a:r>
              <a:rPr lang="en-US" sz="1600" b="1" i="1" dirty="0" smtClean="0">
                <a:solidFill>
                  <a:schemeClr val="accent3">
                    <a:lumMod val="50000"/>
                  </a:schemeClr>
                </a:solidFill>
                <a:cs typeface="Calibri"/>
              </a:rPr>
              <a:t>et al.</a:t>
            </a:r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cs typeface="Calibri"/>
              </a:rPr>
              <a:t> (2009)</a:t>
            </a:r>
            <a:endParaRPr lang="en-GB" sz="1600" b="1" dirty="0" smtClean="0">
              <a:solidFill>
                <a:schemeClr val="accent3">
                  <a:lumMod val="50000"/>
                </a:schemeClr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Nuclear Localisation Signals: PredictNLS</a:t>
            </a:r>
            <a:endParaRPr lang="en-GB" dirty="0"/>
          </a:p>
        </p:txBody>
      </p:sp>
      <p:pic>
        <p:nvPicPr>
          <p:cNvPr id="4" name="Picture 3" descr="Screen shot 2011-05-19 at 11.37.5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846" y="905256"/>
            <a:ext cx="7889748" cy="59527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7442" y="6504872"/>
            <a:ext cx="77990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cs typeface="Calibri"/>
              </a:rPr>
              <a:t>http://www.predictprotein.org/  -  http://www.rostlab.org/  -  Murat </a:t>
            </a:r>
            <a:r>
              <a:rPr lang="en-US" sz="1600" b="1" i="1" dirty="0" smtClean="0">
                <a:solidFill>
                  <a:schemeClr val="accent3">
                    <a:lumMod val="50000"/>
                  </a:schemeClr>
                </a:solidFill>
                <a:cs typeface="Calibri"/>
              </a:rPr>
              <a:t>et al.</a:t>
            </a:r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cs typeface="Calibri"/>
              </a:rPr>
              <a:t> (2000)</a:t>
            </a:r>
            <a:endParaRPr lang="en-GB" sz="1600" b="1" dirty="0" smtClean="0">
              <a:solidFill>
                <a:schemeClr val="accent3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094150" y="2181859"/>
            <a:ext cx="2928456" cy="4338082"/>
          </a:xfrm>
          <a:prstGeom prst="roundRect">
            <a:avLst/>
          </a:prstGeom>
          <a:solidFill>
            <a:srgbClr val="86257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176355" y="2181859"/>
            <a:ext cx="2846251" cy="4338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Aft>
                <a:spcPts val="1800"/>
              </a:spcAft>
            </a:pPr>
            <a:r>
              <a:rPr lang="en-GB" sz="2400" b="1" dirty="0" smtClean="0">
                <a:solidFill>
                  <a:srgbClr val="FFFFFF"/>
                </a:solidFill>
                <a:latin typeface="Calibri"/>
                <a:cs typeface="Calibri"/>
              </a:rPr>
              <a:t>PredictNLS v1.0.17 lacks batch mode, in dialogue with Rost Lab to extend this…</a:t>
            </a:r>
          </a:p>
          <a:p>
            <a:pPr>
              <a:spcAft>
                <a:spcPts val="1800"/>
              </a:spcAft>
            </a:pPr>
            <a:r>
              <a:rPr lang="en-GB" sz="2400" b="1" dirty="0" smtClean="0">
                <a:solidFill>
                  <a:srgbClr val="FFFFFF"/>
                </a:solidFill>
                <a:latin typeface="Calibri"/>
                <a:cs typeface="Calibri"/>
              </a:rPr>
              <a:t>Currently using own reimplementation in Python</a:t>
            </a:r>
          </a:p>
          <a:p>
            <a:pPr>
              <a:spcAft>
                <a:spcPts val="1800"/>
              </a:spcAft>
            </a:pPr>
            <a:r>
              <a:rPr lang="en-GB" sz="2400" b="1" dirty="0" smtClean="0">
                <a:solidFill>
                  <a:srgbClr val="FFFFFF"/>
                </a:solidFill>
                <a:latin typeface="Calibri"/>
                <a:cs typeface="Calibri"/>
              </a:rPr>
              <a:t>Intend to share wrapper on  the Galaxy Tool Shed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Nucleolar Localisation Signals: NoD</a:t>
            </a:r>
            <a:endParaRPr lang="en-GB" dirty="0"/>
          </a:p>
        </p:txBody>
      </p:sp>
      <p:pic>
        <p:nvPicPr>
          <p:cNvPr id="4" name="Picture 3" descr="Screen shot 2011-05-19 at 11.37.5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894" y="905256"/>
            <a:ext cx="7879325" cy="59527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7442" y="6504872"/>
            <a:ext cx="82251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cs typeface="Calibri"/>
              </a:rPr>
              <a:t>http://www.compbio.dundee.ac.uk/www-nod/  -  Scott </a:t>
            </a:r>
            <a:r>
              <a:rPr lang="en-US" sz="1600" b="1" i="1" dirty="0" smtClean="0">
                <a:solidFill>
                  <a:schemeClr val="accent3">
                    <a:lumMod val="50000"/>
                  </a:schemeClr>
                </a:solidFill>
                <a:cs typeface="Calibri"/>
              </a:rPr>
              <a:t>et al.</a:t>
            </a:r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cs typeface="Calibri"/>
              </a:rPr>
              <a:t> (2010), Scott </a:t>
            </a:r>
            <a:r>
              <a:rPr lang="en-US" sz="1600" b="1" i="1" dirty="0" smtClean="0">
                <a:solidFill>
                  <a:schemeClr val="accent3">
                    <a:lumMod val="50000"/>
                  </a:schemeClr>
                </a:solidFill>
                <a:cs typeface="Calibri"/>
              </a:rPr>
              <a:t>et al.</a:t>
            </a:r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cs typeface="Calibri"/>
              </a:rPr>
              <a:t> (submitted)</a:t>
            </a:r>
            <a:endParaRPr lang="en-GB" sz="1600" b="1" dirty="0" smtClean="0">
              <a:solidFill>
                <a:schemeClr val="accent3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094150" y="3107435"/>
            <a:ext cx="2928456" cy="3397437"/>
          </a:xfrm>
          <a:prstGeom prst="roundRect">
            <a:avLst/>
          </a:prstGeom>
          <a:solidFill>
            <a:srgbClr val="86257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176355" y="3107434"/>
            <a:ext cx="2846251" cy="339743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Aft>
                <a:spcPts val="1800"/>
              </a:spcAft>
            </a:pPr>
            <a:r>
              <a:rPr lang="en-GB" sz="2400" b="1" dirty="0" smtClean="0">
                <a:solidFill>
                  <a:srgbClr val="FFFFFF"/>
                </a:solidFill>
                <a:cs typeface="Calibri"/>
              </a:rPr>
              <a:t>Author added tab separated output, so very simple wrapper</a:t>
            </a:r>
            <a:endParaRPr lang="en-GB" sz="2400" b="1" dirty="0" smtClean="0">
              <a:solidFill>
                <a:srgbClr val="FFFFFF"/>
              </a:solidFill>
              <a:latin typeface="Calibri"/>
              <a:cs typeface="Calibri"/>
            </a:endParaRPr>
          </a:p>
          <a:p>
            <a:pPr>
              <a:spcAft>
                <a:spcPts val="1800"/>
              </a:spcAft>
            </a:pPr>
            <a:r>
              <a:rPr lang="en-GB" sz="2400" b="1" dirty="0" smtClean="0">
                <a:solidFill>
                  <a:srgbClr val="FFFFFF"/>
                </a:solidFill>
                <a:latin typeface="Calibri"/>
                <a:cs typeface="Calibri"/>
              </a:rPr>
              <a:t>Waiting for official release of updated tool before sharing wrapper on  the Galaxy Tool Shed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1864"/>
            <a:ext cx="8140700" cy="655200"/>
          </a:xfrm>
        </p:spPr>
        <p:txBody>
          <a:bodyPr>
            <a:normAutofit fontScale="90000"/>
          </a:bodyPr>
          <a:lstStyle/>
          <a:p>
            <a:pPr algn="r"/>
            <a:r>
              <a:rPr lang="en-GB" dirty="0" smtClean="0"/>
              <a:t>Prokaryotic Sub-cellular Localisation: PSORTb</a:t>
            </a:r>
            <a:endParaRPr lang="en-GB" dirty="0"/>
          </a:p>
        </p:txBody>
      </p:sp>
      <p:pic>
        <p:nvPicPr>
          <p:cNvPr id="5" name="Picture 4" descr="Screen shot 2011-05-19 at 11.41.1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386" y="905256"/>
            <a:ext cx="7889748" cy="59527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97442" y="6504872"/>
            <a:ext cx="82251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cs typeface="Calibri"/>
              </a:rPr>
              <a:t>http://www.psort.org/  -  Yu </a:t>
            </a:r>
            <a:r>
              <a:rPr lang="en-US" sz="1600" b="1" i="1" dirty="0" smtClean="0">
                <a:solidFill>
                  <a:schemeClr val="accent3">
                    <a:lumMod val="50000"/>
                  </a:schemeClr>
                </a:solidFill>
                <a:cs typeface="Calibri"/>
              </a:rPr>
              <a:t>et al.</a:t>
            </a:r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cs typeface="Calibri"/>
              </a:rPr>
              <a:t> (2010)</a:t>
            </a:r>
            <a:endParaRPr lang="en-GB" sz="1600" b="1" dirty="0" smtClean="0">
              <a:solidFill>
                <a:schemeClr val="accent3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094150" y="3076817"/>
            <a:ext cx="2928456" cy="3428057"/>
          </a:xfrm>
          <a:prstGeom prst="roundRect">
            <a:avLst/>
          </a:prstGeom>
          <a:solidFill>
            <a:srgbClr val="78A24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176355" y="3318572"/>
            <a:ext cx="2846251" cy="290848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Aft>
                <a:spcPts val="1800"/>
              </a:spcAft>
            </a:pPr>
            <a:r>
              <a:rPr lang="en-GB" sz="2400" b="1" dirty="0" smtClean="0">
                <a:solidFill>
                  <a:srgbClr val="FFFFFF"/>
                </a:solidFill>
                <a:latin typeface="Calibri"/>
                <a:cs typeface="Calibri"/>
              </a:rPr>
              <a:t>Using </a:t>
            </a:r>
            <a:r>
              <a:rPr lang="en-US" sz="2400" b="1" dirty="0" smtClean="0">
                <a:solidFill>
                  <a:srgbClr val="FFFFFF"/>
                </a:solidFill>
                <a:cs typeface="Calibri"/>
              </a:rPr>
              <a:t>Konrad Paszkiewicz’s wrapper from Galaxy Tool Shed</a:t>
            </a:r>
            <a:endParaRPr lang="en-GB" sz="2400" b="1" dirty="0" smtClean="0">
              <a:solidFill>
                <a:srgbClr val="FFFFFF"/>
              </a:solidFill>
              <a:latin typeface="Calibri"/>
              <a:cs typeface="Calibri"/>
            </a:endParaRPr>
          </a:p>
          <a:p>
            <a:pPr>
              <a:spcAft>
                <a:spcPts val="1800"/>
              </a:spcAft>
            </a:pPr>
            <a:r>
              <a:rPr lang="en-GB" sz="2400" b="1" dirty="0" smtClean="0">
                <a:solidFill>
                  <a:srgbClr val="FFFFFF"/>
                </a:solidFill>
                <a:latin typeface="Calibri"/>
                <a:cs typeface="Calibri"/>
              </a:rPr>
              <a:t>Tool provides tab separated output,  so simple wrapper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401864"/>
            <a:ext cx="8128000" cy="655200"/>
          </a:xfrm>
        </p:spPr>
        <p:txBody>
          <a:bodyPr>
            <a:normAutofit fontScale="90000"/>
          </a:bodyPr>
          <a:lstStyle/>
          <a:p>
            <a:pPr algn="r"/>
            <a:r>
              <a:rPr lang="en-GB" sz="3200" dirty="0" smtClean="0"/>
              <a:t>Eukaryotic Sub-cellular Localisation: WoLF PSORT</a:t>
            </a:r>
            <a:endParaRPr lang="en-GB" sz="3200" dirty="0"/>
          </a:p>
        </p:txBody>
      </p:sp>
      <p:pic>
        <p:nvPicPr>
          <p:cNvPr id="3" name="Picture 2" descr="Screen shot 2011-05-19 at 11.42.5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47" y="905256"/>
            <a:ext cx="7889748" cy="59527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97442" y="6504872"/>
            <a:ext cx="82251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cs typeface="Calibri"/>
              </a:rPr>
              <a:t>http://wolfpsort.org/  -  Horton </a:t>
            </a:r>
            <a:r>
              <a:rPr lang="en-US" sz="1600" b="1" i="1" dirty="0" smtClean="0">
                <a:solidFill>
                  <a:schemeClr val="accent3">
                    <a:lumMod val="50000"/>
                  </a:schemeClr>
                </a:solidFill>
                <a:cs typeface="Calibri"/>
              </a:rPr>
              <a:t>et al.</a:t>
            </a:r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cs typeface="Calibri"/>
              </a:rPr>
              <a:t> (2006), Horton </a:t>
            </a:r>
            <a:r>
              <a:rPr lang="en-US" sz="1600" b="1" i="1" dirty="0" smtClean="0">
                <a:solidFill>
                  <a:schemeClr val="accent3">
                    <a:lumMod val="50000"/>
                  </a:schemeClr>
                </a:solidFill>
                <a:cs typeface="Calibri"/>
              </a:rPr>
              <a:t>et al.</a:t>
            </a:r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cs typeface="Calibri"/>
              </a:rPr>
              <a:t> (2007)</a:t>
            </a:r>
            <a:endParaRPr lang="en-GB" sz="1600" b="1" dirty="0" smtClean="0">
              <a:solidFill>
                <a:schemeClr val="accent3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094150" y="3076817"/>
            <a:ext cx="2928456" cy="3428057"/>
          </a:xfrm>
          <a:prstGeom prst="roundRect">
            <a:avLst/>
          </a:prstGeom>
          <a:solidFill>
            <a:srgbClr val="86257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176355" y="3087740"/>
            <a:ext cx="2846251" cy="33701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Aft>
                <a:spcPts val="1800"/>
              </a:spcAft>
            </a:pPr>
            <a:r>
              <a:rPr lang="en-GB" sz="2400" b="1" dirty="0" smtClean="0">
                <a:solidFill>
                  <a:srgbClr val="FFFFFF"/>
                </a:solidFill>
                <a:latin typeface="Calibri"/>
                <a:cs typeface="Calibri"/>
              </a:rPr>
              <a:t>Python wrapper for WoLF PSORT 2.0</a:t>
            </a:r>
          </a:p>
          <a:p>
            <a:pPr>
              <a:spcAft>
                <a:spcPts val="1800"/>
              </a:spcAft>
            </a:pPr>
            <a:r>
              <a:rPr lang="en-GB" sz="2400" b="1" dirty="0" smtClean="0">
                <a:solidFill>
                  <a:srgbClr val="FFFFFF"/>
                </a:solidFill>
                <a:latin typeface="Calibri"/>
                <a:cs typeface="Calibri"/>
              </a:rPr>
              <a:t>Converts the output into tab separated</a:t>
            </a:r>
          </a:p>
          <a:p>
            <a:pPr>
              <a:spcAft>
                <a:spcPts val="1800"/>
              </a:spcAft>
            </a:pPr>
            <a:r>
              <a:rPr lang="en-GB" sz="2400" b="1" dirty="0" smtClean="0">
                <a:solidFill>
                  <a:srgbClr val="FFFFFF"/>
                </a:solidFill>
                <a:cs typeface="Calibri"/>
              </a:rPr>
              <a:t>Runs tool in parallel</a:t>
            </a:r>
          </a:p>
          <a:p>
            <a:pPr>
              <a:spcAft>
                <a:spcPts val="1800"/>
              </a:spcAft>
            </a:pPr>
            <a:r>
              <a:rPr lang="en-GB" sz="2400" b="1" dirty="0" smtClean="0">
                <a:solidFill>
                  <a:srgbClr val="FFFFFF"/>
                </a:solidFill>
                <a:latin typeface="Calibri"/>
                <a:cs typeface="Calibri"/>
              </a:rPr>
              <a:t>Wrapper is on the Galaxy Tool Shed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JHI Plant Pathology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7442" y="1321038"/>
            <a:ext cx="3774558" cy="4794218"/>
          </a:xfrm>
        </p:spPr>
        <p:txBody>
          <a:bodyPr/>
          <a:lstStyle/>
          <a:p>
            <a:r>
              <a:rPr lang="en-US" dirty="0" smtClean="0"/>
              <a:t>We work on a range of organisms</a:t>
            </a:r>
          </a:p>
          <a:p>
            <a:pPr lvl="1"/>
            <a:r>
              <a:rPr lang="en-US" dirty="0" smtClean="0"/>
              <a:t>Plant Viruses</a:t>
            </a:r>
          </a:p>
          <a:p>
            <a:pPr lvl="1"/>
            <a:r>
              <a:rPr lang="en-US" dirty="0" smtClean="0"/>
              <a:t>Bacteria</a:t>
            </a:r>
          </a:p>
          <a:p>
            <a:pPr lvl="1"/>
            <a:r>
              <a:rPr lang="en-US" dirty="0" smtClean="0"/>
              <a:t>Oomycetes</a:t>
            </a:r>
          </a:p>
          <a:p>
            <a:pPr lvl="1"/>
            <a:r>
              <a:rPr lang="en-US" dirty="0" smtClean="0"/>
              <a:t>Fungi</a:t>
            </a:r>
          </a:p>
          <a:p>
            <a:pPr lvl="1"/>
            <a:r>
              <a:rPr lang="en-US" dirty="0" smtClean="0"/>
              <a:t>Nematodes</a:t>
            </a:r>
          </a:p>
          <a:p>
            <a:pPr lvl="1"/>
            <a:r>
              <a:rPr lang="en-US" dirty="0" smtClean="0"/>
              <a:t>Aphids (as virus vectors)</a:t>
            </a:r>
          </a:p>
          <a:p>
            <a:r>
              <a:rPr lang="en-US" dirty="0" smtClean="0"/>
              <a:t>Many genome sequences now available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 contrast="15000"/>
          </a:blip>
          <a:stretch>
            <a:fillRect/>
          </a:stretch>
        </p:blipFill>
        <p:spPr>
          <a:xfrm>
            <a:off x="4572000" y="1593708"/>
            <a:ext cx="4127500" cy="4127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5718879"/>
            <a:ext cx="4127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accent3">
                    <a:lumMod val="50000"/>
                  </a:schemeClr>
                </a:solidFill>
                <a:latin typeface="Calibri"/>
                <a:cs typeface="Calibri"/>
              </a:rPr>
              <a:t>JHI Dundee site, formerly SCRI</a:t>
            </a:r>
            <a:br>
              <a:rPr lang="en-GB" sz="2000" b="1" dirty="0" smtClean="0">
                <a:solidFill>
                  <a:schemeClr val="accent3">
                    <a:lumMod val="50000"/>
                  </a:schemeClr>
                </a:solidFill>
                <a:latin typeface="Calibri"/>
                <a:cs typeface="Calibri"/>
              </a:rPr>
            </a:br>
            <a:r>
              <a:rPr lang="en-GB" sz="2000" b="1" dirty="0" smtClean="0">
                <a:solidFill>
                  <a:schemeClr val="accent3">
                    <a:lumMod val="50000"/>
                  </a:schemeClr>
                </a:solidFill>
                <a:latin typeface="Calibri"/>
                <a:cs typeface="Calibri"/>
              </a:rPr>
              <a:t>(Scottish Crop Research Institute)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Type III Secretion Signals: EffectiveT3</a:t>
            </a:r>
            <a:endParaRPr lang="en-GB" dirty="0"/>
          </a:p>
        </p:txBody>
      </p:sp>
      <p:pic>
        <p:nvPicPr>
          <p:cNvPr id="3" name="Picture 2" descr="Screen shot 2011-05-19 at 11.42.5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47" y="905256"/>
            <a:ext cx="7889748" cy="59527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3900" y="6504872"/>
            <a:ext cx="84003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cs typeface="Calibri"/>
              </a:rPr>
              <a:t>http://effectors.org/  -  Arnold </a:t>
            </a:r>
            <a:r>
              <a:rPr lang="en-US" sz="1600" b="1" i="1" dirty="0" smtClean="0">
                <a:solidFill>
                  <a:schemeClr val="accent3">
                    <a:lumMod val="50000"/>
                  </a:schemeClr>
                </a:solidFill>
                <a:cs typeface="Calibri"/>
              </a:rPr>
              <a:t>et al.</a:t>
            </a:r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cs typeface="Calibri"/>
              </a:rPr>
              <a:t> (2009), Jehl </a:t>
            </a:r>
            <a:r>
              <a:rPr lang="en-US" sz="1600" b="1" i="1" dirty="0" smtClean="0">
                <a:solidFill>
                  <a:schemeClr val="accent3">
                    <a:lumMod val="50000"/>
                  </a:schemeClr>
                </a:solidFill>
                <a:cs typeface="Calibri"/>
              </a:rPr>
              <a:t>et al.</a:t>
            </a:r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cs typeface="Calibri"/>
              </a:rPr>
              <a:t> (2011)  -  *Wrapper submitted 20 May 2011</a:t>
            </a:r>
            <a:endParaRPr lang="en-GB" sz="1600" b="1" dirty="0" smtClean="0">
              <a:solidFill>
                <a:schemeClr val="accent3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94150" y="3651793"/>
            <a:ext cx="2928456" cy="2853082"/>
          </a:xfrm>
          <a:prstGeom prst="roundRect">
            <a:avLst/>
          </a:prstGeom>
          <a:solidFill>
            <a:srgbClr val="86257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176355" y="3651792"/>
            <a:ext cx="2846251" cy="28530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Aft>
                <a:spcPts val="1800"/>
              </a:spcAft>
            </a:pPr>
            <a:r>
              <a:rPr lang="en-GB" sz="2400" b="1" dirty="0" smtClean="0">
                <a:solidFill>
                  <a:srgbClr val="FFFFFF"/>
                </a:solidFill>
                <a:latin typeface="Calibri"/>
                <a:cs typeface="Calibri"/>
              </a:rPr>
              <a:t>Python wrapper for EffectiveT3 v1.0.1</a:t>
            </a:r>
          </a:p>
          <a:p>
            <a:pPr>
              <a:spcAft>
                <a:spcPts val="1800"/>
              </a:spcAft>
            </a:pPr>
            <a:r>
              <a:rPr lang="en-GB" sz="2400" b="1" dirty="0" smtClean="0">
                <a:solidFill>
                  <a:srgbClr val="FFFFFF"/>
                </a:solidFill>
                <a:latin typeface="Calibri"/>
                <a:cs typeface="Calibri"/>
              </a:rPr>
              <a:t>Converts the output into tab separated</a:t>
            </a:r>
          </a:p>
          <a:p>
            <a:pPr>
              <a:spcAft>
                <a:spcPts val="1800"/>
              </a:spcAft>
            </a:pPr>
            <a:r>
              <a:rPr lang="en-GB" sz="2400" b="1" dirty="0" smtClean="0">
                <a:solidFill>
                  <a:srgbClr val="FFFFFF"/>
                </a:solidFill>
                <a:latin typeface="Calibri"/>
                <a:cs typeface="Calibri"/>
              </a:rPr>
              <a:t>Wrapper is on the Galaxy Tool Shed*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Observations from Wrapping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Tabular output for Galaxy</a:t>
            </a:r>
          </a:p>
          <a:p>
            <a:pPr lvl="1"/>
            <a:r>
              <a:rPr lang="en-US" dirty="0" smtClean="0"/>
              <a:t>Most tools’ output needed reformatting</a:t>
            </a:r>
          </a:p>
          <a:p>
            <a:r>
              <a:rPr lang="en-US" dirty="0" smtClean="0"/>
              <a:t>Some tools are not threaded</a:t>
            </a:r>
          </a:p>
          <a:p>
            <a:pPr lvl="1"/>
            <a:r>
              <a:rPr lang="en-US" dirty="0" smtClean="0"/>
              <a:t>I use a Python wrapper script to divide the input (using subprocess rather than multiprocessing module for Python 2.4 compatibility)</a:t>
            </a:r>
          </a:p>
          <a:p>
            <a:r>
              <a:rPr lang="en-US" dirty="0" smtClean="0"/>
              <a:t>Interaction with tool authors can be productive and informative, and improve their tools</a:t>
            </a:r>
          </a:p>
          <a:p>
            <a:r>
              <a:rPr lang="en-US" dirty="0" smtClean="0"/>
              <a:t>To tool authors</a:t>
            </a:r>
          </a:p>
          <a:p>
            <a:pPr lvl="1"/>
            <a:r>
              <a:rPr lang="en-US" dirty="0" smtClean="0"/>
              <a:t>Offer tabular output (if appropriate)</a:t>
            </a:r>
          </a:p>
          <a:p>
            <a:pPr lvl="1"/>
            <a:r>
              <a:rPr lang="en-US" dirty="0" smtClean="0"/>
              <a:t>Better error handling (e.g. zero length sequences)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Workflow example - RXLR motifs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Important translocation motif in oomycetes</a:t>
            </a:r>
          </a:p>
          <a:p>
            <a:r>
              <a:rPr lang="en-GB" dirty="0" smtClean="0"/>
              <a:t>We have implemented three methods in Galaxy:</a:t>
            </a:r>
          </a:p>
          <a:p>
            <a:pPr lvl="1"/>
            <a:r>
              <a:rPr lang="en-US" dirty="0" smtClean="0"/>
              <a:t>Bhattacharjee et al. (2006)</a:t>
            </a:r>
            <a:endParaRPr lang="en-GB" dirty="0" smtClean="0"/>
          </a:p>
          <a:p>
            <a:pPr lvl="1"/>
            <a:r>
              <a:rPr lang="en-GB" dirty="0" smtClean="0"/>
              <a:t>Win et al. (2007)</a:t>
            </a:r>
          </a:p>
          <a:p>
            <a:pPr lvl="1"/>
            <a:r>
              <a:rPr lang="en-GB" dirty="0" smtClean="0"/>
              <a:t>Whisson et al. (2007)</a:t>
            </a:r>
          </a:p>
          <a:p>
            <a:r>
              <a:rPr lang="en-GB" dirty="0" smtClean="0"/>
              <a:t>Venn Diagram comparing the three methods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1-05-18 at 15.56.3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88" y="0"/>
            <a:ext cx="9090025" cy="6858001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866567" y="2313215"/>
            <a:ext cx="734791" cy="281214"/>
          </a:xfrm>
          <a:prstGeom prst="roundRect">
            <a:avLst/>
          </a:prstGeom>
          <a:solidFill>
            <a:srgbClr val="862576">
              <a:alpha val="25000"/>
            </a:srgbClr>
          </a:solidFill>
          <a:ln>
            <a:noFill/>
          </a:ln>
          <a:effectLst>
            <a:glow rad="101600">
              <a:srgbClr val="862576">
                <a:alpha val="5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571500" y="2930071"/>
            <a:ext cx="1778000" cy="489857"/>
          </a:xfrm>
          <a:prstGeom prst="roundRect">
            <a:avLst/>
          </a:prstGeom>
          <a:solidFill>
            <a:srgbClr val="862576">
              <a:alpha val="25000"/>
            </a:srgbClr>
          </a:solidFill>
          <a:ln>
            <a:noFill/>
          </a:ln>
          <a:effectLst>
            <a:glow rad="101600">
              <a:srgbClr val="862576">
                <a:alpha val="5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1-05-18 at 15.59.0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88" y="0"/>
            <a:ext cx="9090025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6613071" y="2930073"/>
            <a:ext cx="235857" cy="281214"/>
          </a:xfrm>
          <a:prstGeom prst="roundRect">
            <a:avLst/>
          </a:prstGeom>
          <a:solidFill>
            <a:srgbClr val="862576">
              <a:alpha val="25000"/>
            </a:srgbClr>
          </a:solidFill>
          <a:ln>
            <a:noFill/>
          </a:ln>
          <a:effectLst>
            <a:glow rad="101600">
              <a:srgbClr val="862576">
                <a:alpha val="5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1-05-18 at 16.02.2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5" y="0"/>
            <a:ext cx="9036050" cy="685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1-05-18 at 16.06.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87" y="0"/>
            <a:ext cx="9090026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930067" y="2177142"/>
            <a:ext cx="2113647" cy="281214"/>
          </a:xfrm>
          <a:prstGeom prst="roundRect">
            <a:avLst/>
          </a:prstGeom>
          <a:solidFill>
            <a:srgbClr val="862576">
              <a:alpha val="25000"/>
            </a:srgbClr>
          </a:solidFill>
          <a:ln>
            <a:noFill/>
          </a:ln>
          <a:effectLst>
            <a:glow rad="101600">
              <a:srgbClr val="862576">
                <a:alpha val="5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2930067" y="2739571"/>
            <a:ext cx="562433" cy="281214"/>
          </a:xfrm>
          <a:prstGeom prst="roundRect">
            <a:avLst/>
          </a:prstGeom>
          <a:solidFill>
            <a:srgbClr val="862576">
              <a:alpha val="25000"/>
            </a:srgbClr>
          </a:solidFill>
          <a:ln>
            <a:noFill/>
          </a:ln>
          <a:effectLst>
            <a:glow rad="101600">
              <a:srgbClr val="862576">
                <a:alpha val="5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1-05-18 at 16.09.2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88" y="0"/>
            <a:ext cx="9090025" cy="6858001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6930573" y="5606144"/>
            <a:ext cx="235857" cy="281214"/>
          </a:xfrm>
          <a:prstGeom prst="roundRect">
            <a:avLst/>
          </a:prstGeom>
          <a:solidFill>
            <a:srgbClr val="862576">
              <a:alpha val="25000"/>
            </a:srgbClr>
          </a:solidFill>
          <a:ln>
            <a:noFill/>
          </a:ln>
          <a:effectLst>
            <a:glow rad="101600">
              <a:srgbClr val="862576">
                <a:alpha val="5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1-05-18 at 16.10.3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88" y="0"/>
            <a:ext cx="9090025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893776" y="1868714"/>
            <a:ext cx="2440224" cy="444500"/>
          </a:xfrm>
          <a:prstGeom prst="roundRect">
            <a:avLst/>
          </a:prstGeom>
          <a:solidFill>
            <a:srgbClr val="862576">
              <a:alpha val="25000"/>
            </a:srgbClr>
          </a:solidFill>
          <a:ln>
            <a:noFill/>
          </a:ln>
          <a:effectLst>
            <a:glow rad="101600">
              <a:srgbClr val="862576">
                <a:alpha val="5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1-05-18 at 16.11.2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88" y="0"/>
            <a:ext cx="9090025" cy="6858001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866567" y="2313215"/>
            <a:ext cx="734791" cy="281214"/>
          </a:xfrm>
          <a:prstGeom prst="roundRect">
            <a:avLst/>
          </a:prstGeom>
          <a:solidFill>
            <a:srgbClr val="862576">
              <a:alpha val="25000"/>
            </a:srgbClr>
          </a:solidFill>
          <a:ln>
            <a:noFill/>
          </a:ln>
          <a:effectLst>
            <a:glow rad="101600">
              <a:srgbClr val="862576">
                <a:alpha val="5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Common themes – e.g. Effectors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will use “effector” to mean a pathogen produced protein which in some way manipulates the host plant</a:t>
            </a:r>
          </a:p>
          <a:p>
            <a:r>
              <a:rPr lang="en-US" dirty="0" smtClean="0"/>
              <a:t>The details depend on the type of organism, but we want to identify effector genes, e.g.</a:t>
            </a:r>
          </a:p>
          <a:p>
            <a:pPr lvl="1"/>
            <a:r>
              <a:rPr lang="en-US" dirty="0" smtClean="0"/>
              <a:t>Similarity to known effectors (e.g. with BLAST)</a:t>
            </a:r>
          </a:p>
          <a:p>
            <a:pPr lvl="1"/>
            <a:r>
              <a:rPr lang="en-US" dirty="0" smtClean="0"/>
              <a:t>Signal peptides</a:t>
            </a:r>
          </a:p>
          <a:p>
            <a:pPr lvl="1"/>
            <a:r>
              <a:rPr lang="en-US" dirty="0" smtClean="0"/>
              <a:t>Localization signals</a:t>
            </a:r>
          </a:p>
          <a:p>
            <a:pPr lvl="1"/>
            <a:r>
              <a:rPr lang="en-US" dirty="0" smtClean="0"/>
              <a:t>Possible horizontal gene transfer (e.g. different GC%)</a:t>
            </a:r>
          </a:p>
          <a:p>
            <a:r>
              <a:rPr lang="en-US" dirty="0" smtClean="0"/>
              <a:t>Part of larger task of automated gene annotation, e.g.</a:t>
            </a:r>
          </a:p>
          <a:p>
            <a:pPr lvl="1"/>
            <a:r>
              <a:rPr lang="en-US" dirty="0" smtClean="0"/>
              <a:t>HMMER or RPS-BLAST domain searches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Next few steps omitted…</a:t>
            </a:r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Repeated RXLR search &amp; filter using other two models</a:t>
            </a:r>
          </a:p>
          <a:p>
            <a:r>
              <a:rPr lang="en-GB" dirty="0" smtClean="0"/>
              <a:t>Labelled some history entries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1-05-18 at 16.19.5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88" y="0"/>
            <a:ext cx="9090025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80561" y="4984748"/>
            <a:ext cx="1333510" cy="281214"/>
          </a:xfrm>
          <a:prstGeom prst="roundRect">
            <a:avLst/>
          </a:prstGeom>
          <a:solidFill>
            <a:srgbClr val="862576">
              <a:alpha val="25000"/>
            </a:srgbClr>
          </a:solidFill>
          <a:ln>
            <a:noFill/>
          </a:ln>
          <a:effectLst>
            <a:glow rad="101600">
              <a:srgbClr val="862576">
                <a:alpha val="5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2921000" y="4065633"/>
            <a:ext cx="3331854" cy="2450164"/>
          </a:xfrm>
          <a:prstGeom prst="roundRect">
            <a:avLst/>
          </a:prstGeom>
          <a:solidFill>
            <a:srgbClr val="86257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010074" y="4065633"/>
            <a:ext cx="3238325" cy="240065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Aft>
                <a:spcPts val="1800"/>
              </a:spcAft>
            </a:pPr>
            <a:r>
              <a:rPr lang="en-GB" sz="2400" b="1" dirty="0" smtClean="0">
                <a:solidFill>
                  <a:srgbClr val="FFFFFF"/>
                </a:solidFill>
                <a:latin typeface="Calibri"/>
                <a:cs typeface="Calibri"/>
              </a:rPr>
              <a:t>Python script using rpy</a:t>
            </a:r>
          </a:p>
          <a:p>
            <a:pPr>
              <a:spcAft>
                <a:spcPts val="1800"/>
              </a:spcAft>
            </a:pPr>
            <a:r>
              <a:rPr lang="en-GB" sz="2400" b="1" dirty="0" smtClean="0">
                <a:solidFill>
                  <a:srgbClr val="FFFFFF"/>
                </a:solidFill>
                <a:latin typeface="Calibri"/>
                <a:cs typeface="Calibri"/>
              </a:rPr>
              <a:t>R library limma handles the plotting</a:t>
            </a:r>
            <a:endParaRPr lang="en-GB" sz="2400" b="1" dirty="0" smtClean="0">
              <a:solidFill>
                <a:srgbClr val="FFFFFF"/>
              </a:solidFill>
              <a:cs typeface="Calibri"/>
            </a:endParaRPr>
          </a:p>
          <a:p>
            <a:pPr>
              <a:spcAft>
                <a:spcPts val="1800"/>
              </a:spcAft>
            </a:pPr>
            <a:r>
              <a:rPr lang="en-GB" sz="2400" b="1" dirty="0" smtClean="0">
                <a:solidFill>
                  <a:srgbClr val="FFFFFF"/>
                </a:solidFill>
                <a:latin typeface="Calibri"/>
                <a:cs typeface="Calibri"/>
              </a:rPr>
              <a:t>Wrapper is on the Galaxy Tool Shed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1-05-18 at 16.21.4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88" y="0"/>
            <a:ext cx="909002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1-05-18 at 16.22.1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87" y="0"/>
            <a:ext cx="9090026" cy="685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Repeating analysis as a Workflow</a:t>
            </a:r>
            <a:endParaRPr lang="en-GB" dirty="0"/>
          </a:p>
        </p:txBody>
      </p:sp>
      <p:pic>
        <p:nvPicPr>
          <p:cNvPr id="4" name="Picture 3" descr="Screen shot 2011-05-19 at 12.05.2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512735"/>
            <a:ext cx="9144001" cy="3390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Galaxy8-[Venn_Diagram_on_data_7,_data_1,_and_others]-3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419852" y="1031530"/>
            <a:ext cx="4389120" cy="4389120"/>
          </a:xfrm>
          <a:prstGeom prst="rect">
            <a:avLst/>
          </a:prstGeom>
        </p:spPr>
      </p:pic>
      <p:pic>
        <p:nvPicPr>
          <p:cNvPr id="5" name="Picture 4" descr="Galaxy8-[Venn_Diagram_on_data_7,_data_1,_and_others]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390568" y="1031530"/>
            <a:ext cx="4389120" cy="4389120"/>
          </a:xfrm>
          <a:prstGeom prst="rect">
            <a:avLst/>
          </a:prstGeom>
        </p:spPr>
      </p:pic>
      <p:pic>
        <p:nvPicPr>
          <p:cNvPr id="6" name="Picture 5" descr="Galaxy8-[Venn_Diagram_on_data_7,_data_1,_and_others]-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-653413" y="1031530"/>
            <a:ext cx="4389120" cy="438912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30304" y="401864"/>
            <a:ext cx="7547429" cy="78649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RXLRs in </a:t>
            </a:r>
            <a:r>
              <a:rPr lang="en-GB" i="1" dirty="0" smtClean="0"/>
              <a:t>Phytophthora</a:t>
            </a:r>
            <a:r>
              <a:rPr lang="en-GB" dirty="0" smtClean="0"/>
              <a:t> draft genomes</a:t>
            </a:r>
            <a:endParaRPr lang="en-GB" dirty="0"/>
          </a:p>
        </p:txBody>
      </p:sp>
      <p:sp>
        <p:nvSpPr>
          <p:cNvPr id="18" name="Title 14"/>
          <p:cNvSpPr txBox="1">
            <a:spLocks/>
          </p:cNvSpPr>
          <p:nvPr/>
        </p:nvSpPr>
        <p:spPr>
          <a:xfrm>
            <a:off x="3129323" y="4914883"/>
            <a:ext cx="2885354" cy="655200"/>
          </a:xfrm>
          <a:prstGeom prst="rect">
            <a:avLst/>
          </a:prstGeom>
        </p:spPr>
        <p:txBody>
          <a:bodyPr vert="horz" lIns="0" tIns="45720" rIns="91440" bIns="45720" rtlCol="0" anchor="t">
            <a:normAutofit fontScale="60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86257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P. sojae</a:t>
            </a:r>
          </a:p>
          <a:p>
            <a:pPr algn="ctr">
              <a:spcBef>
                <a:spcPct val="0"/>
              </a:spcBef>
            </a:pPr>
            <a:r>
              <a:rPr lang="en-GB" sz="3600" b="1" dirty="0" smtClean="0">
                <a:solidFill>
                  <a:srgbClr val="862576"/>
                </a:solidFill>
              </a:rPr>
              <a:t>(</a:t>
            </a:r>
            <a:r>
              <a:rPr lang="en-US" sz="3600" b="1" dirty="0" smtClean="0">
                <a:solidFill>
                  <a:srgbClr val="862576"/>
                </a:solidFill>
              </a:rPr>
              <a:t>19,027</a:t>
            </a:r>
            <a:r>
              <a:rPr lang="en-GB" sz="3600" b="1" dirty="0" smtClean="0">
                <a:solidFill>
                  <a:srgbClr val="862576"/>
                </a:solidFill>
              </a:rPr>
              <a:t> proteins)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i="1" u="none" strike="noStrike" kern="1200" cap="none" spc="0" normalizeH="0" baseline="0" noProof="0" dirty="0" smtClean="0">
              <a:ln>
                <a:noFill/>
              </a:ln>
              <a:solidFill>
                <a:srgbClr val="86257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u="none" strike="noStrike" kern="1200" cap="none" spc="0" normalizeH="0" baseline="0" noProof="0" dirty="0">
              <a:ln>
                <a:noFill/>
              </a:ln>
              <a:solidFill>
                <a:srgbClr val="86257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Title 14"/>
          <p:cNvSpPr txBox="1">
            <a:spLocks/>
          </p:cNvSpPr>
          <p:nvPr/>
        </p:nvSpPr>
        <p:spPr>
          <a:xfrm>
            <a:off x="6167077" y="4914883"/>
            <a:ext cx="2885354" cy="655200"/>
          </a:xfrm>
          <a:prstGeom prst="rect">
            <a:avLst/>
          </a:prstGeom>
        </p:spPr>
        <p:txBody>
          <a:bodyPr vert="horz" lIns="0" tIns="45720" rIns="91440" bIns="45720" rtlCol="0" anchor="t">
            <a:normAutofit fontScale="60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86257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P. </a:t>
            </a:r>
            <a:r>
              <a:rPr lang="en-GB" sz="3600" b="1" i="1" dirty="0" smtClean="0">
                <a:solidFill>
                  <a:srgbClr val="862576"/>
                </a:solidFill>
                <a:latin typeface="+mj-lt"/>
                <a:ea typeface="+mj-ea"/>
                <a:cs typeface="+mj-cs"/>
              </a:rPr>
              <a:t>r</a:t>
            </a:r>
            <a:r>
              <a:rPr kumimoji="0" lang="en-GB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86257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amorum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dirty="0" smtClean="0">
                <a:solidFill>
                  <a:srgbClr val="862576"/>
                </a:solidFill>
                <a:latin typeface="+mj-lt"/>
                <a:ea typeface="+mj-ea"/>
                <a:cs typeface="+mj-cs"/>
              </a:rPr>
              <a:t>(15,743 proteins)</a:t>
            </a:r>
            <a:endParaRPr kumimoji="0" lang="en-GB" sz="3600" b="1" u="none" strike="noStrike" kern="1200" cap="none" spc="0" normalizeH="0" baseline="0" noProof="0" dirty="0" smtClean="0">
              <a:ln>
                <a:noFill/>
              </a:ln>
              <a:solidFill>
                <a:srgbClr val="86257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u="none" strike="noStrike" kern="1200" cap="none" spc="0" normalizeH="0" baseline="0" noProof="0" dirty="0">
              <a:ln>
                <a:noFill/>
              </a:ln>
              <a:solidFill>
                <a:srgbClr val="86257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Title 14"/>
          <p:cNvSpPr txBox="1">
            <a:spLocks/>
          </p:cNvSpPr>
          <p:nvPr/>
        </p:nvSpPr>
        <p:spPr>
          <a:xfrm>
            <a:off x="98473" y="4914883"/>
            <a:ext cx="2885354" cy="655200"/>
          </a:xfrm>
          <a:prstGeom prst="rect">
            <a:avLst/>
          </a:prstGeom>
        </p:spPr>
        <p:txBody>
          <a:bodyPr vert="horz" lIns="0" tIns="45720" rIns="91440" bIns="45720" rtlCol="0" anchor="t">
            <a:normAutofit fontScale="60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86257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P. </a:t>
            </a:r>
            <a:r>
              <a:rPr lang="en-GB" sz="3600" b="1" i="1" dirty="0" smtClean="0">
                <a:solidFill>
                  <a:srgbClr val="862576"/>
                </a:solidFill>
                <a:latin typeface="+mj-lt"/>
                <a:ea typeface="+mj-ea"/>
                <a:cs typeface="+mj-cs"/>
              </a:rPr>
              <a:t>capsici</a:t>
            </a:r>
            <a:endParaRPr kumimoji="0" lang="en-GB" sz="3600" b="1" i="1" u="none" strike="noStrike" kern="1200" cap="none" spc="0" normalizeH="0" baseline="0" noProof="0" dirty="0" smtClean="0">
              <a:ln>
                <a:noFill/>
              </a:ln>
              <a:solidFill>
                <a:srgbClr val="86257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r>
              <a:rPr lang="en-GB" sz="3600" b="1" dirty="0" smtClean="0">
                <a:solidFill>
                  <a:srgbClr val="862576"/>
                </a:solidFill>
              </a:rPr>
              <a:t>(</a:t>
            </a:r>
            <a:r>
              <a:rPr lang="en-US" sz="3600" b="1" dirty="0" smtClean="0">
                <a:solidFill>
                  <a:srgbClr val="862576"/>
                </a:solidFill>
              </a:rPr>
              <a:t>19,805</a:t>
            </a:r>
            <a:r>
              <a:rPr lang="en-GB" sz="3600" b="1" dirty="0" smtClean="0">
                <a:solidFill>
                  <a:srgbClr val="862576"/>
                </a:solidFill>
              </a:rPr>
              <a:t> proteins)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i="1" u="none" strike="noStrike" kern="1200" cap="none" spc="0" normalizeH="0" baseline="0" noProof="0" dirty="0" smtClean="0">
              <a:ln>
                <a:noFill/>
              </a:ln>
              <a:solidFill>
                <a:srgbClr val="86257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u="none" strike="noStrike" kern="1200" cap="none" spc="0" normalizeH="0" baseline="0" noProof="0" dirty="0">
              <a:ln>
                <a:noFill/>
              </a:ln>
              <a:solidFill>
                <a:srgbClr val="86257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– Finding effector proteins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Start with a FASTA file of proteins</a:t>
            </a:r>
          </a:p>
          <a:p>
            <a:r>
              <a:rPr lang="en-GB" dirty="0" smtClean="0"/>
              <a:t>Run signal peptide prediction</a:t>
            </a:r>
          </a:p>
          <a:p>
            <a:r>
              <a:rPr lang="en-GB" dirty="0" smtClean="0"/>
              <a:t>Select proteins with signal peptide</a:t>
            </a:r>
          </a:p>
          <a:p>
            <a:r>
              <a:rPr lang="en-GB" dirty="0" smtClean="0"/>
              <a:t>Run transmembrane prediction</a:t>
            </a:r>
          </a:p>
          <a:p>
            <a:r>
              <a:rPr lang="en-GB" dirty="0" smtClean="0"/>
              <a:t>Select proteins without transmembrane (TM) domains</a:t>
            </a:r>
          </a:p>
          <a:p>
            <a:r>
              <a:rPr lang="en-GB" dirty="0" smtClean="0"/>
              <a:t>Get FASTA file of proteins with signal peptide but not TM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Workflow Editor – Effector finding</a:t>
            </a:r>
            <a:endParaRPr lang="en-GB" dirty="0"/>
          </a:p>
        </p:txBody>
      </p:sp>
      <p:pic>
        <p:nvPicPr>
          <p:cNvPr id="8" name="Picture 7" descr="Screen shot 2011-05-19 at 12.09.5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1925"/>
            <a:ext cx="9144000" cy="5426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Acknowledgements</a:t>
            </a:r>
            <a:endParaRPr lang="en-GB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797442" y="1163782"/>
            <a:ext cx="7591646" cy="479421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marL="396000" marR="0" lvl="0" indent="-28080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320"/>
              </a:spcAft>
              <a:buClr>
                <a:schemeClr val="accent3">
                  <a:lumMod val="50000"/>
                </a:schemeClr>
              </a:buClr>
              <a:buSzTx/>
              <a:buFont typeface="Wingdings" pitchFamily="2" charset="2"/>
              <a:buChar char=""/>
              <a:tabLst/>
              <a:defRPr/>
            </a:pP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Helpful tool authors:</a:t>
            </a:r>
          </a:p>
          <a:p>
            <a:pPr marL="853200" lvl="1" indent="-280800">
              <a:lnSpc>
                <a:spcPct val="120000"/>
              </a:lnSpc>
              <a:spcAft>
                <a:spcPts val="1320"/>
              </a:spcAft>
              <a:buClr>
                <a:schemeClr val="accent3">
                  <a:lumMod val="50000"/>
                </a:schemeClr>
              </a:buClr>
              <a:buFont typeface="Wingdings" pitchFamily="2" charset="2"/>
              <a:buChar char=""/>
            </a:pPr>
            <a:r>
              <a:rPr lang="en-GB" sz="2200" dirty="0" smtClean="0">
                <a:latin typeface="+mj-lt"/>
              </a:rPr>
              <a:t>Alex Nguyen (NLStradamus)</a:t>
            </a:r>
          </a:p>
          <a:p>
            <a:pPr marL="853200" lvl="1" indent="-280800">
              <a:lnSpc>
                <a:spcPct val="120000"/>
              </a:lnSpc>
              <a:spcAft>
                <a:spcPts val="1320"/>
              </a:spcAft>
              <a:buClr>
                <a:schemeClr val="accent3">
                  <a:lumMod val="50000"/>
                </a:schemeClr>
              </a:buClr>
              <a:buFont typeface="Wingdings" pitchFamily="2" charset="2"/>
              <a:buChar char=""/>
            </a:pPr>
            <a:r>
              <a:rPr lang="en-GB" sz="2200" dirty="0" smtClean="0">
                <a:latin typeface="+mj-lt"/>
              </a:rPr>
              <a:t>Laszlo Kajan (PredictNLS)</a:t>
            </a:r>
          </a:p>
          <a:p>
            <a:pPr marL="853200" lvl="1" indent="-280800">
              <a:lnSpc>
                <a:spcPct val="120000"/>
              </a:lnSpc>
              <a:spcAft>
                <a:spcPts val="1320"/>
              </a:spcAft>
              <a:buClr>
                <a:schemeClr val="accent3">
                  <a:lumMod val="50000"/>
                </a:schemeClr>
              </a:buClr>
              <a:buFont typeface="Wingdings" pitchFamily="2" charset="2"/>
              <a:buChar char=""/>
            </a:pPr>
            <a:r>
              <a:rPr lang="en-GB" sz="2200" dirty="0" smtClean="0">
                <a:latin typeface="+mj-lt"/>
              </a:rPr>
              <a:t>Peter Troshin, Michelle Scott (NoD)</a:t>
            </a:r>
          </a:p>
          <a:p>
            <a:pPr marL="396000" indent="-280800">
              <a:lnSpc>
                <a:spcPct val="120000"/>
              </a:lnSpc>
              <a:spcAft>
                <a:spcPts val="1320"/>
              </a:spcAft>
              <a:buClr>
                <a:schemeClr val="accent3">
                  <a:lumMod val="50000"/>
                </a:schemeClr>
              </a:buClr>
              <a:buFont typeface="Wingdings" pitchFamily="2" charset="2"/>
              <a:buChar char=""/>
            </a:pPr>
            <a:r>
              <a:rPr lang="en-GB" sz="2200" dirty="0" smtClean="0">
                <a:latin typeface="+mj-lt"/>
              </a:rPr>
              <a:t>JHI Testers:</a:t>
            </a:r>
          </a:p>
          <a:p>
            <a:pPr marL="853200" lvl="1" indent="-280800">
              <a:lnSpc>
                <a:spcPct val="120000"/>
              </a:lnSpc>
              <a:spcAft>
                <a:spcPts val="1320"/>
              </a:spcAft>
              <a:buClr>
                <a:schemeClr val="accent3">
                  <a:lumMod val="50000"/>
                </a:schemeClr>
              </a:buClr>
              <a:buFont typeface="Wingdings" pitchFamily="2" charset="2"/>
              <a:buChar char=""/>
            </a:pPr>
            <a:r>
              <a:rPr lang="en-GB" sz="2200" dirty="0" smtClean="0">
                <a:latin typeface="+mj-lt"/>
              </a:rPr>
              <a:t>John Jones, Remco Stam, Julietta Jupe</a:t>
            </a:r>
          </a:p>
          <a:p>
            <a:pPr marL="396000" indent="-280800">
              <a:lnSpc>
                <a:spcPct val="120000"/>
              </a:lnSpc>
              <a:spcAft>
                <a:spcPts val="1320"/>
              </a:spcAft>
              <a:buClr>
                <a:schemeClr val="accent3">
                  <a:lumMod val="50000"/>
                </a:schemeClr>
              </a:buClr>
              <a:buFont typeface="Wingdings" pitchFamily="2" charset="2"/>
              <a:buChar char=""/>
            </a:pPr>
            <a:r>
              <a:rPr lang="en-GB" sz="2200" dirty="0" smtClean="0">
                <a:latin typeface="+mj-lt"/>
              </a:rPr>
              <a:t>The Galaxy Developers &amp; mailing list community</a:t>
            </a:r>
          </a:p>
          <a:p>
            <a:pPr marL="853200" lvl="1" indent="-280800">
              <a:lnSpc>
                <a:spcPct val="120000"/>
              </a:lnSpc>
              <a:spcAft>
                <a:spcPts val="1320"/>
              </a:spcAft>
              <a:buClr>
                <a:schemeClr val="accent3">
                  <a:lumMod val="50000"/>
                </a:schemeClr>
              </a:buClr>
              <a:buFont typeface="Wingdings" pitchFamily="2" charset="2"/>
              <a:buChar char=""/>
            </a:pPr>
            <a:endParaRPr lang="en-GB" sz="2200" dirty="0" smtClean="0">
              <a:latin typeface="+mj-lt"/>
            </a:endParaRPr>
          </a:p>
          <a:p>
            <a:pPr marL="396000" marR="0" lvl="0" indent="-28080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320"/>
              </a:spcAft>
              <a:buClr>
                <a:schemeClr val="accent3">
                  <a:lumMod val="50000"/>
                </a:schemeClr>
              </a:buClr>
              <a:buSzTx/>
              <a:buFont typeface="Wingdings" pitchFamily="2" charset="2"/>
              <a:buChar char=""/>
              <a:tabLst/>
              <a:defRPr/>
            </a:pP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96000" marR="0" lvl="0" indent="-28080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320"/>
              </a:spcAft>
              <a:buClr>
                <a:schemeClr val="accent3">
                  <a:lumMod val="50000"/>
                </a:schemeClr>
              </a:buClr>
              <a:buSzTx/>
              <a:tabLst/>
              <a:defRPr/>
            </a:pP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Galaxy?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7442" y="1163782"/>
            <a:ext cx="7591646" cy="511479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Hi Peter, could you run a big BLAST job for me?</a:t>
            </a:r>
          </a:p>
          <a:p>
            <a:pPr lvl="1"/>
            <a:r>
              <a:rPr lang="en-US" dirty="0" smtClean="0"/>
              <a:t>Everyone using standalone BLAST is not practical</a:t>
            </a:r>
          </a:p>
          <a:p>
            <a:pPr lvl="1"/>
            <a:r>
              <a:rPr lang="en-US" dirty="0" smtClean="0"/>
              <a:t>Want local BLAST web interface with multiple-query support</a:t>
            </a:r>
          </a:p>
          <a:p>
            <a:r>
              <a:rPr lang="en-US" dirty="0" smtClean="0"/>
              <a:t>Group </a:t>
            </a:r>
            <a:r>
              <a:rPr lang="en-US" i="1" dirty="0" smtClean="0"/>
              <a:t>XXX </a:t>
            </a:r>
            <a:r>
              <a:rPr lang="en-US" dirty="0" smtClean="0"/>
              <a:t>have just published the </a:t>
            </a:r>
            <a:r>
              <a:rPr lang="en-US" i="1" dirty="0" smtClean="0"/>
              <a:t>YYY </a:t>
            </a:r>
            <a:r>
              <a:rPr lang="en-US" dirty="0" smtClean="0"/>
              <a:t>genome – could you look for </a:t>
            </a:r>
            <a:r>
              <a:rPr lang="en-US" i="1" dirty="0" smtClean="0"/>
              <a:t>ZZZ </a:t>
            </a:r>
            <a:r>
              <a:rPr lang="en-US" dirty="0" smtClean="0"/>
              <a:t>proteins please?</a:t>
            </a:r>
          </a:p>
          <a:p>
            <a:pPr lvl="1"/>
            <a:r>
              <a:rPr lang="en-US" dirty="0" smtClean="0"/>
              <a:t>With a suitable interface, lots of analyses are simple enough for non-bioinformaticians to run and interpret</a:t>
            </a:r>
          </a:p>
          <a:p>
            <a:r>
              <a:rPr lang="en-US" dirty="0" smtClean="0"/>
              <a:t>You remember that analysis we did last year? I want to do it again on this new genome</a:t>
            </a:r>
          </a:p>
          <a:p>
            <a:pPr lvl="1"/>
            <a:r>
              <a:rPr lang="en-US" dirty="0" smtClean="0"/>
              <a:t>Running old scripts on new data is tedious</a:t>
            </a:r>
          </a:p>
          <a:p>
            <a:pPr lvl="1"/>
            <a:r>
              <a:rPr lang="en-US" dirty="0" smtClean="0"/>
              <a:t>Workflows should be reproducible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Galaxy?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Could you run tool </a:t>
            </a:r>
            <a:r>
              <a:rPr lang="en-US" i="1" dirty="0" smtClean="0"/>
              <a:t>XXXX </a:t>
            </a:r>
            <a:r>
              <a:rPr lang="en-US" dirty="0" smtClean="0"/>
              <a:t>on this data please?</a:t>
            </a:r>
          </a:p>
          <a:p>
            <a:pPr lvl="1"/>
            <a:r>
              <a:rPr lang="en-US" dirty="0" smtClean="0"/>
              <a:t>Getting the tool:</a:t>
            </a:r>
          </a:p>
          <a:p>
            <a:pPr lvl="2"/>
            <a:r>
              <a:rPr lang="en-US" dirty="0" smtClean="0"/>
              <a:t>Many tools are Unix/Linux only (mostly Windows at JHI)</a:t>
            </a:r>
          </a:p>
          <a:p>
            <a:pPr lvl="1"/>
            <a:r>
              <a:rPr lang="en-US" dirty="0" smtClean="0"/>
              <a:t>Running the tool:</a:t>
            </a:r>
          </a:p>
          <a:p>
            <a:pPr lvl="2"/>
            <a:r>
              <a:rPr lang="en-US" dirty="0" smtClean="0"/>
              <a:t>Most tools lack any GUI or web interface</a:t>
            </a:r>
          </a:p>
          <a:p>
            <a:pPr lvl="1"/>
            <a:r>
              <a:rPr lang="en-US" dirty="0" smtClean="0"/>
              <a:t>Using the results:</a:t>
            </a:r>
          </a:p>
          <a:p>
            <a:pPr lvl="2"/>
            <a:r>
              <a:rPr lang="en-US" dirty="0" smtClean="0"/>
              <a:t>Many tools produce their own output formats</a:t>
            </a:r>
          </a:p>
          <a:p>
            <a:r>
              <a:rPr lang="en-US" dirty="0" smtClean="0"/>
              <a:t>So, we run it via Galaxy instead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Galaxy?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Plus points for us:</a:t>
            </a:r>
          </a:p>
          <a:p>
            <a:pPr lvl="1"/>
            <a:r>
              <a:rPr lang="en-US" dirty="0" smtClean="0"/>
              <a:t>Don’t have to worry about local software installation</a:t>
            </a:r>
          </a:p>
          <a:p>
            <a:pPr lvl="1"/>
            <a:r>
              <a:rPr lang="en-US" dirty="0" smtClean="0"/>
              <a:t>Uniform web based GUI for wrapped tools</a:t>
            </a:r>
          </a:p>
          <a:p>
            <a:pPr lvl="1"/>
            <a:r>
              <a:rPr lang="en-US" dirty="0" smtClean="0"/>
              <a:t>Coupling tools together as sharable repeatable workflows</a:t>
            </a:r>
          </a:p>
          <a:p>
            <a:pPr lvl="1"/>
            <a:r>
              <a:rPr lang="en-US" dirty="0" smtClean="0"/>
              <a:t>Sharing the same data version (better than email/shared drives)</a:t>
            </a:r>
          </a:p>
          <a:p>
            <a:pPr lvl="1"/>
            <a:r>
              <a:rPr lang="en-US" dirty="0" smtClean="0"/>
              <a:t>Open Source (extendable, free)</a:t>
            </a:r>
          </a:p>
          <a:p>
            <a:pPr lvl="1"/>
            <a:r>
              <a:rPr lang="en-US" dirty="0" smtClean="0"/>
              <a:t>Almost any tool can be added</a:t>
            </a:r>
          </a:p>
          <a:p>
            <a:r>
              <a:rPr lang="en-US" dirty="0" smtClean="0"/>
              <a:t>Downsides:</a:t>
            </a:r>
          </a:p>
          <a:p>
            <a:pPr lvl="1"/>
            <a:r>
              <a:rPr lang="en-US" dirty="0" smtClean="0"/>
              <a:t>Missing tools (have to invest time wrapping them)</a:t>
            </a:r>
          </a:p>
          <a:p>
            <a:pPr lvl="1"/>
            <a:r>
              <a:rPr lang="en-US" dirty="0" smtClean="0"/>
              <a:t>Bugs in Galaxy (both for end users and tool wrapping)</a:t>
            </a:r>
          </a:p>
          <a:p>
            <a:pPr lvl="1"/>
            <a:r>
              <a:rPr lang="en-US" dirty="0" smtClean="0"/>
              <a:t>Investment in training users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JHI Plant Pathology 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Dedicated Linux server (16 core, 32 GB RAM)</a:t>
            </a:r>
          </a:p>
          <a:p>
            <a:r>
              <a:rPr lang="en-US" dirty="0" smtClean="0"/>
              <a:t>Wiki (general and Lab specific)</a:t>
            </a:r>
          </a:p>
          <a:p>
            <a:r>
              <a:rPr lang="en-US" dirty="0" smtClean="0"/>
              <a:t>GBrowse (Genome browser)</a:t>
            </a:r>
          </a:p>
          <a:p>
            <a:r>
              <a:rPr lang="en-US" dirty="0" smtClean="0"/>
              <a:t>Local BLAST databases (wwwblast)</a:t>
            </a:r>
          </a:p>
          <a:p>
            <a:r>
              <a:rPr lang="en-US" dirty="0" smtClean="0"/>
              <a:t>Galaxy</a:t>
            </a:r>
          </a:p>
          <a:p>
            <a:pPr lvl="1"/>
            <a:r>
              <a:rPr lang="en-US" dirty="0" smtClean="0"/>
              <a:t>PostgreSQL</a:t>
            </a:r>
          </a:p>
          <a:p>
            <a:pPr lvl="1"/>
            <a:r>
              <a:rPr lang="en-US" dirty="0" smtClean="0"/>
              <a:t>Python 2.6 (not CentOS provided Python 2.4)</a:t>
            </a:r>
          </a:p>
          <a:p>
            <a:r>
              <a:rPr lang="en-US" dirty="0" smtClean="0"/>
              <a:t>Compute cluster (not used yet due to firewall issues)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Round Same Side Corner Rectangle 132"/>
          <p:cNvSpPr/>
          <p:nvPr/>
        </p:nvSpPr>
        <p:spPr>
          <a:xfrm>
            <a:off x="617078" y="4225768"/>
            <a:ext cx="8002359" cy="2632232"/>
          </a:xfrm>
          <a:prstGeom prst="round2SameRect">
            <a:avLst/>
          </a:prstGeom>
          <a:solidFill>
            <a:schemeClr val="tx2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4" name="Round Same Side Corner Rectangle 133"/>
          <p:cNvSpPr/>
          <p:nvPr/>
        </p:nvSpPr>
        <p:spPr>
          <a:xfrm>
            <a:off x="774861" y="4375150"/>
            <a:ext cx="7727627" cy="2478087"/>
          </a:xfrm>
          <a:prstGeom prst="round2SameRect">
            <a:avLst/>
          </a:prstGeom>
          <a:solidFill>
            <a:srgbClr val="78A24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Effector Protein Analysis</a:t>
            </a:r>
            <a:endParaRPr lang="en-GB" dirty="0"/>
          </a:p>
        </p:txBody>
      </p:sp>
      <p:sp>
        <p:nvSpPr>
          <p:cNvPr id="29" name="AutoShape 105"/>
          <p:cNvSpPr>
            <a:spLocks noChangeArrowheads="1"/>
          </p:cNvSpPr>
          <p:nvPr/>
        </p:nvSpPr>
        <p:spPr bwMode="auto">
          <a:xfrm>
            <a:off x="956575" y="1312743"/>
            <a:ext cx="5281839" cy="1843728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0" name="AutoShape 106"/>
          <p:cNvSpPr>
            <a:spLocks noChangeArrowheads="1"/>
          </p:cNvSpPr>
          <p:nvPr/>
        </p:nvSpPr>
        <p:spPr bwMode="auto">
          <a:xfrm>
            <a:off x="1050918" y="1441163"/>
            <a:ext cx="5072742" cy="1615617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GB" b="0" dirty="0"/>
          </a:p>
          <a:p>
            <a:pPr algn="ctr"/>
            <a:endParaRPr lang="en-GB" b="0" dirty="0"/>
          </a:p>
          <a:p>
            <a:pPr algn="ctr"/>
            <a:endParaRPr lang="en-GB" b="0" dirty="0"/>
          </a:p>
        </p:txBody>
      </p:sp>
      <p:sp>
        <p:nvSpPr>
          <p:cNvPr id="40" name="Text Box 120"/>
          <p:cNvSpPr txBox="1">
            <a:spLocks noChangeArrowheads="1"/>
          </p:cNvSpPr>
          <p:nvPr/>
        </p:nvSpPr>
        <p:spPr bwMode="auto">
          <a:xfrm>
            <a:off x="2441637" y="3411758"/>
            <a:ext cx="1551931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1600" b="0" dirty="0" smtClean="0"/>
              <a:t>e.g. Type </a:t>
            </a:r>
            <a:r>
              <a:rPr lang="en-GB" sz="1600" b="0" dirty="0"/>
              <a:t>III</a:t>
            </a:r>
            <a:r>
              <a:rPr lang="en-GB" sz="1600" b="0" dirty="0" smtClean="0"/>
              <a:t> </a:t>
            </a:r>
            <a:r>
              <a:rPr lang="en-GB" sz="1600" dirty="0" smtClean="0"/>
              <a:t>secretion</a:t>
            </a:r>
            <a:endParaRPr lang="en-US" sz="1600" b="0" dirty="0"/>
          </a:p>
        </p:txBody>
      </p:sp>
      <p:grpSp>
        <p:nvGrpSpPr>
          <p:cNvPr id="41" name="Group 121"/>
          <p:cNvGrpSpPr>
            <a:grpSpLocks/>
          </p:cNvGrpSpPr>
          <p:nvPr/>
        </p:nvGrpSpPr>
        <p:grpSpPr bwMode="auto">
          <a:xfrm>
            <a:off x="2264778" y="2636604"/>
            <a:ext cx="1566863" cy="3432174"/>
            <a:chOff x="3537" y="1693"/>
            <a:chExt cx="987" cy="2162"/>
          </a:xfrm>
        </p:grpSpPr>
        <p:sp>
          <p:nvSpPr>
            <p:cNvPr id="42" name="AutoShape 122"/>
            <p:cNvSpPr>
              <a:spLocks noChangeArrowheads="1"/>
            </p:cNvSpPr>
            <p:nvPr/>
          </p:nvSpPr>
          <p:spPr bwMode="auto">
            <a:xfrm>
              <a:off x="3580" y="2872"/>
              <a:ext cx="55" cy="59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3" name="AutoShape 123"/>
            <p:cNvSpPr>
              <a:spLocks noChangeArrowheads="1"/>
            </p:cNvSpPr>
            <p:nvPr/>
          </p:nvSpPr>
          <p:spPr bwMode="auto">
            <a:xfrm>
              <a:off x="3648" y="3013"/>
              <a:ext cx="55" cy="59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4" name="AutoShape 124"/>
            <p:cNvSpPr>
              <a:spLocks noChangeArrowheads="1"/>
            </p:cNvSpPr>
            <p:nvPr/>
          </p:nvSpPr>
          <p:spPr bwMode="auto">
            <a:xfrm>
              <a:off x="4468" y="3796"/>
              <a:ext cx="56" cy="59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5" name="AutoShape 125"/>
            <p:cNvSpPr>
              <a:spLocks noChangeArrowheads="1"/>
            </p:cNvSpPr>
            <p:nvPr/>
          </p:nvSpPr>
          <p:spPr bwMode="auto">
            <a:xfrm>
              <a:off x="3777" y="3022"/>
              <a:ext cx="56" cy="59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6" name="AutoShape 126"/>
            <p:cNvSpPr>
              <a:spLocks noChangeArrowheads="1"/>
            </p:cNvSpPr>
            <p:nvPr/>
          </p:nvSpPr>
          <p:spPr bwMode="auto">
            <a:xfrm>
              <a:off x="3623" y="1693"/>
              <a:ext cx="56" cy="59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7" name="AutoShape 127"/>
            <p:cNvSpPr>
              <a:spLocks noChangeArrowheads="1"/>
            </p:cNvSpPr>
            <p:nvPr/>
          </p:nvSpPr>
          <p:spPr bwMode="auto">
            <a:xfrm>
              <a:off x="3537" y="1721"/>
              <a:ext cx="55" cy="59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8" name="AutoShape 128"/>
            <p:cNvSpPr>
              <a:spLocks noChangeArrowheads="1"/>
            </p:cNvSpPr>
            <p:nvPr/>
          </p:nvSpPr>
          <p:spPr bwMode="auto">
            <a:xfrm>
              <a:off x="3960" y="3249"/>
              <a:ext cx="55" cy="59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9" name="AutoShape 129"/>
            <p:cNvSpPr>
              <a:spLocks noChangeArrowheads="1"/>
            </p:cNvSpPr>
            <p:nvPr/>
          </p:nvSpPr>
          <p:spPr bwMode="auto">
            <a:xfrm>
              <a:off x="4076" y="3249"/>
              <a:ext cx="56" cy="59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0" name="AutoShape 130"/>
            <p:cNvSpPr>
              <a:spLocks noChangeArrowheads="1"/>
            </p:cNvSpPr>
            <p:nvPr/>
          </p:nvSpPr>
          <p:spPr bwMode="auto">
            <a:xfrm>
              <a:off x="3863" y="3158"/>
              <a:ext cx="55" cy="59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39" name="Rectangle 131"/>
          <p:cNvSpPr>
            <a:spLocks noChangeArrowheads="1"/>
          </p:cNvSpPr>
          <p:nvPr/>
        </p:nvSpPr>
        <p:spPr bwMode="auto">
          <a:xfrm flipH="1">
            <a:off x="2320342" y="2981895"/>
            <a:ext cx="120650" cy="149225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6" name="Oval 132"/>
          <p:cNvSpPr>
            <a:spLocks noChangeArrowheads="1"/>
          </p:cNvSpPr>
          <p:nvPr/>
        </p:nvSpPr>
        <p:spPr bwMode="auto">
          <a:xfrm>
            <a:off x="2242554" y="2889820"/>
            <a:ext cx="268288" cy="187325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7" name="Oval 133"/>
          <p:cNvSpPr>
            <a:spLocks noChangeArrowheads="1"/>
          </p:cNvSpPr>
          <p:nvPr/>
        </p:nvSpPr>
        <p:spPr bwMode="auto">
          <a:xfrm>
            <a:off x="2242554" y="3105720"/>
            <a:ext cx="268288" cy="187325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1" name="TextBox 130"/>
          <p:cNvSpPr txBox="1"/>
          <p:nvPr/>
        </p:nvSpPr>
        <p:spPr>
          <a:xfrm rot="16200000">
            <a:off x="-270609" y="1942219"/>
            <a:ext cx="1843730" cy="5847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FF6600"/>
                </a:solidFill>
                <a:latin typeface="Calibri"/>
                <a:cs typeface="Calibri"/>
              </a:rPr>
              <a:t>Pathogen</a:t>
            </a:r>
          </a:p>
        </p:txBody>
      </p:sp>
      <p:sp>
        <p:nvSpPr>
          <p:cNvPr id="132" name="TextBox 131"/>
          <p:cNvSpPr txBox="1"/>
          <p:nvPr/>
        </p:nvSpPr>
        <p:spPr>
          <a:xfrm rot="16200000">
            <a:off x="-844974" y="5265319"/>
            <a:ext cx="2339327" cy="5847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 smtClean="0">
                <a:solidFill>
                  <a:schemeClr val="accent3">
                    <a:lumMod val="50000"/>
                  </a:schemeClr>
                </a:solidFill>
                <a:latin typeface="Calibri"/>
                <a:cs typeface="Calibri"/>
              </a:rPr>
              <a:t>Plant host</a:t>
            </a:r>
          </a:p>
        </p:txBody>
      </p:sp>
      <p:sp>
        <p:nvSpPr>
          <p:cNvPr id="135" name="Oval 134"/>
          <p:cNvSpPr/>
          <p:nvPr/>
        </p:nvSpPr>
        <p:spPr>
          <a:xfrm>
            <a:off x="5549785" y="4997309"/>
            <a:ext cx="2588873" cy="1834437"/>
          </a:xfrm>
          <a:prstGeom prst="ellipse">
            <a:avLst/>
          </a:prstGeom>
          <a:solidFill>
            <a:srgbClr val="CCFFCC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6" name="Right Arrow 135"/>
          <p:cNvSpPr/>
          <p:nvPr/>
        </p:nvSpPr>
        <p:spPr>
          <a:xfrm>
            <a:off x="4593769" y="5613607"/>
            <a:ext cx="1151958" cy="717645"/>
          </a:xfrm>
          <a:prstGeom prst="rightArrow">
            <a:avLst/>
          </a:prstGeom>
          <a:solidFill>
            <a:srgbClr val="862576"/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40005" dist="22987" dir="5400000" algn="tl" rotWithShape="0">
              <a:srgbClr val="862576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7" name="Right Arrow 136"/>
          <p:cNvSpPr/>
          <p:nvPr/>
        </p:nvSpPr>
        <p:spPr>
          <a:xfrm rot="5400000">
            <a:off x="4248436" y="4093715"/>
            <a:ext cx="965847" cy="717645"/>
          </a:xfrm>
          <a:prstGeom prst="rightArrow">
            <a:avLst/>
          </a:prstGeom>
          <a:solidFill>
            <a:srgbClr val="862576"/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40005" dist="22987" dir="5400000" algn="tl" rotWithShape="0">
              <a:srgbClr val="862576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8" name="Right Arrow 137"/>
          <p:cNvSpPr/>
          <p:nvPr/>
        </p:nvSpPr>
        <p:spPr>
          <a:xfrm rot="5400000">
            <a:off x="4224371" y="2843059"/>
            <a:ext cx="1014570" cy="717645"/>
          </a:xfrm>
          <a:prstGeom prst="rightArrow">
            <a:avLst/>
          </a:prstGeom>
          <a:solidFill>
            <a:srgbClr val="862576"/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40005" dist="22987" dir="5400000" algn="tl" rotWithShape="0">
              <a:srgbClr val="862576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9" name="AutoShape 124"/>
          <p:cNvSpPr>
            <a:spLocks noChangeArrowheads="1"/>
          </p:cNvSpPr>
          <p:nvPr/>
        </p:nvSpPr>
        <p:spPr bwMode="auto">
          <a:xfrm>
            <a:off x="5350670" y="2579240"/>
            <a:ext cx="88900" cy="93662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40" name="AutoShape 124"/>
          <p:cNvSpPr>
            <a:spLocks noChangeArrowheads="1"/>
          </p:cNvSpPr>
          <p:nvPr/>
        </p:nvSpPr>
        <p:spPr bwMode="auto">
          <a:xfrm>
            <a:off x="5368276" y="2767622"/>
            <a:ext cx="88900" cy="93662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41" name="AutoShape 124"/>
          <p:cNvSpPr>
            <a:spLocks noChangeArrowheads="1"/>
          </p:cNvSpPr>
          <p:nvPr/>
        </p:nvSpPr>
        <p:spPr bwMode="auto">
          <a:xfrm>
            <a:off x="5165443" y="3455650"/>
            <a:ext cx="88900" cy="93662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42" name="AutoShape 124"/>
          <p:cNvSpPr>
            <a:spLocks noChangeArrowheads="1"/>
          </p:cNvSpPr>
          <p:nvPr/>
        </p:nvSpPr>
        <p:spPr bwMode="auto">
          <a:xfrm>
            <a:off x="5209893" y="3946187"/>
            <a:ext cx="88900" cy="93662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43" name="Text Box 120"/>
          <p:cNvSpPr txBox="1">
            <a:spLocks noChangeArrowheads="1"/>
          </p:cNvSpPr>
          <p:nvPr/>
        </p:nvSpPr>
        <p:spPr bwMode="auto">
          <a:xfrm>
            <a:off x="5745727" y="5578729"/>
            <a:ext cx="221659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600" b="0" dirty="0" smtClean="0"/>
              <a:t>Host nucleus</a:t>
            </a:r>
          </a:p>
          <a:p>
            <a:pPr algn="ctr"/>
            <a:endParaRPr lang="en-GB" sz="1600" b="0" dirty="0" smtClean="0"/>
          </a:p>
          <a:p>
            <a:pPr algn="ctr"/>
            <a:r>
              <a:rPr lang="en-GB" sz="1600" dirty="0" smtClean="0"/>
              <a:t>e.g. transcriptional regulators</a:t>
            </a:r>
            <a:endParaRPr lang="en-US" sz="1600" b="0" dirty="0"/>
          </a:p>
        </p:txBody>
      </p:sp>
      <p:sp>
        <p:nvSpPr>
          <p:cNvPr id="144" name="TextBox 143"/>
          <p:cNvSpPr txBox="1"/>
          <p:nvPr/>
        </p:nvSpPr>
        <p:spPr>
          <a:xfrm>
            <a:off x="3122243" y="2472004"/>
            <a:ext cx="1320943" cy="5847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sz="3200" b="1" dirty="0" smtClean="0">
                <a:solidFill>
                  <a:srgbClr val="862576"/>
                </a:solidFill>
                <a:latin typeface="Calibri"/>
                <a:cs typeface="Calibri"/>
              </a:rPr>
              <a:t>Export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2929035" y="4329785"/>
            <a:ext cx="1473955" cy="5847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sz="3200" b="1" dirty="0" smtClean="0">
                <a:solidFill>
                  <a:srgbClr val="862576"/>
                </a:solidFill>
                <a:latin typeface="Calibri"/>
                <a:cs typeface="Calibri"/>
              </a:rPr>
              <a:t>Import</a:t>
            </a:r>
          </a:p>
        </p:txBody>
      </p:sp>
      <p:sp>
        <p:nvSpPr>
          <p:cNvPr id="146" name="Right Arrow 145"/>
          <p:cNvSpPr/>
          <p:nvPr/>
        </p:nvSpPr>
        <p:spPr>
          <a:xfrm rot="5400000">
            <a:off x="728833" y="3452744"/>
            <a:ext cx="2205989" cy="717645"/>
          </a:xfrm>
          <a:prstGeom prst="rightArrow">
            <a:avLst/>
          </a:prstGeom>
          <a:solidFill>
            <a:srgbClr val="862576"/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40005" dist="22987" dir="5400000" algn="tl" rotWithShape="0">
              <a:srgbClr val="862576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0" name="TextBox 149"/>
          <p:cNvSpPr txBox="1"/>
          <p:nvPr/>
        </p:nvSpPr>
        <p:spPr>
          <a:xfrm>
            <a:off x="-8878" y="3306364"/>
            <a:ext cx="1679780" cy="5847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sz="3200" b="1" dirty="0" smtClean="0">
                <a:solidFill>
                  <a:srgbClr val="862576"/>
                </a:solidFill>
                <a:latin typeface="Calibri"/>
                <a:cs typeface="Calibri"/>
              </a:rPr>
              <a:t>Injection</a:t>
            </a:r>
          </a:p>
        </p:txBody>
      </p:sp>
      <p:sp>
        <p:nvSpPr>
          <p:cNvPr id="151" name="AutoShape 124"/>
          <p:cNvSpPr>
            <a:spLocks noChangeArrowheads="1"/>
          </p:cNvSpPr>
          <p:nvPr/>
        </p:nvSpPr>
        <p:spPr bwMode="auto">
          <a:xfrm>
            <a:off x="5120993" y="4601928"/>
            <a:ext cx="88900" cy="93662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52" name="AutoShape 124"/>
          <p:cNvSpPr>
            <a:spLocks noChangeArrowheads="1"/>
          </p:cNvSpPr>
          <p:nvPr/>
        </p:nvSpPr>
        <p:spPr bwMode="auto">
          <a:xfrm>
            <a:off x="4731657" y="5059923"/>
            <a:ext cx="88900" cy="93662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53" name="AutoShape 124"/>
          <p:cNvSpPr>
            <a:spLocks noChangeArrowheads="1"/>
          </p:cNvSpPr>
          <p:nvPr/>
        </p:nvSpPr>
        <p:spPr bwMode="auto">
          <a:xfrm>
            <a:off x="4354286" y="5442668"/>
            <a:ext cx="88900" cy="93662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54" name="AutoShape 124"/>
          <p:cNvSpPr>
            <a:spLocks noChangeArrowheads="1"/>
          </p:cNvSpPr>
          <p:nvPr/>
        </p:nvSpPr>
        <p:spPr bwMode="auto">
          <a:xfrm>
            <a:off x="5908874" y="5975837"/>
            <a:ext cx="88900" cy="93662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 rad="190500">
              <a:srgbClr val="862576">
                <a:alpha val="75000"/>
              </a:srgbClr>
            </a:glo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55" name="Text Box 120"/>
          <p:cNvSpPr txBox="1">
            <a:spLocks noChangeArrowheads="1"/>
          </p:cNvSpPr>
          <p:nvPr/>
        </p:nvSpPr>
        <p:spPr bwMode="auto">
          <a:xfrm>
            <a:off x="6618003" y="3648198"/>
            <a:ext cx="2222752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600" b="0" dirty="0" smtClean="0"/>
              <a:t>e.g. protease inhibitors (block plant defence)</a:t>
            </a:r>
            <a:endParaRPr lang="en-US" sz="1600" b="0" dirty="0"/>
          </a:p>
        </p:txBody>
      </p:sp>
      <p:sp>
        <p:nvSpPr>
          <p:cNvPr id="156" name="AutoShape 124"/>
          <p:cNvSpPr>
            <a:spLocks noChangeArrowheads="1"/>
          </p:cNvSpPr>
          <p:nvPr/>
        </p:nvSpPr>
        <p:spPr bwMode="auto">
          <a:xfrm>
            <a:off x="5323826" y="3290480"/>
            <a:ext cx="88900" cy="93662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57" name="AutoShape 124"/>
          <p:cNvSpPr>
            <a:spLocks noChangeArrowheads="1"/>
          </p:cNvSpPr>
          <p:nvPr/>
        </p:nvSpPr>
        <p:spPr bwMode="auto">
          <a:xfrm>
            <a:off x="5395120" y="3778250"/>
            <a:ext cx="88900" cy="93662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58" name="AutoShape 124"/>
          <p:cNvSpPr>
            <a:spLocks noChangeArrowheads="1"/>
          </p:cNvSpPr>
          <p:nvPr/>
        </p:nvSpPr>
        <p:spPr bwMode="auto">
          <a:xfrm>
            <a:off x="5745727" y="3729380"/>
            <a:ext cx="88900" cy="93662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59" name="AutoShape 125"/>
          <p:cNvSpPr>
            <a:spLocks noChangeArrowheads="1"/>
          </p:cNvSpPr>
          <p:nvPr/>
        </p:nvSpPr>
        <p:spPr bwMode="auto">
          <a:xfrm>
            <a:off x="5953324" y="3875952"/>
            <a:ext cx="88900" cy="93662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60" name="AutoShape 128"/>
          <p:cNvSpPr>
            <a:spLocks noChangeArrowheads="1"/>
          </p:cNvSpPr>
          <p:nvPr/>
        </p:nvSpPr>
        <p:spPr bwMode="auto">
          <a:xfrm>
            <a:off x="6379140" y="4059580"/>
            <a:ext cx="87313" cy="93662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 rad="190500">
              <a:srgbClr val="862576">
                <a:alpha val="75000"/>
              </a:srgbClr>
            </a:glo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61" name="AutoShape 129"/>
          <p:cNvSpPr>
            <a:spLocks noChangeArrowheads="1"/>
          </p:cNvSpPr>
          <p:nvPr/>
        </p:nvSpPr>
        <p:spPr bwMode="auto">
          <a:xfrm>
            <a:off x="6563290" y="4059580"/>
            <a:ext cx="88900" cy="93662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 rad="190500">
              <a:srgbClr val="862576">
                <a:alpha val="75000"/>
              </a:srgbClr>
            </a:glo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62" name="AutoShape 130"/>
          <p:cNvSpPr>
            <a:spLocks noChangeArrowheads="1"/>
          </p:cNvSpPr>
          <p:nvPr/>
        </p:nvSpPr>
        <p:spPr bwMode="auto">
          <a:xfrm>
            <a:off x="6225152" y="3915117"/>
            <a:ext cx="87313" cy="93662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64" name="AutoShape 125"/>
          <p:cNvSpPr>
            <a:spLocks noChangeArrowheads="1"/>
          </p:cNvSpPr>
          <p:nvPr/>
        </p:nvSpPr>
        <p:spPr bwMode="auto">
          <a:xfrm>
            <a:off x="3430005" y="5429810"/>
            <a:ext cx="88900" cy="93662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65" name="AutoShape 128"/>
          <p:cNvSpPr>
            <a:spLocks noChangeArrowheads="1"/>
          </p:cNvSpPr>
          <p:nvPr/>
        </p:nvSpPr>
        <p:spPr bwMode="auto">
          <a:xfrm>
            <a:off x="6036347" y="5713179"/>
            <a:ext cx="87313" cy="93662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 rad="190500">
              <a:srgbClr val="862576">
                <a:alpha val="75000"/>
              </a:srgbClr>
            </a:glo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66" name="AutoShape 129"/>
          <p:cNvSpPr>
            <a:spLocks noChangeArrowheads="1"/>
          </p:cNvSpPr>
          <p:nvPr/>
        </p:nvSpPr>
        <p:spPr bwMode="auto">
          <a:xfrm>
            <a:off x="3993568" y="5713179"/>
            <a:ext cx="88900" cy="93662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67" name="AutoShape 130"/>
          <p:cNvSpPr>
            <a:spLocks noChangeArrowheads="1"/>
          </p:cNvSpPr>
          <p:nvPr/>
        </p:nvSpPr>
        <p:spPr bwMode="auto">
          <a:xfrm>
            <a:off x="3655430" y="5568716"/>
            <a:ext cx="87313" cy="93662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68" name="TextBox 167"/>
          <p:cNvSpPr txBox="1"/>
          <p:nvPr/>
        </p:nvSpPr>
        <p:spPr>
          <a:xfrm>
            <a:off x="2734679" y="6142595"/>
            <a:ext cx="2430764" cy="5847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sz="3200" b="1" dirty="0" smtClean="0">
                <a:solidFill>
                  <a:srgbClr val="862576"/>
                </a:solidFill>
                <a:latin typeface="Calibri"/>
                <a:cs typeface="Calibri"/>
              </a:rPr>
              <a:t>Localisation</a:t>
            </a:r>
          </a:p>
        </p:txBody>
      </p:sp>
      <p:sp>
        <p:nvSpPr>
          <p:cNvPr id="170" name="Regular Pentagon 169"/>
          <p:cNvSpPr/>
          <p:nvPr/>
        </p:nvSpPr>
        <p:spPr>
          <a:xfrm>
            <a:off x="1448353" y="5536330"/>
            <a:ext cx="1202676" cy="1321670"/>
          </a:xfrm>
          <a:prstGeom prst="pentagon">
            <a:avLst/>
          </a:prstGeom>
          <a:solidFill>
            <a:srgbClr val="CCFFCC"/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1" name="Text Box 120"/>
          <p:cNvSpPr txBox="1">
            <a:spLocks noChangeArrowheads="1"/>
          </p:cNvSpPr>
          <p:nvPr/>
        </p:nvSpPr>
        <p:spPr bwMode="auto">
          <a:xfrm>
            <a:off x="1602307" y="6388817"/>
            <a:ext cx="8899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600" b="0" dirty="0" smtClean="0"/>
              <a:t>Golgi</a:t>
            </a:r>
            <a:endParaRPr lang="en-US" sz="1600" b="0" dirty="0"/>
          </a:p>
        </p:txBody>
      </p:sp>
      <p:sp>
        <p:nvSpPr>
          <p:cNvPr id="172" name="Right Arrow 171"/>
          <p:cNvSpPr/>
          <p:nvPr/>
        </p:nvSpPr>
        <p:spPr>
          <a:xfrm rot="10800000">
            <a:off x="2456050" y="5617014"/>
            <a:ext cx="1151958" cy="717645"/>
          </a:xfrm>
          <a:prstGeom prst="rightArrow">
            <a:avLst/>
          </a:prstGeom>
          <a:solidFill>
            <a:srgbClr val="862576"/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40005" dist="22987" dir="5400000" algn="tl" rotWithShape="0">
              <a:srgbClr val="862576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3" name="AutoShape 124"/>
          <p:cNvSpPr>
            <a:spLocks noChangeArrowheads="1"/>
          </p:cNvSpPr>
          <p:nvPr/>
        </p:nvSpPr>
        <p:spPr bwMode="auto">
          <a:xfrm>
            <a:off x="4265386" y="5925788"/>
            <a:ext cx="88900" cy="93662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74" name="AutoShape 124"/>
          <p:cNvSpPr>
            <a:spLocks noChangeArrowheads="1"/>
          </p:cNvSpPr>
          <p:nvPr/>
        </p:nvSpPr>
        <p:spPr bwMode="auto">
          <a:xfrm>
            <a:off x="2055594" y="5925788"/>
            <a:ext cx="88900" cy="93662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 rad="190500">
              <a:srgbClr val="862576">
                <a:alpha val="75000"/>
              </a:srgbClr>
            </a:glo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75" name="AutoShape 125"/>
          <p:cNvSpPr>
            <a:spLocks noChangeArrowheads="1"/>
          </p:cNvSpPr>
          <p:nvPr/>
        </p:nvSpPr>
        <p:spPr bwMode="auto">
          <a:xfrm>
            <a:off x="2263191" y="6072360"/>
            <a:ext cx="88900" cy="93662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 rad="190500">
              <a:srgbClr val="862576">
                <a:alpha val="75000"/>
              </a:srgbClr>
            </a:glo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76" name="Can 175"/>
          <p:cNvSpPr/>
          <p:nvPr/>
        </p:nvSpPr>
        <p:spPr>
          <a:xfrm>
            <a:off x="5254343" y="2923429"/>
            <a:ext cx="274127" cy="338041"/>
          </a:xfrm>
          <a:prstGeom prst="can">
            <a:avLst/>
          </a:prstGeom>
          <a:solidFill>
            <a:srgbClr val="FF66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7" name="Can 176"/>
          <p:cNvSpPr/>
          <p:nvPr/>
        </p:nvSpPr>
        <p:spPr>
          <a:xfrm>
            <a:off x="5117279" y="4170225"/>
            <a:ext cx="274127" cy="338041"/>
          </a:xfrm>
          <a:prstGeom prst="can">
            <a:avLst/>
          </a:prstGeom>
          <a:solidFill>
            <a:srgbClr val="78A24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8" name="AutoShape 124"/>
          <p:cNvSpPr>
            <a:spLocks noChangeArrowheads="1"/>
          </p:cNvSpPr>
          <p:nvPr/>
        </p:nvSpPr>
        <p:spPr bwMode="auto">
          <a:xfrm>
            <a:off x="3911338" y="5429810"/>
            <a:ext cx="88900" cy="93662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 rad="190500">
              <a:srgbClr val="862576">
                <a:alpha val="75000"/>
              </a:srgbClr>
            </a:glo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79" name="AutoShape 128"/>
          <p:cNvSpPr>
            <a:spLocks noChangeArrowheads="1"/>
          </p:cNvSpPr>
          <p:nvPr/>
        </p:nvSpPr>
        <p:spPr bwMode="auto">
          <a:xfrm>
            <a:off x="4131566" y="5224224"/>
            <a:ext cx="87313" cy="93662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 rad="190500">
              <a:srgbClr val="862576">
                <a:alpha val="75000"/>
              </a:srgbClr>
            </a:glo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80" name="AutoShape 128"/>
          <p:cNvSpPr>
            <a:spLocks noChangeArrowheads="1"/>
          </p:cNvSpPr>
          <p:nvPr/>
        </p:nvSpPr>
        <p:spPr bwMode="auto">
          <a:xfrm>
            <a:off x="8632970" y="2520079"/>
            <a:ext cx="87313" cy="93662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 rad="190500">
              <a:srgbClr val="862576">
                <a:alpha val="75000"/>
              </a:srgbClr>
            </a:glo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81" name="AutoShape 130"/>
          <p:cNvSpPr>
            <a:spLocks noChangeArrowheads="1"/>
          </p:cNvSpPr>
          <p:nvPr/>
        </p:nvSpPr>
        <p:spPr bwMode="auto">
          <a:xfrm>
            <a:off x="8632970" y="2028853"/>
            <a:ext cx="87313" cy="93662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82" name="Text Box 120"/>
          <p:cNvSpPr txBox="1">
            <a:spLocks noChangeArrowheads="1"/>
          </p:cNvSpPr>
          <p:nvPr/>
        </p:nvSpPr>
        <p:spPr bwMode="auto">
          <a:xfrm>
            <a:off x="6920406" y="1873186"/>
            <a:ext cx="166975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1600" b="0" dirty="0" smtClean="0"/>
              <a:t>Effector in transit:</a:t>
            </a:r>
          </a:p>
          <a:p>
            <a:endParaRPr lang="en-GB" sz="1600" b="0" dirty="0" smtClean="0"/>
          </a:p>
          <a:p>
            <a:pPr algn="r"/>
            <a:r>
              <a:rPr lang="en-GB" sz="1600" dirty="0" smtClean="0"/>
              <a:t>Active effector:</a:t>
            </a:r>
            <a:endParaRPr lang="en-US" sz="16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Protein Analysis Tools in our Galaxy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7442" y="1163782"/>
            <a:ext cx="7896786" cy="993654"/>
          </a:xfrm>
        </p:spPr>
        <p:txBody>
          <a:bodyPr numCol="1" spcCol="630000">
            <a:noAutofit/>
          </a:bodyPr>
          <a:lstStyle/>
          <a:p>
            <a:pPr>
              <a:buNone/>
            </a:pPr>
            <a:r>
              <a:rPr lang="en-GB" dirty="0" smtClean="0"/>
              <a:t>All take a FASTA protein file as input, return a tabular file.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03304" y="1937629"/>
            <a:ext cx="7896786" cy="4082629"/>
          </a:xfrm>
          <a:prstGeom prst="rect">
            <a:avLst/>
          </a:prstGeom>
        </p:spPr>
        <p:txBody>
          <a:bodyPr vert="horz" lIns="0" tIns="45720" rIns="91440" bIns="45720" numCol="2" spcCol="630000" rtlCol="0">
            <a:noAutofit/>
          </a:bodyPr>
          <a:lstStyle/>
          <a:p>
            <a:pPr marL="396000" lvl="0" indent="-280800">
              <a:lnSpc>
                <a:spcPct val="120000"/>
              </a:lnSpc>
              <a:spcAft>
                <a:spcPts val="1320"/>
              </a:spcAft>
              <a:buClr>
                <a:schemeClr val="accent3">
                  <a:lumMod val="50000"/>
                </a:schemeClr>
              </a:buClr>
              <a:buFont typeface="Wingdings" pitchFamily="2" charset="2"/>
              <a:buChar char=""/>
              <a:defRPr/>
            </a:pPr>
            <a:r>
              <a:rPr lang="en-GB" sz="2200" dirty="0" smtClean="0"/>
              <a:t>Sequence similarity</a:t>
            </a:r>
          </a:p>
          <a:p>
            <a:pPr marL="853200" lvl="1" indent="-280800">
              <a:spcAft>
                <a:spcPts val="1200"/>
              </a:spcAft>
              <a:buClr>
                <a:srgbClr val="0050AA"/>
              </a:buClr>
              <a:buSzPct val="90000"/>
              <a:buFont typeface="Wingdings" pitchFamily="2" charset="2"/>
              <a:buChar char=""/>
              <a:defRPr/>
            </a:pPr>
            <a:r>
              <a:rPr lang="en-GB" sz="2000" dirty="0" smtClean="0"/>
              <a:t>BLAST</a:t>
            </a:r>
          </a:p>
          <a:p>
            <a:pPr marL="396000" marR="0" lvl="0" indent="-28080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320"/>
              </a:spcAft>
              <a:buClr>
                <a:schemeClr val="accent3">
                  <a:lumMod val="50000"/>
                </a:schemeClr>
              </a:buClr>
              <a:buSzTx/>
              <a:buFont typeface="Wingdings" pitchFamily="2" charset="2"/>
              <a:buChar char=""/>
              <a:tabLst/>
              <a:defRPr/>
            </a:pP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Transmembrane domains</a:t>
            </a:r>
          </a:p>
          <a:p>
            <a:pPr marL="853200" marR="0" lvl="1" indent="-2808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50AA"/>
              </a:buClr>
              <a:buSzPct val="90000"/>
              <a:buFont typeface="Wingdings" pitchFamily="2" charset="2"/>
              <a:buChar char="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TMHMM</a:t>
            </a:r>
          </a:p>
          <a:p>
            <a:pPr marL="396000" marR="0" lvl="0" indent="-28080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320"/>
              </a:spcAft>
              <a:buClr>
                <a:schemeClr val="accent3">
                  <a:lumMod val="50000"/>
                </a:schemeClr>
              </a:buClr>
              <a:buSzTx/>
              <a:buFont typeface="Wingdings" pitchFamily="2" charset="2"/>
              <a:buChar char=""/>
              <a:tabLst/>
              <a:defRPr/>
            </a:pP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Signal Peptides/Motifs</a:t>
            </a:r>
          </a:p>
          <a:p>
            <a:pPr marL="853200" marR="0" lvl="1" indent="-2808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50AA"/>
              </a:buClr>
              <a:buSzPct val="90000"/>
              <a:buFont typeface="Wingdings" pitchFamily="2" charset="2"/>
              <a:buChar char="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SignalP</a:t>
            </a:r>
          </a:p>
          <a:p>
            <a:pPr marL="853200" marR="0" lvl="1" indent="-2808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50AA"/>
              </a:buClr>
              <a:buSzPct val="90000"/>
              <a:buFont typeface="Wingdings" pitchFamily="2" charset="2"/>
              <a:buChar char="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EffectiveT3</a:t>
            </a:r>
          </a:p>
          <a:p>
            <a:pPr marL="853200" marR="0" lvl="1" indent="-2808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50AA"/>
              </a:buClr>
              <a:buSzPct val="90000"/>
              <a:buFont typeface="Wingdings" pitchFamily="2" charset="2"/>
              <a:buChar char=""/>
              <a:tabLst/>
              <a:defRPr/>
            </a:pPr>
            <a:r>
              <a:rPr kumimoji="0" lang="en-GB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RXLR</a:t>
            </a:r>
          </a:p>
          <a:p>
            <a:pPr marL="396000" marR="0" lvl="0" indent="-28080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320"/>
              </a:spcAft>
              <a:buClr>
                <a:schemeClr val="accent3">
                  <a:lumMod val="50000"/>
                </a:schemeClr>
              </a:buClr>
              <a:buSzTx/>
              <a:buFont typeface="Wingdings" pitchFamily="2" charset="2"/>
              <a:buChar char=""/>
              <a:tabLst/>
              <a:defRPr/>
            </a:pPr>
            <a:r>
              <a:rPr kumimoji="0" lang="en-GB" sz="2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Nuclear </a:t>
            </a: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Localisation</a:t>
            </a:r>
          </a:p>
          <a:p>
            <a:pPr marL="853200" marR="0" lvl="1" indent="-2808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50AA"/>
              </a:buClr>
              <a:buSzPct val="90000"/>
              <a:buFont typeface="Wingdings" pitchFamily="2" charset="2"/>
              <a:buChar char="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PredictNLS</a:t>
            </a:r>
          </a:p>
          <a:p>
            <a:pPr marL="853200" marR="0" lvl="1" indent="-2808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50AA"/>
              </a:buClr>
              <a:buSzPct val="90000"/>
              <a:buFont typeface="Wingdings" pitchFamily="2" charset="2"/>
              <a:buChar char="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NLStradamus</a:t>
            </a:r>
          </a:p>
          <a:p>
            <a:pPr marL="396000" marR="0" lvl="0" indent="-28080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320"/>
              </a:spcAft>
              <a:buClr>
                <a:schemeClr val="accent3">
                  <a:lumMod val="50000"/>
                </a:schemeClr>
              </a:buClr>
              <a:buSzTx/>
              <a:buFont typeface="Wingdings" pitchFamily="2" charset="2"/>
              <a:buChar char=""/>
              <a:tabLst/>
              <a:defRPr/>
            </a:pP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Nucleolus Localisation</a:t>
            </a:r>
          </a:p>
          <a:p>
            <a:pPr marL="853200" marR="0" lvl="1" indent="-2808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50AA"/>
              </a:buClr>
              <a:buSzPct val="90000"/>
              <a:buFont typeface="Wingdings" pitchFamily="2" charset="2"/>
              <a:buChar char="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NoD</a:t>
            </a:r>
          </a:p>
          <a:p>
            <a:pPr marL="396000" marR="0" lvl="0" indent="-28080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320"/>
              </a:spcAft>
              <a:buClr>
                <a:schemeClr val="accent3">
                  <a:lumMod val="50000"/>
                </a:schemeClr>
              </a:buClr>
              <a:buSzTx/>
              <a:buFont typeface="Wingdings" pitchFamily="2" charset="2"/>
              <a:buChar char=""/>
              <a:tabLst/>
              <a:defRPr/>
            </a:pP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Sub-cellular Localisation</a:t>
            </a:r>
          </a:p>
          <a:p>
            <a:pPr marL="853200" marR="0" lvl="1" indent="-2808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50AA"/>
              </a:buClr>
              <a:buSzPct val="90000"/>
              <a:buFont typeface="Wingdings" pitchFamily="2" charset="2"/>
              <a:buChar char="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PSORTB</a:t>
            </a:r>
          </a:p>
          <a:p>
            <a:pPr marL="853200" marR="0" lvl="1" indent="-2808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50AA"/>
              </a:buClr>
              <a:buSzPct val="90000"/>
              <a:buFont typeface="Wingdings" pitchFamily="2" charset="2"/>
              <a:buChar char="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WoLF PSORT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MLURI Theme Colours">
      <a:dk1>
        <a:srgbClr val="000000"/>
      </a:dk1>
      <a:lt1>
        <a:srgbClr val="EEECE1"/>
      </a:lt1>
      <a:dk2>
        <a:srgbClr val="375104"/>
      </a:dk2>
      <a:lt2>
        <a:srgbClr val="EEECE1"/>
      </a:lt2>
      <a:accent1>
        <a:srgbClr val="006464"/>
      </a:accent1>
      <a:accent2>
        <a:srgbClr val="0050AA"/>
      </a:accent2>
      <a:accent3>
        <a:srgbClr val="6EA20A"/>
      </a:accent3>
      <a:accent4>
        <a:srgbClr val="FFFF00"/>
      </a:accent4>
      <a:accent5>
        <a:srgbClr val="FF8000"/>
      </a:accent5>
      <a:accent6>
        <a:srgbClr val="AA322D"/>
      </a:accent6>
      <a:hlink>
        <a:srgbClr val="375104"/>
      </a:hlink>
      <a:folHlink>
        <a:srgbClr val="375104"/>
      </a:folHlink>
    </a:clrScheme>
    <a:fontScheme name="MLURI Theme Fon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3200" b="1" dirty="0" smtClean="0">
            <a:solidFill>
              <a:schemeClr val="accent3">
                <a:lumMod val="50000"/>
              </a:schemeClr>
            </a:solidFill>
            <a:latin typeface="Calibri"/>
            <a:cs typeface="Calibri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1D911E9B5D50498B7F3D0BC9DD272B" ma:contentTypeVersion="0" ma:contentTypeDescription="Create a new document." ma:contentTypeScope="" ma:versionID="4797c41dcf0dbf409f45b6fa15664320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811A7171-22B2-4222-A708-76D25B1E83EA}">
  <ds:schemaRefs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D6A3DD90-D09B-4328-9B9E-AE516BC39F1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EC1C8FA-27D2-482A-87AD-C0926ECB24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4922</TotalTime>
  <Words>1302</Words>
  <Application>Microsoft Macintosh PowerPoint</Application>
  <PresentationFormat>On-screen Show (4:3)</PresentationFormat>
  <Paragraphs>206</Paragraphs>
  <Slides>38</Slides>
  <Notes>8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Blank</vt:lpstr>
      <vt:lpstr>Galaxy in Plant Pathology: Not everything is NGS data</vt:lpstr>
      <vt:lpstr>JHI Plant Pathology</vt:lpstr>
      <vt:lpstr>Common themes – e.g. Effectors</vt:lpstr>
      <vt:lpstr>Why Galaxy?</vt:lpstr>
      <vt:lpstr>Why Galaxy?</vt:lpstr>
      <vt:lpstr>Why Galaxy?</vt:lpstr>
      <vt:lpstr>JHI Plant Pathology Server</vt:lpstr>
      <vt:lpstr>Effector Protein Analysis</vt:lpstr>
      <vt:lpstr>Protein Analysis Tools in our Galaxy</vt:lpstr>
      <vt:lpstr>NCBI BLAST+</vt:lpstr>
      <vt:lpstr>Protein Sequence analysis tools</vt:lpstr>
      <vt:lpstr>Transmembrane Domains (TMHMM)</vt:lpstr>
      <vt:lpstr>Signal Peptides (SignalP)</vt:lpstr>
      <vt:lpstr>Oomycete RXLR Motifs</vt:lpstr>
      <vt:lpstr>Nuclear Localisation Signals: NLStradamus</vt:lpstr>
      <vt:lpstr>Nuclear Localisation Signals: PredictNLS</vt:lpstr>
      <vt:lpstr>Nucleolar Localisation Signals: NoD</vt:lpstr>
      <vt:lpstr>Prokaryotic Sub-cellular Localisation: PSORTb</vt:lpstr>
      <vt:lpstr>Eukaryotic Sub-cellular Localisation: WoLF PSORT</vt:lpstr>
      <vt:lpstr>Type III Secretion Signals: EffectiveT3</vt:lpstr>
      <vt:lpstr>Observations from Wrapping Tools</vt:lpstr>
      <vt:lpstr>Workflow example - RXLR motifs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Next few steps omitted…</vt:lpstr>
      <vt:lpstr>Slide 31</vt:lpstr>
      <vt:lpstr>Slide 32</vt:lpstr>
      <vt:lpstr>Slide 33</vt:lpstr>
      <vt:lpstr>Repeating analysis as a Workflow</vt:lpstr>
      <vt:lpstr>RXLRs in Phytophthora draft genomes</vt:lpstr>
      <vt:lpstr>Example – Finding effector proteins</vt:lpstr>
      <vt:lpstr>Workflow Editor – Effector finding</vt:lpstr>
      <vt:lpstr>Acknowledgements</vt:lpstr>
    </vt:vector>
  </TitlesOfParts>
  <Manager/>
  <Company>Macaulay Land Use Research Institute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james hutton institute dos</dc:title>
  <dc:subject>powerpoint styles</dc:subject>
  <dc:creator>jb</dc:creator>
  <cp:keywords/>
  <dc:description/>
  <cp:lastModifiedBy>Dave Clements</cp:lastModifiedBy>
  <cp:revision>36</cp:revision>
  <cp:lastPrinted>2011-03-11T16:52:46Z</cp:lastPrinted>
  <dcterms:created xsi:type="dcterms:W3CDTF">2011-05-24T22:04:15Z</dcterms:created>
  <dcterms:modified xsi:type="dcterms:W3CDTF">2011-05-24T22:05:03Z</dcterms:modified>
  <cp:category/>
</cp:coreProperties>
</file>