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35" r:id="rId2"/>
  </p:sldMasterIdLst>
  <p:notesMasterIdLst>
    <p:notesMasterId r:id="rId17"/>
  </p:notesMasterIdLst>
  <p:handoutMasterIdLst>
    <p:handoutMasterId r:id="rId18"/>
  </p:handoutMasterIdLst>
  <p:sldIdLst>
    <p:sldId id="259" r:id="rId3"/>
    <p:sldId id="271" r:id="rId4"/>
    <p:sldId id="258" r:id="rId5"/>
    <p:sldId id="262" r:id="rId6"/>
    <p:sldId id="263" r:id="rId7"/>
    <p:sldId id="264" r:id="rId8"/>
    <p:sldId id="265" r:id="rId9"/>
    <p:sldId id="266" r:id="rId10"/>
    <p:sldId id="272" r:id="rId11"/>
    <p:sldId id="273" r:id="rId12"/>
    <p:sldId id="270" r:id="rId13"/>
    <p:sldId id="267" r:id="rId14"/>
    <p:sldId id="268" r:id="rId15"/>
    <p:sldId id="269" r:id="rId16"/>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F"/>
    <a:srgbClr val="FFB441"/>
    <a:srgbClr val="D6E4F2"/>
    <a:srgbClr val="69DCD9"/>
    <a:srgbClr val="33CCCC"/>
    <a:srgbClr val="AD73AC"/>
    <a:srgbClr val="FFFF66"/>
    <a:srgbClr val="ADBF69"/>
    <a:srgbClr val="9F9F9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6" autoAdjust="0"/>
    <p:restoredTop sz="92438" autoAdjust="0"/>
  </p:normalViewPr>
  <p:slideViewPr>
    <p:cSldViewPr snapToGrid="0">
      <p:cViewPr>
        <p:scale>
          <a:sx n="90" d="100"/>
          <a:sy n="90" d="100"/>
        </p:scale>
        <p:origin x="-7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16"/>
    </p:cViewPr>
  </p:sorterViewPr>
  <p:notesViewPr>
    <p:cSldViewPr snapToGrid="0">
      <p:cViewPr varScale="1">
        <p:scale>
          <a:sx n="81" d="100"/>
          <a:sy n="81" d="100"/>
        </p:scale>
        <p:origin x="-226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a:p>
        </p:txBody>
      </p:sp>
      <p:sp>
        <p:nvSpPr>
          <p:cNvPr id="5120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a:p>
        </p:txBody>
      </p:sp>
      <p:sp>
        <p:nvSpPr>
          <p:cNvPr id="5120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a:p>
        </p:txBody>
      </p:sp>
      <p:sp>
        <p:nvSpPr>
          <p:cNvPr id="5120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9FB021FE-9EB7-4E5C-BB0C-0290341750E5}" type="slidenum">
              <a:rPr lang="en-US"/>
              <a:pPr>
                <a:defRPr/>
              </a:pPr>
              <a:t>‹#›</a:t>
            </a:fld>
            <a:endParaRPr lang="en-US"/>
          </a:p>
        </p:txBody>
      </p:sp>
    </p:spTree>
    <p:extLst>
      <p:ext uri="{BB962C8B-B14F-4D97-AF65-F5344CB8AC3E}">
        <p14:creationId xmlns="" xmlns:p14="http://schemas.microsoft.com/office/powerpoint/2010/main" val="167801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a:p>
        </p:txBody>
      </p:sp>
      <p:sp>
        <p:nvSpPr>
          <p:cNvPr id="542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a:p>
        </p:txBody>
      </p:sp>
      <p:sp>
        <p:nvSpPr>
          <p:cNvPr id="542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CE2FECC4-DAC2-40AD-A553-8B55346ACC9D}" type="slidenum">
              <a:rPr lang="en-US"/>
              <a:pPr>
                <a:defRPr/>
              </a:pPr>
              <a:t>‹#›</a:t>
            </a:fld>
            <a:endParaRPr lang="en-US"/>
          </a:p>
        </p:txBody>
      </p:sp>
    </p:spTree>
    <p:extLst>
      <p:ext uri="{BB962C8B-B14F-4D97-AF65-F5344CB8AC3E}">
        <p14:creationId xmlns="" xmlns:p14="http://schemas.microsoft.com/office/powerpoint/2010/main" val="1553898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Supporting the open-source community, 2. interested to know what our customers would go through. </a:t>
            </a:r>
            <a:r>
              <a:rPr lang="en-US" dirty="0" smtClean="0"/>
              <a:t>Scaling, organization of input and results, performance, user interaction – Looking at the data processing problem in the context</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 Hi </a:t>
            </a:r>
            <a:r>
              <a:rPr lang="en-US" dirty="0" err="1" smtClean="0"/>
              <a:t>Seq</a:t>
            </a:r>
            <a:r>
              <a:rPr lang="en-US" dirty="0" smtClean="0"/>
              <a:t> running 24/7, implications for bandwidth,</a:t>
            </a:r>
            <a:r>
              <a:rPr lang="en-US" baseline="0" dirty="0" smtClean="0"/>
              <a:t> storage and processing,</a:t>
            </a:r>
            <a:r>
              <a:rPr lang="en-US" dirty="0" smtClean="0"/>
              <a:t> accessible, </a:t>
            </a:r>
            <a:r>
              <a:rPr lang="en-US" dirty="0" err="1" smtClean="0"/>
              <a:t>performant</a:t>
            </a:r>
            <a:r>
              <a:rPr lang="en-US" dirty="0" smtClean="0"/>
              <a:t>, convert people</a:t>
            </a:r>
            <a:r>
              <a:rPr lang="en-US" baseline="0" dirty="0" smtClean="0"/>
              <a:t> from command line</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Galaxy’s design provides many of our requirements out of the box, sharing to promote publishing, Cloud allows for fast startup</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Linking demotes sharing, manipulation of files becomes costly like # lines, Tweak all knobs and then forget about it – pick your level of detail, running</a:t>
            </a:r>
            <a:r>
              <a:rPr lang="en-US" baseline="0" dirty="0" smtClean="0"/>
              <a:t> out of storage space, clean up</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Isilon</a:t>
            </a:r>
            <a:r>
              <a:rPr lang="en-US" dirty="0" smtClean="0"/>
              <a:t> is optimal</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Promote</a:t>
            </a:r>
            <a:r>
              <a:rPr lang="en-US" baseline="0" dirty="0" smtClean="0"/>
              <a:t> 3</a:t>
            </a:r>
            <a:r>
              <a:rPr lang="en-US" baseline="30000" dirty="0" smtClean="0"/>
              <a:t>rd</a:t>
            </a:r>
            <a:r>
              <a:rPr lang="en-US" baseline="0" dirty="0" smtClean="0"/>
              <a:t> party tool extensions to these workflows, capital expense should not be a barrier</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7" name="Picture 7" descr="DNA-Seq_only2"/>
          <p:cNvPicPr>
            <a:picLocks noChangeAspect="1" noChangeArrowheads="1"/>
          </p:cNvPicPr>
          <p:nvPr userDrawn="1"/>
        </p:nvPicPr>
        <p:blipFill>
          <a:blip r:embed="rId2" cstate="print"/>
          <a:srcRect l="4537" t="8926" r="1938" b="21623"/>
          <a:stretch>
            <a:fillRect/>
          </a:stretch>
        </p:blipFill>
        <p:spPr bwMode="auto">
          <a:xfrm>
            <a:off x="0" y="467314"/>
            <a:ext cx="9144000" cy="2853402"/>
          </a:xfrm>
          <a:prstGeom prst="rect">
            <a:avLst/>
          </a:prstGeom>
          <a:noFill/>
          <a:ln w="9525">
            <a:noFill/>
            <a:miter lim="800000"/>
            <a:headEnd/>
            <a:tailEnd/>
          </a:ln>
        </p:spPr>
      </p:pic>
      <p:sp>
        <p:nvSpPr>
          <p:cNvPr id="5" name="Rectangle 4"/>
          <p:cNvSpPr>
            <a:spLocks noChangeArrowheads="1"/>
          </p:cNvSpPr>
          <p:nvPr userDrawn="1"/>
        </p:nvSpPr>
        <p:spPr bwMode="auto">
          <a:xfrm rot="10800000">
            <a:off x="0" y="4772025"/>
            <a:ext cx="7053263" cy="1677988"/>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a:p>
        </p:txBody>
      </p:sp>
      <p:pic>
        <p:nvPicPr>
          <p:cNvPr id="7" name="Picture 3" descr="ILLUMINA_LOGO_RGB_new"/>
          <p:cNvPicPr>
            <a:picLocks noChangeAspect="1" noChangeArrowheads="1"/>
          </p:cNvPicPr>
          <p:nvPr userDrawn="1"/>
        </p:nvPicPr>
        <p:blipFill>
          <a:blip r:embed="rId3" cstate="print"/>
          <a:srcRect/>
          <a:stretch>
            <a:fillRect/>
          </a:stretch>
        </p:blipFill>
        <p:spPr bwMode="auto">
          <a:xfrm>
            <a:off x="7816850" y="5969000"/>
            <a:ext cx="1106488" cy="250825"/>
          </a:xfrm>
          <a:prstGeom prst="rect">
            <a:avLst/>
          </a:prstGeom>
          <a:noFill/>
          <a:ln w="9525">
            <a:noFill/>
            <a:miter lim="800000"/>
            <a:headEnd/>
            <a:tailEnd/>
          </a:ln>
        </p:spPr>
      </p:pic>
      <p:sp>
        <p:nvSpPr>
          <p:cNvPr id="10" name="Text Box 6"/>
          <p:cNvSpPr txBox="1">
            <a:spLocks noChangeArrowheads="1"/>
          </p:cNvSpPr>
          <p:nvPr userDrawn="1"/>
        </p:nvSpPr>
        <p:spPr bwMode="auto">
          <a:xfrm>
            <a:off x="122237" y="5902325"/>
            <a:ext cx="7220259"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2011 Illumina, Inc. All rights reserved.</a:t>
            </a:r>
          </a:p>
          <a:p>
            <a:r>
              <a:rPr lang="en-US" sz="600" kern="1200" dirty="0" smtClean="0">
                <a:solidFill>
                  <a:schemeClr val="tx1"/>
                </a:solidFill>
                <a:effectLst/>
                <a:latin typeface="Arial" charset="0"/>
                <a:ea typeface="+mn-ea"/>
                <a:cs typeface="+mn-cs"/>
              </a:rPr>
              <a:t>Illumina, </a:t>
            </a:r>
            <a:r>
              <a:rPr lang="en-US" sz="600" kern="1200" dirty="0" err="1" smtClean="0">
                <a:solidFill>
                  <a:schemeClr val="tx1"/>
                </a:solidFill>
                <a:effectLst/>
                <a:latin typeface="Arial" charset="0"/>
                <a:ea typeface="+mn-ea"/>
                <a:cs typeface="+mn-cs"/>
              </a:rPr>
              <a:t>illuminaDx</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BeadArray</a:t>
            </a:r>
            <a:r>
              <a:rPr lang="en-US" sz="600" kern="1200" dirty="0" smtClean="0">
                <a:solidFill>
                  <a:schemeClr val="tx1"/>
                </a:solidFill>
                <a:effectLst/>
                <a:latin typeface="Arial" charset="0"/>
                <a:ea typeface="+mn-ea"/>
                <a:cs typeface="+mn-cs"/>
              </a:rPr>
              <a:t>, BeadXpress, </a:t>
            </a:r>
            <a:r>
              <a:rPr lang="en-US" sz="600" kern="1200" dirty="0" err="1" smtClean="0">
                <a:solidFill>
                  <a:schemeClr val="tx1"/>
                </a:solidFill>
                <a:effectLst/>
                <a:latin typeface="Arial" charset="0"/>
                <a:ea typeface="+mn-ea"/>
                <a:cs typeface="+mn-cs"/>
              </a:rPr>
              <a:t>cBot</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CSPro</a:t>
            </a:r>
            <a:r>
              <a:rPr lang="en-US" sz="600" kern="1200" dirty="0" smtClean="0">
                <a:solidFill>
                  <a:schemeClr val="tx1"/>
                </a:solidFill>
                <a:effectLst/>
                <a:latin typeface="Arial" charset="0"/>
                <a:ea typeface="+mn-ea"/>
                <a:cs typeface="+mn-cs"/>
              </a:rPr>
              <a:t>, DASL, Eco, Genetic Energy, </a:t>
            </a:r>
            <a:r>
              <a:rPr lang="en-US" sz="600" kern="1200" dirty="0" err="1" smtClean="0">
                <a:solidFill>
                  <a:schemeClr val="tx1"/>
                </a:solidFill>
                <a:effectLst/>
                <a:latin typeface="Arial" charset="0"/>
                <a:ea typeface="+mn-ea"/>
                <a:cs typeface="+mn-cs"/>
              </a:rPr>
              <a:t>GAIIx</a:t>
            </a:r>
            <a:r>
              <a:rPr lang="en-US" sz="600" kern="1200" dirty="0" smtClean="0">
                <a:solidFill>
                  <a:schemeClr val="tx1"/>
                </a:solidFill>
                <a:effectLst/>
                <a:latin typeface="Arial" charset="0"/>
                <a:ea typeface="+mn-ea"/>
                <a:cs typeface="+mn-cs"/>
              </a:rPr>
              <a:t>, Genome Analyzer, </a:t>
            </a:r>
            <a:r>
              <a:rPr lang="en-US" sz="600" kern="1200" dirty="0" err="1" smtClean="0">
                <a:solidFill>
                  <a:schemeClr val="tx1"/>
                </a:solidFill>
                <a:effectLst/>
                <a:latin typeface="Arial" charset="0"/>
                <a:ea typeface="+mn-ea"/>
                <a:cs typeface="+mn-cs"/>
              </a:rPr>
              <a:t>GenomeStudio</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GoldenGate</a:t>
            </a:r>
            <a:r>
              <a:rPr lang="en-US" sz="600" kern="1200" dirty="0" smtClean="0">
                <a:solidFill>
                  <a:schemeClr val="tx1"/>
                </a:solidFill>
                <a:effectLst/>
                <a:latin typeface="Arial" charset="0"/>
                <a:ea typeface="+mn-ea"/>
                <a:cs typeface="+mn-cs"/>
              </a:rPr>
              <a:t>, HiScan, </a:t>
            </a:r>
            <a:r>
              <a:rPr lang="en-US" sz="600" kern="1200" dirty="0" err="1" smtClean="0">
                <a:solidFill>
                  <a:schemeClr val="tx1"/>
                </a:solidFill>
                <a:effectLst/>
                <a:latin typeface="Arial" charset="0"/>
                <a:ea typeface="+mn-ea"/>
                <a:cs typeface="+mn-cs"/>
              </a:rPr>
              <a:t>HiSeq</a:t>
            </a:r>
            <a:r>
              <a:rPr lang="en-US" sz="600" kern="1200" dirty="0" smtClean="0">
                <a:solidFill>
                  <a:schemeClr val="tx1"/>
                </a:solidFill>
                <a:effectLst/>
                <a:latin typeface="Arial" charset="0"/>
                <a:ea typeface="+mn-ea"/>
                <a:cs typeface="+mn-cs"/>
              </a:rPr>
              <a:t>, Infinium, </a:t>
            </a:r>
            <a:r>
              <a:rPr lang="en-US" sz="600" kern="1200" dirty="0" err="1" smtClean="0">
                <a:solidFill>
                  <a:schemeClr val="tx1"/>
                </a:solidFill>
                <a:effectLst/>
                <a:latin typeface="Arial" charset="0"/>
                <a:ea typeface="+mn-ea"/>
                <a:cs typeface="+mn-cs"/>
              </a:rPr>
              <a:t>iSelect</a:t>
            </a:r>
            <a:r>
              <a:rPr lang="en-US" sz="600" kern="1200" dirty="0" smtClean="0">
                <a:solidFill>
                  <a:schemeClr val="tx1"/>
                </a:solidFill>
                <a:effectLst/>
                <a:latin typeface="Arial" charset="0"/>
                <a:ea typeface="+mn-ea"/>
                <a:cs typeface="+mn-cs"/>
              </a:rPr>
              <a:t>, MiSeq, </a:t>
            </a:r>
            <a:r>
              <a:rPr lang="en-US" sz="600" kern="1200" dirty="0" err="1" smtClean="0">
                <a:solidFill>
                  <a:schemeClr val="tx1"/>
                </a:solidFill>
                <a:effectLst/>
                <a:latin typeface="Arial" charset="0"/>
                <a:ea typeface="+mn-ea"/>
                <a:cs typeface="+mn-cs"/>
              </a:rPr>
              <a:t>Nextera</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Sentrix</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Solexa</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TruSeq</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VeraCode</a:t>
            </a:r>
            <a:r>
              <a:rPr lang="en-US" sz="600" kern="1200" dirty="0" smtClean="0">
                <a:solidFill>
                  <a:schemeClr val="tx1"/>
                </a:solidFill>
                <a:effectLst/>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endParaRPr lang="en-US" sz="600" dirty="0">
              <a:effectLst/>
            </a:endParaRPr>
          </a:p>
        </p:txBody>
      </p:sp>
      <p:pic>
        <p:nvPicPr>
          <p:cNvPr id="12" name="Picture 11" descr="seqBar.jpg"/>
          <p:cNvPicPr>
            <a:picLocks noChangeAspect="1"/>
          </p:cNvPicPr>
          <p:nvPr userDrawn="1"/>
        </p:nvPicPr>
        <p:blipFill>
          <a:blip r:embed="rId4" cstate="print"/>
          <a:stretch>
            <a:fillRect/>
          </a:stretch>
        </p:blipFill>
        <p:spPr>
          <a:xfrm>
            <a:off x="0" y="6438900"/>
            <a:ext cx="9144000" cy="419100"/>
          </a:xfrm>
          <a:prstGeom prst="rect">
            <a:avLst/>
          </a:prstGeom>
        </p:spPr>
      </p:pic>
      <p:pic>
        <p:nvPicPr>
          <p:cNvPr id="9" name="Picture 3" descr="ILLUMINA_LOGO_RGB_new"/>
          <p:cNvPicPr>
            <a:picLocks noChangeAspect="1" noChangeArrowheads="1"/>
          </p:cNvPicPr>
          <p:nvPr userDrawn="1"/>
        </p:nvPicPr>
        <p:blipFill>
          <a:blip r:embed="rId3" cstate="print"/>
          <a:srcRect/>
          <a:stretch>
            <a:fillRect/>
          </a:stretch>
        </p:blipFill>
        <p:spPr bwMode="auto">
          <a:xfrm>
            <a:off x="7816850" y="5969000"/>
            <a:ext cx="1106488" cy="250825"/>
          </a:xfrm>
          <a:prstGeom prst="rect">
            <a:avLst/>
          </a:prstGeom>
          <a:noFill/>
          <a:ln w="9525">
            <a:noFill/>
            <a:miter lim="800000"/>
            <a:headEnd/>
            <a:tailEnd/>
          </a:ln>
        </p:spPr>
      </p:pic>
      <p:sp>
        <p:nvSpPr>
          <p:cNvPr id="11" name="Title 10"/>
          <p:cNvSpPr>
            <a:spLocks noGrp="1" noChangeArrowheads="1"/>
          </p:cNvSpPr>
          <p:nvPr>
            <p:ph type="ctrTitle"/>
          </p:nvPr>
        </p:nvSpPr>
        <p:spPr>
          <a:xfrm>
            <a:off x="397920" y="3210128"/>
            <a:ext cx="6810276" cy="1617426"/>
          </a:xfrm>
          <a:prstGeom prst="rect">
            <a:avLst/>
          </a:prstGeom>
        </p:spPr>
        <p:txBody>
          <a:bodyPr anchor="ctr" anchorCtr="0"/>
          <a:lstStyle>
            <a:lvl1pPr algn="l">
              <a:defRPr sz="3600" b="0"/>
            </a:lvl1pPr>
          </a:lstStyle>
          <a:p>
            <a:r>
              <a:rPr lang="en-US" smtClean="0"/>
              <a:t>Click to edit Master title style</a:t>
            </a:r>
            <a:endParaRPr lang="en-US" dirty="0"/>
          </a:p>
        </p:txBody>
      </p:sp>
      <p:sp>
        <p:nvSpPr>
          <p:cNvPr id="13" name="Rectangle 11"/>
          <p:cNvSpPr>
            <a:spLocks noGrp="1" noChangeArrowheads="1"/>
          </p:cNvSpPr>
          <p:nvPr>
            <p:ph type="subTitle" idx="1"/>
          </p:nvPr>
        </p:nvSpPr>
        <p:spPr>
          <a:xfrm>
            <a:off x="397920" y="4936280"/>
            <a:ext cx="4294187" cy="1060450"/>
          </a:xfrm>
        </p:spPr>
        <p:txBody>
          <a:bodyPr anchor="t" anchorCtr="0"/>
          <a:lstStyle>
            <a:lvl1pPr marL="0" indent="0" algn="l">
              <a:spcBef>
                <a:spcPct val="0"/>
              </a:spcBef>
              <a:buFontTx/>
              <a:buNone/>
              <a:defRPr/>
            </a:lvl1pPr>
          </a:lstStyle>
          <a:p>
            <a:r>
              <a:rPr lang="en-US" smtClean="0"/>
              <a:t>Click to edit Master subtitle style</a:t>
            </a:r>
            <a:endParaRPr lang="en-US" dirty="0"/>
          </a:p>
        </p:txBody>
      </p:sp>
      <p:sp>
        <p:nvSpPr>
          <p:cNvPr id="14" name="Rounded Rectangle 13"/>
          <p:cNvSpPr/>
          <p:nvPr userDrawn="1"/>
        </p:nvSpPr>
        <p:spPr bwMode="auto">
          <a:xfrm>
            <a:off x="7085119" y="740804"/>
            <a:ext cx="1616120" cy="1227890"/>
          </a:xfrm>
          <a:prstGeom prst="roundRect">
            <a:avLst>
              <a:gd name="adj" fmla="val 7143"/>
            </a:avLst>
          </a:prstGeom>
          <a:blipFill>
            <a:blip r:embed="rId5"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isometricLeftDown">
              <a:rot lat="2100000" lon="120000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5" name="Rounded Rectangle 14"/>
          <p:cNvSpPr/>
          <p:nvPr userDrawn="1"/>
        </p:nvSpPr>
        <p:spPr bwMode="auto">
          <a:xfrm>
            <a:off x="5746937" y="654177"/>
            <a:ext cx="1616120" cy="1227890"/>
          </a:xfrm>
          <a:prstGeom prst="roundRect">
            <a:avLst>
              <a:gd name="adj" fmla="val 7143"/>
            </a:avLst>
          </a:prstGeom>
          <a:blipFill>
            <a:blip r:embed="rId6"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isometricLeftDown">
              <a:rot lat="2100000" lon="120000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6" name="Rounded Rectangle 15"/>
          <p:cNvSpPr/>
          <p:nvPr userDrawn="1"/>
        </p:nvSpPr>
        <p:spPr bwMode="auto">
          <a:xfrm>
            <a:off x="4408755" y="673428"/>
            <a:ext cx="1616120" cy="1227890"/>
          </a:xfrm>
          <a:prstGeom prst="roundRect">
            <a:avLst>
              <a:gd name="adj" fmla="val 7143"/>
            </a:avLst>
          </a:prstGeom>
          <a:blipFill>
            <a:blip r:embed="rId7"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isometricLeftDown">
              <a:rot lat="2100000" lon="120000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print"/>
          <a:srcRect t="1222" b="21623"/>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a:prstGeom prst="rect">
            <a:avLst/>
          </a:prstGeom>
        </p:spPr>
        <p:txBody>
          <a:bodyPr anchor="t"/>
          <a:lstStyle>
            <a:lvl1pPr algn="l">
              <a:defRPr sz="3200" b="0" baseline="0"/>
            </a:lvl1pPr>
          </a:lstStyle>
          <a:p>
            <a:r>
              <a:rPr lang="en-US" dirty="0" smtClean="0"/>
              <a:t>Click to edit section title</a:t>
            </a:r>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205591" y="239749"/>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rot="10800000">
            <a:off x="0" y="4772025"/>
            <a:ext cx="7053263" cy="1677988"/>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a:p>
        </p:txBody>
      </p:sp>
      <p:pic>
        <p:nvPicPr>
          <p:cNvPr id="7" name="Picture 5" descr="ILLUMINA_LOGO_RGB_new"/>
          <p:cNvPicPr>
            <a:picLocks noChangeAspect="1" noChangeArrowheads="1"/>
          </p:cNvPicPr>
          <p:nvPr userDrawn="1"/>
        </p:nvPicPr>
        <p:blipFill>
          <a:blip r:embed="rId2" cstate="print"/>
          <a:srcRect/>
          <a:stretch>
            <a:fillRect/>
          </a:stretch>
        </p:blipFill>
        <p:spPr bwMode="auto">
          <a:xfrm>
            <a:off x="7816850" y="5969000"/>
            <a:ext cx="1106488" cy="250825"/>
          </a:xfrm>
          <a:prstGeom prst="rect">
            <a:avLst/>
          </a:prstGeom>
          <a:noFill/>
          <a:ln w="9525">
            <a:noFill/>
            <a:miter lim="800000"/>
            <a:headEnd/>
            <a:tailEnd/>
          </a:ln>
        </p:spPr>
      </p:pic>
      <p:pic>
        <p:nvPicPr>
          <p:cNvPr id="15" name="Picture 14" descr="seqBar.jpg"/>
          <p:cNvPicPr>
            <a:picLocks noChangeAspect="1"/>
          </p:cNvPicPr>
          <p:nvPr userDrawn="1"/>
        </p:nvPicPr>
        <p:blipFill>
          <a:blip r:embed="rId3" cstate="print"/>
          <a:stretch>
            <a:fillRect/>
          </a:stretch>
        </p:blipFill>
        <p:spPr>
          <a:xfrm>
            <a:off x="0" y="6438900"/>
            <a:ext cx="9144000" cy="419100"/>
          </a:xfrm>
          <a:prstGeom prst="rect">
            <a:avLst/>
          </a:prstGeom>
        </p:spPr>
      </p:pic>
      <p:sp>
        <p:nvSpPr>
          <p:cNvPr id="9" name="Rectangle 10"/>
          <p:cNvSpPr>
            <a:spLocks noGrp="1" noChangeArrowheads="1"/>
          </p:cNvSpPr>
          <p:nvPr>
            <p:ph type="ctrTitle"/>
          </p:nvPr>
        </p:nvSpPr>
        <p:spPr>
          <a:xfrm>
            <a:off x="397920" y="3210128"/>
            <a:ext cx="6810276" cy="1617426"/>
          </a:xfrm>
          <a:prstGeom prst="rect">
            <a:avLst/>
          </a:prstGeom>
        </p:spPr>
        <p:txBody>
          <a:bodyPr anchor="ctr" anchorCtr="0"/>
          <a:lstStyle>
            <a:lvl1pPr algn="l">
              <a:defRPr sz="3600" b="0"/>
            </a:lvl1pPr>
          </a:lstStyle>
          <a:p>
            <a:r>
              <a:rPr lang="en-US" smtClean="0"/>
              <a:t>Click to edit Master title style</a:t>
            </a:r>
            <a:endParaRPr lang="en-US" dirty="0"/>
          </a:p>
        </p:txBody>
      </p:sp>
      <p:sp>
        <p:nvSpPr>
          <p:cNvPr id="13" name="Rectangle 11"/>
          <p:cNvSpPr>
            <a:spLocks noGrp="1" noChangeArrowheads="1"/>
          </p:cNvSpPr>
          <p:nvPr>
            <p:ph type="subTitle" idx="1"/>
          </p:nvPr>
        </p:nvSpPr>
        <p:spPr>
          <a:xfrm>
            <a:off x="397920" y="4936280"/>
            <a:ext cx="4294187" cy="1060450"/>
          </a:xfrm>
        </p:spPr>
        <p:txBody>
          <a:bodyPr anchor="t" anchorCtr="0"/>
          <a:lstStyle>
            <a:lvl1pPr marL="0" indent="0" algn="l">
              <a:spcBef>
                <a:spcPct val="0"/>
              </a:spcBef>
              <a:buFontTx/>
              <a:buNone/>
              <a:defRPr/>
            </a:lvl1pPr>
          </a:lstStyle>
          <a:p>
            <a:r>
              <a:rPr lang="en-US" smtClean="0"/>
              <a:t>Click to edit Master subtitle style</a:t>
            </a:r>
            <a:endParaRPr lang="en-US" dirty="0"/>
          </a:p>
        </p:txBody>
      </p:sp>
      <p:pic>
        <p:nvPicPr>
          <p:cNvPr id="16" name="Picture 7" descr="DNA-Seq_only2"/>
          <p:cNvPicPr>
            <a:picLocks noChangeAspect="1" noChangeArrowheads="1"/>
          </p:cNvPicPr>
          <p:nvPr userDrawn="1"/>
        </p:nvPicPr>
        <p:blipFill>
          <a:blip r:embed="rId4" cstate="print"/>
          <a:srcRect l="2710" t="8926" b="21623"/>
          <a:stretch>
            <a:fillRect/>
          </a:stretch>
        </p:blipFill>
        <p:spPr bwMode="auto">
          <a:xfrm>
            <a:off x="0" y="727196"/>
            <a:ext cx="9144000" cy="2853402"/>
          </a:xfrm>
          <a:prstGeom prst="rect">
            <a:avLst/>
          </a:prstGeom>
          <a:noFill/>
          <a:ln w="9525">
            <a:noFill/>
            <a:miter lim="800000"/>
            <a:headEnd/>
            <a:tailEnd/>
          </a:ln>
        </p:spPr>
      </p:pic>
      <p:sp>
        <p:nvSpPr>
          <p:cNvPr id="17" name="Rounded Rectangle 16"/>
          <p:cNvSpPr/>
          <p:nvPr userDrawn="1"/>
        </p:nvSpPr>
        <p:spPr bwMode="auto">
          <a:xfrm>
            <a:off x="7279684" y="423512"/>
            <a:ext cx="1486877" cy="1129694"/>
          </a:xfrm>
          <a:prstGeom prst="roundRect">
            <a:avLst>
              <a:gd name="adj" fmla="val 7143"/>
            </a:avLst>
          </a:prstGeom>
          <a:blipFill>
            <a:blip r:embed="rId5"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8" name="Rounded Rectangle 17"/>
          <p:cNvSpPr/>
          <p:nvPr userDrawn="1"/>
        </p:nvSpPr>
        <p:spPr bwMode="auto">
          <a:xfrm>
            <a:off x="5296609" y="423512"/>
            <a:ext cx="1486877" cy="1129694"/>
          </a:xfrm>
          <a:prstGeom prst="roundRect">
            <a:avLst>
              <a:gd name="adj" fmla="val 7143"/>
            </a:avLst>
          </a:prstGeom>
          <a:blipFill>
            <a:blip r:embed="rId6"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9" name="Rounded Rectangle 18"/>
          <p:cNvSpPr/>
          <p:nvPr userDrawn="1"/>
        </p:nvSpPr>
        <p:spPr bwMode="auto">
          <a:xfrm>
            <a:off x="3313533" y="423512"/>
            <a:ext cx="1486877" cy="1129694"/>
          </a:xfrm>
          <a:prstGeom prst="roundRect">
            <a:avLst>
              <a:gd name="adj" fmla="val 7143"/>
            </a:avLst>
          </a:prstGeom>
          <a:blipFill>
            <a:blip r:embed="rId7" cstate="print"/>
            <a:stretch>
              <a:fillRect/>
            </a:stretch>
          </a:blipFill>
          <a:ln w="12700" cap="flat" cmpd="sng" algn="ctr">
            <a:noFill/>
            <a:prstDash val="solid"/>
            <a:round/>
            <a:headEnd type="none" w="med" len="med"/>
            <a:tailEnd type="none" w="med" len="med"/>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2" name="Text Box 6"/>
          <p:cNvSpPr txBox="1">
            <a:spLocks noChangeArrowheads="1"/>
          </p:cNvSpPr>
          <p:nvPr userDrawn="1"/>
        </p:nvSpPr>
        <p:spPr bwMode="auto">
          <a:xfrm>
            <a:off x="122237" y="5902325"/>
            <a:ext cx="7220259"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2011 Illumina, Inc. All rights reserved.</a:t>
            </a:r>
          </a:p>
          <a:p>
            <a:r>
              <a:rPr lang="en-US" sz="600" kern="1200" dirty="0" smtClean="0">
                <a:solidFill>
                  <a:schemeClr val="tx1"/>
                </a:solidFill>
                <a:effectLst/>
                <a:latin typeface="Arial" charset="0"/>
                <a:ea typeface="+mn-ea"/>
                <a:cs typeface="+mn-cs"/>
              </a:rPr>
              <a:t>Illumina, </a:t>
            </a:r>
            <a:r>
              <a:rPr lang="en-US" sz="600" kern="1200" dirty="0" err="1" smtClean="0">
                <a:solidFill>
                  <a:schemeClr val="tx1"/>
                </a:solidFill>
                <a:effectLst/>
                <a:latin typeface="Arial" charset="0"/>
                <a:ea typeface="+mn-ea"/>
                <a:cs typeface="+mn-cs"/>
              </a:rPr>
              <a:t>illuminaDx</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BeadArray</a:t>
            </a:r>
            <a:r>
              <a:rPr lang="en-US" sz="600" kern="1200" dirty="0" smtClean="0">
                <a:solidFill>
                  <a:schemeClr val="tx1"/>
                </a:solidFill>
                <a:effectLst/>
                <a:latin typeface="Arial" charset="0"/>
                <a:ea typeface="+mn-ea"/>
                <a:cs typeface="+mn-cs"/>
              </a:rPr>
              <a:t>, BeadXpress, </a:t>
            </a:r>
            <a:r>
              <a:rPr lang="en-US" sz="600" kern="1200" dirty="0" err="1" smtClean="0">
                <a:solidFill>
                  <a:schemeClr val="tx1"/>
                </a:solidFill>
                <a:effectLst/>
                <a:latin typeface="Arial" charset="0"/>
                <a:ea typeface="+mn-ea"/>
                <a:cs typeface="+mn-cs"/>
              </a:rPr>
              <a:t>cBot</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CSPro</a:t>
            </a:r>
            <a:r>
              <a:rPr lang="en-US" sz="600" kern="1200" dirty="0" smtClean="0">
                <a:solidFill>
                  <a:schemeClr val="tx1"/>
                </a:solidFill>
                <a:effectLst/>
                <a:latin typeface="Arial" charset="0"/>
                <a:ea typeface="+mn-ea"/>
                <a:cs typeface="+mn-cs"/>
              </a:rPr>
              <a:t>, DASL, Eco, Genetic Energy, </a:t>
            </a:r>
            <a:r>
              <a:rPr lang="en-US" sz="600" kern="1200" dirty="0" err="1" smtClean="0">
                <a:solidFill>
                  <a:schemeClr val="tx1"/>
                </a:solidFill>
                <a:effectLst/>
                <a:latin typeface="Arial" charset="0"/>
                <a:ea typeface="+mn-ea"/>
                <a:cs typeface="+mn-cs"/>
              </a:rPr>
              <a:t>GAIIx</a:t>
            </a:r>
            <a:r>
              <a:rPr lang="en-US" sz="600" kern="1200" dirty="0" smtClean="0">
                <a:solidFill>
                  <a:schemeClr val="tx1"/>
                </a:solidFill>
                <a:effectLst/>
                <a:latin typeface="Arial" charset="0"/>
                <a:ea typeface="+mn-ea"/>
                <a:cs typeface="+mn-cs"/>
              </a:rPr>
              <a:t>, Genome Analyzer, </a:t>
            </a:r>
            <a:r>
              <a:rPr lang="en-US" sz="600" kern="1200" dirty="0" err="1" smtClean="0">
                <a:solidFill>
                  <a:schemeClr val="tx1"/>
                </a:solidFill>
                <a:effectLst/>
                <a:latin typeface="Arial" charset="0"/>
                <a:ea typeface="+mn-ea"/>
                <a:cs typeface="+mn-cs"/>
              </a:rPr>
              <a:t>GenomeStudio</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GoldenGate</a:t>
            </a:r>
            <a:r>
              <a:rPr lang="en-US" sz="600" kern="1200" dirty="0" smtClean="0">
                <a:solidFill>
                  <a:schemeClr val="tx1"/>
                </a:solidFill>
                <a:effectLst/>
                <a:latin typeface="Arial" charset="0"/>
                <a:ea typeface="+mn-ea"/>
                <a:cs typeface="+mn-cs"/>
              </a:rPr>
              <a:t>, HiScan, </a:t>
            </a:r>
            <a:r>
              <a:rPr lang="en-US" sz="600" kern="1200" dirty="0" err="1" smtClean="0">
                <a:solidFill>
                  <a:schemeClr val="tx1"/>
                </a:solidFill>
                <a:effectLst/>
                <a:latin typeface="Arial" charset="0"/>
                <a:ea typeface="+mn-ea"/>
                <a:cs typeface="+mn-cs"/>
              </a:rPr>
              <a:t>HiSeq</a:t>
            </a:r>
            <a:r>
              <a:rPr lang="en-US" sz="600" kern="1200" dirty="0" smtClean="0">
                <a:solidFill>
                  <a:schemeClr val="tx1"/>
                </a:solidFill>
                <a:effectLst/>
                <a:latin typeface="Arial" charset="0"/>
                <a:ea typeface="+mn-ea"/>
                <a:cs typeface="+mn-cs"/>
              </a:rPr>
              <a:t>, Infinium, </a:t>
            </a:r>
            <a:r>
              <a:rPr lang="en-US" sz="600" kern="1200" dirty="0" err="1" smtClean="0">
                <a:solidFill>
                  <a:schemeClr val="tx1"/>
                </a:solidFill>
                <a:effectLst/>
                <a:latin typeface="Arial" charset="0"/>
                <a:ea typeface="+mn-ea"/>
                <a:cs typeface="+mn-cs"/>
              </a:rPr>
              <a:t>iSelect</a:t>
            </a:r>
            <a:r>
              <a:rPr lang="en-US" sz="600" kern="1200" dirty="0" smtClean="0">
                <a:solidFill>
                  <a:schemeClr val="tx1"/>
                </a:solidFill>
                <a:effectLst/>
                <a:latin typeface="Arial" charset="0"/>
                <a:ea typeface="+mn-ea"/>
                <a:cs typeface="+mn-cs"/>
              </a:rPr>
              <a:t>, MiSeq, </a:t>
            </a:r>
            <a:r>
              <a:rPr lang="en-US" sz="600" kern="1200" dirty="0" err="1" smtClean="0">
                <a:solidFill>
                  <a:schemeClr val="tx1"/>
                </a:solidFill>
                <a:effectLst/>
                <a:latin typeface="Arial" charset="0"/>
                <a:ea typeface="+mn-ea"/>
                <a:cs typeface="+mn-cs"/>
              </a:rPr>
              <a:t>Nextera</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Sentrix</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Solexa</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TruSeq</a:t>
            </a:r>
            <a:r>
              <a:rPr lang="en-US" sz="600" kern="1200" dirty="0" smtClean="0">
                <a:solidFill>
                  <a:schemeClr val="tx1"/>
                </a:solidFill>
                <a:effectLst/>
                <a:latin typeface="Arial" charset="0"/>
                <a:ea typeface="+mn-ea"/>
                <a:cs typeface="+mn-cs"/>
              </a:rPr>
              <a:t>, </a:t>
            </a:r>
            <a:r>
              <a:rPr lang="en-US" sz="600" kern="1200" dirty="0" err="1" smtClean="0">
                <a:solidFill>
                  <a:schemeClr val="tx1"/>
                </a:solidFill>
                <a:effectLst/>
                <a:latin typeface="Arial" charset="0"/>
                <a:ea typeface="+mn-ea"/>
                <a:cs typeface="+mn-cs"/>
              </a:rPr>
              <a:t>VeraCode</a:t>
            </a:r>
            <a:r>
              <a:rPr lang="en-US" sz="600" kern="1200" dirty="0" smtClean="0">
                <a:solidFill>
                  <a:schemeClr val="tx1"/>
                </a:solidFill>
                <a:effectLst/>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endParaRPr lang="en-US" sz="600" dirty="0">
              <a:effectLst/>
            </a:endParaRP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print"/>
          <a:srcRect t="1222" b="21623"/>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a:prstGeom prst="rect">
            <a:avLst/>
          </a:prstGeom>
        </p:spPr>
        <p:txBody>
          <a:bodyPr anchor="t"/>
          <a:lstStyle>
            <a:lvl1pPr algn="l">
              <a:defRPr sz="3200" b="0" baseline="0"/>
            </a:lvl1pPr>
          </a:lstStyle>
          <a:p>
            <a:r>
              <a:rPr lang="en-US" dirty="0" smtClean="0"/>
              <a:t>Click to edit section title</a:t>
            </a:r>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0312" y="1435608"/>
            <a:ext cx="8595360"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seqBar.jpg"/>
          <p:cNvPicPr>
            <a:picLocks noChangeAspect="1"/>
          </p:cNvPicPr>
          <p:nvPr/>
        </p:nvPicPr>
        <p:blipFill>
          <a:blip r:embed="rId6" cstate="print"/>
          <a:stretch>
            <a:fillRect/>
          </a:stretch>
        </p:blipFill>
        <p:spPr>
          <a:xfrm>
            <a:off x="0" y="6438900"/>
            <a:ext cx="9144000" cy="419100"/>
          </a:xfrm>
          <a:prstGeom prst="rect">
            <a:avLst/>
          </a:prstGeom>
        </p:spPr>
      </p:pic>
      <p:sp>
        <p:nvSpPr>
          <p:cNvPr id="1027"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30820" name="Text Box 4"/>
          <p:cNvSpPr txBox="1">
            <a:spLocks noChangeArrowheads="1"/>
          </p:cNvSpPr>
          <p:nvPr/>
        </p:nvSpPr>
        <p:spPr bwMode="auto">
          <a:xfrm>
            <a:off x="13652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15" name="Rectangle 14"/>
          <p:cNvSpPr>
            <a:spLocks noChangeArrowheads="1"/>
          </p:cNvSpPr>
          <p:nvPr/>
        </p:nvSpPr>
        <p:spPr bwMode="auto">
          <a:xfrm rot="5400000">
            <a:off x="7324723" y="6315087"/>
            <a:ext cx="466725" cy="619122"/>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a:p>
        </p:txBody>
      </p:sp>
      <p:sp>
        <p:nvSpPr>
          <p:cNvPr id="16" name="Rectangle 15"/>
          <p:cNvSpPr>
            <a:spLocks noChangeArrowheads="1"/>
          </p:cNvSpPr>
          <p:nvPr/>
        </p:nvSpPr>
        <p:spPr bwMode="auto">
          <a:xfrm rot="16200000">
            <a:off x="8591551" y="6305550"/>
            <a:ext cx="466725" cy="638173"/>
          </a:xfrm>
          <a:prstGeom prst="rect">
            <a:avLst/>
          </a:prstGeom>
          <a:gradFill rotWithShape="1">
            <a:gsLst>
              <a:gs pos="6000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7" name="Rectangle 16"/>
          <p:cNvSpPr>
            <a:spLocks noChangeArrowheads="1"/>
          </p:cNvSpPr>
          <p:nvPr/>
        </p:nvSpPr>
        <p:spPr bwMode="auto">
          <a:xfrm rot="5400000">
            <a:off x="8129586" y="6091238"/>
            <a:ext cx="466725" cy="1066799"/>
          </a:xfrm>
          <a:prstGeom prst="rect">
            <a:avLst/>
          </a:prstGeom>
          <a:solidFill>
            <a:schemeClr val="bg1"/>
          </a:solidFill>
          <a:ln w="12700" algn="ctr">
            <a:noFill/>
            <a:miter lim="800000"/>
            <a:headEnd/>
            <a:tailEnd/>
          </a:ln>
          <a:effectLst/>
        </p:spPr>
        <p:txBody>
          <a:bodyPr wrap="none" anchor="ctr"/>
          <a:lstStyle/>
          <a:p>
            <a:pPr>
              <a:defRPr/>
            </a:pPr>
            <a:endParaRPr lang="en-US"/>
          </a:p>
        </p:txBody>
      </p:sp>
      <p:pic>
        <p:nvPicPr>
          <p:cNvPr id="18" name="Picture 8" descr="ILLUMINA_LOGO_RGB_new"/>
          <p:cNvPicPr>
            <a:picLocks noChangeAspect="1" noChangeArrowheads="1"/>
          </p:cNvPicPr>
          <p:nvPr/>
        </p:nvPicPr>
        <p:blipFill>
          <a:blip r:embed="rId7" cstate="print"/>
          <a:srcRect/>
          <a:stretch>
            <a:fillRect/>
          </a:stretch>
        </p:blipFill>
        <p:spPr bwMode="auto">
          <a:xfrm>
            <a:off x="7854950" y="6550025"/>
            <a:ext cx="914400" cy="207282"/>
          </a:xfrm>
          <a:prstGeom prst="rect">
            <a:avLst/>
          </a:prstGeom>
          <a:noFill/>
          <a:ln w="9525">
            <a:noFill/>
            <a:miter lim="800000"/>
            <a:headEnd/>
            <a:tailEnd/>
          </a:ln>
        </p:spPr>
      </p:pic>
      <p:sp>
        <p:nvSpPr>
          <p:cNvPr id="11" name="Rectangle 2"/>
          <p:cNvSpPr>
            <a:spLocks noGrp="1" noChangeArrowheads="1"/>
          </p:cNvSpPr>
          <p:nvPr>
            <p:ph type="title"/>
          </p:nvPr>
        </p:nvSpPr>
        <p:spPr bwMode="auto">
          <a:xfrm>
            <a:off x="205591" y="239749"/>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733" r:id="rId1"/>
    <p:sldLayoutId id="2147483729" r:id="rId2"/>
    <p:sldLayoutId id="2147483739" r:id="rId3"/>
    <p:sldLayoutId id="2147483744" r:id="rId4"/>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4950" indent="-234950" algn="l" rtl="0" eaLnBrk="1" fontAlgn="base" hangingPunct="1">
        <a:spcBef>
          <a:spcPct val="50000"/>
        </a:spcBef>
        <a:spcAft>
          <a:spcPct val="0"/>
        </a:spcAft>
        <a:buClr>
          <a:srgbClr val="F89D21"/>
        </a:buClr>
        <a:buSzPct val="60000"/>
        <a:buBlip>
          <a:blip r:embed="rId8"/>
        </a:buBlip>
        <a:defRPr>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 name="Picture 12" descr="seqBar.jpg"/>
          <p:cNvPicPr>
            <a:picLocks noChangeAspect="1"/>
          </p:cNvPicPr>
          <p:nvPr/>
        </p:nvPicPr>
        <p:blipFill>
          <a:blip r:embed="rId6" cstate="print"/>
          <a:stretch>
            <a:fillRect/>
          </a:stretch>
        </p:blipFill>
        <p:spPr>
          <a:xfrm>
            <a:off x="0" y="6438900"/>
            <a:ext cx="9144000" cy="419100"/>
          </a:xfrm>
          <a:prstGeom prst="rect">
            <a:avLst/>
          </a:prstGeom>
        </p:spPr>
      </p:pic>
      <p:sp>
        <p:nvSpPr>
          <p:cNvPr id="14" name="Text Box 4"/>
          <p:cNvSpPr txBox="1">
            <a:spLocks noChangeArrowheads="1"/>
          </p:cNvSpPr>
          <p:nvPr/>
        </p:nvSpPr>
        <p:spPr bwMode="auto">
          <a:xfrm>
            <a:off x="13652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15" name="Rectangle 14"/>
          <p:cNvSpPr>
            <a:spLocks noChangeArrowheads="1"/>
          </p:cNvSpPr>
          <p:nvPr/>
        </p:nvSpPr>
        <p:spPr bwMode="auto">
          <a:xfrm rot="5400000">
            <a:off x="7324723" y="6315087"/>
            <a:ext cx="466725" cy="619122"/>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a:p>
        </p:txBody>
      </p:sp>
      <p:sp>
        <p:nvSpPr>
          <p:cNvPr id="16" name="Rectangle 15"/>
          <p:cNvSpPr>
            <a:spLocks noChangeArrowheads="1"/>
          </p:cNvSpPr>
          <p:nvPr/>
        </p:nvSpPr>
        <p:spPr bwMode="auto">
          <a:xfrm rot="16200000">
            <a:off x="8591551" y="6305550"/>
            <a:ext cx="466725" cy="638173"/>
          </a:xfrm>
          <a:prstGeom prst="rect">
            <a:avLst/>
          </a:prstGeom>
          <a:gradFill rotWithShape="1">
            <a:gsLst>
              <a:gs pos="6000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7" name="Rectangle 16"/>
          <p:cNvSpPr>
            <a:spLocks noChangeArrowheads="1"/>
          </p:cNvSpPr>
          <p:nvPr/>
        </p:nvSpPr>
        <p:spPr bwMode="auto">
          <a:xfrm rot="5400000">
            <a:off x="8129586" y="6091238"/>
            <a:ext cx="466725" cy="1066799"/>
          </a:xfrm>
          <a:prstGeom prst="rect">
            <a:avLst/>
          </a:prstGeom>
          <a:solidFill>
            <a:schemeClr val="bg1"/>
          </a:solidFill>
          <a:ln w="12700" algn="ctr">
            <a:noFill/>
            <a:miter lim="800000"/>
            <a:headEnd/>
            <a:tailEnd/>
          </a:ln>
          <a:effectLst/>
        </p:spPr>
        <p:txBody>
          <a:bodyPr wrap="none" anchor="ctr"/>
          <a:lstStyle/>
          <a:p>
            <a:pPr>
              <a:defRPr/>
            </a:pPr>
            <a:endParaRPr lang="en-US"/>
          </a:p>
        </p:txBody>
      </p:sp>
      <p:pic>
        <p:nvPicPr>
          <p:cNvPr id="18" name="Picture 8" descr="ILLUMINA_LOGO_RGB_new"/>
          <p:cNvPicPr>
            <a:picLocks noChangeAspect="1" noChangeArrowheads="1"/>
          </p:cNvPicPr>
          <p:nvPr/>
        </p:nvPicPr>
        <p:blipFill>
          <a:blip r:embed="rId7" cstate="print"/>
          <a:srcRect/>
          <a:stretch>
            <a:fillRect/>
          </a:stretch>
        </p:blipFill>
        <p:spPr bwMode="auto">
          <a:xfrm>
            <a:off x="7854950" y="6550025"/>
            <a:ext cx="914400" cy="207282"/>
          </a:xfrm>
          <a:prstGeom prst="rect">
            <a:avLst/>
          </a:prstGeom>
          <a:noFill/>
          <a:ln w="9525">
            <a:noFill/>
            <a:miter lim="800000"/>
            <a:headEnd/>
            <a:tailEnd/>
          </a:ln>
        </p:spPr>
      </p:pic>
      <p:sp>
        <p:nvSpPr>
          <p:cNvPr id="11" name="Rectangle 2"/>
          <p:cNvSpPr>
            <a:spLocks noGrp="1" noChangeArrowheads="1"/>
          </p:cNvSpPr>
          <p:nvPr>
            <p:ph type="title"/>
          </p:nvPr>
        </p:nvSpPr>
        <p:spPr bwMode="auto">
          <a:xfrm>
            <a:off x="205591" y="239749"/>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36" r:id="rId1"/>
    <p:sldLayoutId id="2147483743" r:id="rId2"/>
    <p:sldLayoutId id="2147483745" r:id="rId3"/>
    <p:sldLayoutId id="2147483746" r:id="rId4"/>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34950" indent="-234950" algn="l" rtl="0" eaLnBrk="0" fontAlgn="base" hangingPunct="0">
        <a:spcBef>
          <a:spcPct val="50000"/>
        </a:spcBef>
        <a:spcAft>
          <a:spcPct val="0"/>
        </a:spcAft>
        <a:buClr>
          <a:srgbClr val="F89D21"/>
        </a:buClr>
        <a:buSzPct val="60000"/>
        <a:buBlip>
          <a:blip r:embed="rId8"/>
        </a:buBlip>
        <a:defRPr>
          <a:solidFill>
            <a:schemeClr val="tx1"/>
          </a:solidFill>
          <a:latin typeface="+mn-lt"/>
          <a:ea typeface="+mn-ea"/>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64569" y="2466975"/>
            <a:ext cx="8736555" cy="1970054"/>
          </a:xfrm>
        </p:spPr>
        <p:txBody>
          <a:bodyPr/>
          <a:lstStyle/>
          <a:p>
            <a:r>
              <a:rPr lang="en-US" dirty="0" smtClean="0"/>
              <a:t>Galaxy for High Throughput Sequencing</a:t>
            </a: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C:\Documents and Settings\khaden\My Documents\Galaxy\nowakeworflow.png"/>
          <p:cNvPicPr>
            <a:picLocks noChangeAspect="1" noChangeArrowheads="1"/>
          </p:cNvPicPr>
          <p:nvPr/>
        </p:nvPicPr>
        <p:blipFill>
          <a:blip r:embed="rId2" cstate="print"/>
          <a:srcRect/>
          <a:stretch>
            <a:fillRect/>
          </a:stretch>
        </p:blipFill>
        <p:spPr bwMode="auto">
          <a:xfrm>
            <a:off x="435934" y="911645"/>
            <a:ext cx="7434337" cy="544370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Mock-up of a Simplified and Stylized GUI</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04037" y="709724"/>
            <a:ext cx="8362043" cy="563791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illumina.com/Images/company/mission_vision.jpg"/>
          <p:cNvPicPr>
            <a:picLocks noChangeAspect="1" noChangeArrowheads="1"/>
          </p:cNvPicPr>
          <p:nvPr/>
        </p:nvPicPr>
        <p:blipFill>
          <a:blip r:embed="rId3" cstate="print"/>
          <a:srcRect/>
          <a:stretch>
            <a:fillRect/>
          </a:stretch>
        </p:blipFill>
        <p:spPr bwMode="auto">
          <a:xfrm>
            <a:off x="5082363" y="4629059"/>
            <a:ext cx="4061637" cy="1624655"/>
          </a:xfrm>
          <a:prstGeom prst="rect">
            <a:avLst/>
          </a:prstGeom>
          <a:noFill/>
        </p:spPr>
      </p:pic>
      <p:sp>
        <p:nvSpPr>
          <p:cNvPr id="2" name="Content Placeholder 1"/>
          <p:cNvSpPr>
            <a:spLocks noGrp="1"/>
          </p:cNvSpPr>
          <p:nvPr>
            <p:ph idx="1"/>
          </p:nvPr>
        </p:nvSpPr>
        <p:spPr>
          <a:xfrm>
            <a:off x="210312" y="882502"/>
            <a:ext cx="8595360" cy="4178596"/>
          </a:xfrm>
        </p:spPr>
        <p:txBody>
          <a:bodyPr/>
          <a:lstStyle/>
          <a:p>
            <a:r>
              <a:rPr lang="en-US" dirty="0" smtClean="0"/>
              <a:t>Set of recommended workflows</a:t>
            </a:r>
          </a:p>
          <a:p>
            <a:pPr lvl="1"/>
            <a:r>
              <a:rPr lang="en-US" dirty="0" smtClean="0"/>
              <a:t>Used for common sequencing applications</a:t>
            </a:r>
          </a:p>
          <a:p>
            <a:pPr lvl="1"/>
            <a:r>
              <a:rPr lang="en-US" dirty="0" smtClean="0"/>
              <a:t>Highly optimized for performance</a:t>
            </a:r>
          </a:p>
          <a:p>
            <a:r>
              <a:rPr lang="en-US" dirty="0" smtClean="0"/>
              <a:t>Promote availability and easy integration of third party tools</a:t>
            </a:r>
          </a:p>
          <a:p>
            <a:r>
              <a:rPr lang="en-US" dirty="0" smtClean="0"/>
              <a:t>Ability to process locally or in the Cloud (location agnostic)</a:t>
            </a:r>
          </a:p>
          <a:p>
            <a:r>
              <a:rPr lang="en-US" dirty="0" smtClean="0"/>
              <a:t>Modular workflows with reduced coupling between components – plug and play</a:t>
            </a:r>
          </a:p>
          <a:p>
            <a:r>
              <a:rPr lang="en-US" dirty="0" smtClean="0"/>
              <a:t>Data playground – sample data sets and performance numbers</a:t>
            </a:r>
          </a:p>
          <a:p>
            <a:r>
              <a:rPr lang="en-US" dirty="0" smtClean="0"/>
              <a:t>Allow Galaxy users to create their own end-to-end analysis workflows with the CASAVA tool set</a:t>
            </a:r>
          </a:p>
          <a:p>
            <a:r>
              <a:rPr lang="en-US" dirty="0" smtClean="0"/>
              <a:t>Help our customers get the most out of Galaxy</a:t>
            </a:r>
          </a:p>
          <a:p>
            <a:r>
              <a:rPr lang="en-US" dirty="0" smtClean="0"/>
              <a:t>Support the open source community</a:t>
            </a:r>
          </a:p>
          <a:p>
            <a:pPr>
              <a:buNone/>
            </a:pPr>
            <a:endParaRPr lang="en-US" dirty="0" smtClean="0"/>
          </a:p>
        </p:txBody>
      </p:sp>
      <p:sp>
        <p:nvSpPr>
          <p:cNvPr id="3" name="Title 2"/>
          <p:cNvSpPr>
            <a:spLocks noGrp="1"/>
          </p:cNvSpPr>
          <p:nvPr>
            <p:ph type="title"/>
          </p:nvPr>
        </p:nvSpPr>
        <p:spPr/>
        <p:txBody>
          <a:bodyPr/>
          <a:lstStyle/>
          <a:p>
            <a:r>
              <a:rPr lang="en-US" dirty="0" err="1" smtClean="0"/>
              <a:t>Illumina’s</a:t>
            </a:r>
            <a:r>
              <a:rPr lang="en-US" dirty="0" smtClean="0"/>
              <a:t> Vision</a:t>
            </a:r>
            <a:endParaRPr lang="en-US"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691117"/>
            <a:ext cx="8625344" cy="5627388"/>
          </a:xfrm>
        </p:spPr>
        <p:txBody>
          <a:bodyPr/>
          <a:lstStyle/>
          <a:p>
            <a:r>
              <a:rPr lang="en-US" dirty="0" smtClean="0"/>
              <a:t>Galaxy is an attractive workflow engine candidate </a:t>
            </a:r>
          </a:p>
          <a:p>
            <a:pPr lvl="1"/>
            <a:r>
              <a:rPr lang="en-US" dirty="0" smtClean="0"/>
              <a:t>engineers </a:t>
            </a:r>
            <a:r>
              <a:rPr lang="en-US" smtClean="0"/>
              <a:t>tend to focus </a:t>
            </a:r>
            <a:r>
              <a:rPr lang="en-US" dirty="0" smtClean="0"/>
              <a:t>on risk</a:t>
            </a:r>
          </a:p>
          <a:p>
            <a:r>
              <a:rPr lang="en-US" dirty="0" smtClean="0"/>
              <a:t>A large number of useful workflows already exist and new ones are rapidly being added</a:t>
            </a:r>
          </a:p>
          <a:p>
            <a:r>
              <a:rPr lang="en-US" dirty="0" smtClean="0"/>
              <a:t>We have found that adding new workflows is straightforward</a:t>
            </a:r>
          </a:p>
          <a:p>
            <a:r>
              <a:rPr lang="en-US" dirty="0" smtClean="0"/>
              <a:t>Our usage of CASAVA in Galaxy demonstrates the feasibility of running very large data sets efficiently</a:t>
            </a:r>
          </a:p>
          <a:p>
            <a:r>
              <a:rPr lang="en-US" dirty="0" smtClean="0"/>
              <a:t>Key challenges to relying on Galaxy for our secondary analysis still exist and will need to be resolved in the short term</a:t>
            </a:r>
          </a:p>
          <a:p>
            <a:r>
              <a:rPr lang="en-US" dirty="0" smtClean="0"/>
              <a:t>We see great potential in the tool and look forward to working with the Galaxy community to create:</a:t>
            </a:r>
          </a:p>
          <a:p>
            <a:pPr lvl="1"/>
            <a:r>
              <a:rPr lang="en-US" dirty="0" smtClean="0"/>
              <a:t>Modular workflows</a:t>
            </a:r>
          </a:p>
          <a:p>
            <a:pPr lvl="1"/>
            <a:r>
              <a:rPr lang="en-US" dirty="0" smtClean="0"/>
              <a:t>Efficient analysis in the Cloud</a:t>
            </a:r>
            <a:endParaRPr lang="en-US" dirty="0"/>
          </a:p>
        </p:txBody>
      </p:sp>
      <p:sp>
        <p:nvSpPr>
          <p:cNvPr id="3" name="Title 2"/>
          <p:cNvSpPr>
            <a:spLocks noGrp="1"/>
          </p:cNvSpPr>
          <p:nvPr>
            <p:ph type="title"/>
          </p:nvPr>
        </p:nvSpPr>
        <p:spPr>
          <a:xfrm>
            <a:off x="205591" y="239749"/>
            <a:ext cx="8601075" cy="547060"/>
          </a:xfrm>
        </p:spPr>
        <p:txBody>
          <a:bodyPr/>
          <a:lstStyle/>
          <a:p>
            <a:r>
              <a:rPr lang="en-US" dirty="0" smtClean="0"/>
              <a:t>Conclusion</a:t>
            </a:r>
            <a:endParaRPr lang="en-US" dirty="0"/>
          </a:p>
        </p:txBody>
      </p:sp>
      <p:pic>
        <p:nvPicPr>
          <p:cNvPr id="4" name="Picture 8" descr="http://t3.gstatic.com/images?q=tbn:ANd9GcROocYRM7JDlGr7ssIiHof1XLc68HyQguBc5o5jBJApN1BQO0R11A"/>
          <p:cNvPicPr>
            <a:picLocks noChangeAspect="1" noChangeArrowheads="1"/>
          </p:cNvPicPr>
          <p:nvPr/>
        </p:nvPicPr>
        <p:blipFill>
          <a:blip r:embed="rId3" cstate="print"/>
          <a:srcRect/>
          <a:stretch>
            <a:fillRect/>
          </a:stretch>
        </p:blipFill>
        <p:spPr bwMode="auto">
          <a:xfrm>
            <a:off x="4281008" y="4261920"/>
            <a:ext cx="2466975" cy="1847851"/>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140" y="829341"/>
            <a:ext cx="4040372" cy="5533360"/>
          </a:xfrm>
        </p:spPr>
        <p:txBody>
          <a:bodyPr/>
          <a:lstStyle/>
          <a:p>
            <a:pPr lvl="2"/>
            <a:r>
              <a:rPr lang="en-US" dirty="0" smtClean="0"/>
              <a:t>Galaxy Development team</a:t>
            </a:r>
          </a:p>
          <a:p>
            <a:pPr lvl="2"/>
            <a:r>
              <a:rPr lang="en-US" dirty="0" smtClean="0"/>
              <a:t>Galaxy Community</a:t>
            </a:r>
          </a:p>
          <a:p>
            <a:pPr lvl="2"/>
            <a:r>
              <a:rPr lang="en-US" dirty="0" smtClean="0"/>
              <a:t>Illumina</a:t>
            </a:r>
          </a:p>
          <a:p>
            <a:pPr lvl="3"/>
            <a:r>
              <a:rPr lang="en-US" dirty="0" smtClean="0"/>
              <a:t>Bioinformatics</a:t>
            </a:r>
          </a:p>
          <a:p>
            <a:pPr lvl="4"/>
            <a:r>
              <a:rPr lang="en-US" dirty="0" smtClean="0"/>
              <a:t>Semyon Kruglyak</a:t>
            </a:r>
          </a:p>
          <a:p>
            <a:pPr lvl="4"/>
            <a:r>
              <a:rPr lang="en-US" dirty="0" smtClean="0"/>
              <a:t>Jean Lozach</a:t>
            </a:r>
          </a:p>
          <a:p>
            <a:pPr lvl="4"/>
            <a:r>
              <a:rPr lang="en-US" dirty="0" smtClean="0"/>
              <a:t>Eric Allen</a:t>
            </a:r>
          </a:p>
          <a:p>
            <a:pPr lvl="4"/>
            <a:r>
              <a:rPr lang="en-US" dirty="0" smtClean="0"/>
              <a:t>Tobias Wohlfrom</a:t>
            </a:r>
          </a:p>
          <a:p>
            <a:pPr lvl="3"/>
            <a:r>
              <a:rPr lang="en-US" dirty="0" smtClean="0"/>
              <a:t>Services</a:t>
            </a:r>
          </a:p>
          <a:p>
            <a:pPr lvl="4"/>
            <a:r>
              <a:rPr lang="en-US" dirty="0" smtClean="0"/>
              <a:t>Brad Sickler</a:t>
            </a:r>
          </a:p>
          <a:p>
            <a:pPr lvl="3"/>
            <a:r>
              <a:rPr lang="en-US" dirty="0" smtClean="0"/>
              <a:t>Software</a:t>
            </a:r>
          </a:p>
          <a:p>
            <a:pPr lvl="4"/>
            <a:r>
              <a:rPr lang="en-US" dirty="0" smtClean="0"/>
              <a:t>Francisco Garcia</a:t>
            </a:r>
          </a:p>
          <a:p>
            <a:pPr lvl="4"/>
            <a:r>
              <a:rPr lang="en-US" dirty="0" smtClean="0"/>
              <a:t>Steve Burgett</a:t>
            </a:r>
          </a:p>
          <a:p>
            <a:pPr lvl="4"/>
            <a:r>
              <a:rPr lang="en-US" dirty="0" smtClean="0"/>
              <a:t>Mauricio Varea</a:t>
            </a:r>
          </a:p>
          <a:p>
            <a:pPr lvl="4"/>
            <a:r>
              <a:rPr lang="en-US" dirty="0" smtClean="0"/>
              <a:t>Come Racy</a:t>
            </a:r>
          </a:p>
          <a:p>
            <a:pPr lvl="4"/>
            <a:r>
              <a:rPr lang="en-US" dirty="0" smtClean="0"/>
              <a:t>John Duddy</a:t>
            </a:r>
          </a:p>
          <a:p>
            <a:pPr lvl="3">
              <a:defRPr/>
            </a:pPr>
            <a:r>
              <a:rPr lang="en-US" dirty="0" smtClean="0"/>
              <a:t>Marketing</a:t>
            </a:r>
          </a:p>
          <a:p>
            <a:pPr lvl="4">
              <a:buFont typeface="Wingdings" pitchFamily="2" charset="2"/>
              <a:buChar char="§"/>
              <a:defRPr/>
            </a:pPr>
            <a:r>
              <a:rPr lang="en-US" dirty="0" smtClean="0"/>
              <a:t>Jordan Stockton</a:t>
            </a:r>
          </a:p>
          <a:p>
            <a:pPr lvl="4">
              <a:buFont typeface="Wingdings" pitchFamily="2" charset="2"/>
              <a:buChar char="§"/>
              <a:defRPr/>
            </a:pPr>
            <a:r>
              <a:rPr lang="en-US" dirty="0" smtClean="0"/>
              <a:t>Dipesh Risal</a:t>
            </a:r>
          </a:p>
          <a:p>
            <a:pPr lvl="3"/>
            <a:r>
              <a:rPr lang="en-US" dirty="0" smtClean="0"/>
              <a:t>Project Management</a:t>
            </a:r>
          </a:p>
          <a:p>
            <a:pPr lvl="4"/>
            <a:r>
              <a:rPr lang="en-US" dirty="0" smtClean="0"/>
              <a:t>Scott Kirk</a:t>
            </a:r>
          </a:p>
          <a:p>
            <a:endParaRPr lang="en-US" dirty="0"/>
          </a:p>
        </p:txBody>
      </p:sp>
      <p:sp>
        <p:nvSpPr>
          <p:cNvPr id="3" name="Title 2"/>
          <p:cNvSpPr>
            <a:spLocks noGrp="1"/>
          </p:cNvSpPr>
          <p:nvPr>
            <p:ph type="title"/>
          </p:nvPr>
        </p:nvSpPr>
        <p:spPr>
          <a:xfrm>
            <a:off x="205591" y="239749"/>
            <a:ext cx="8601075" cy="472632"/>
          </a:xfrm>
        </p:spPr>
        <p:txBody>
          <a:bodyPr/>
          <a:lstStyle/>
          <a:p>
            <a:r>
              <a:rPr lang="en-US" dirty="0" smtClean="0"/>
              <a:t>Contributors</a:t>
            </a:r>
            <a:endParaRPr lang="en-US" dirty="0"/>
          </a:p>
        </p:txBody>
      </p:sp>
      <p:sp>
        <p:nvSpPr>
          <p:cNvPr id="4" name="Content Placeholder 1"/>
          <p:cNvSpPr txBox="1">
            <a:spLocks/>
          </p:cNvSpPr>
          <p:nvPr/>
        </p:nvSpPr>
        <p:spPr bwMode="auto">
          <a:xfrm>
            <a:off x="4715637" y="1447800"/>
            <a:ext cx="3894963" cy="49850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4950" marR="0" lvl="0" indent="-234950" algn="l" defTabSz="914400" rtl="0" eaLnBrk="1" fontAlgn="base" latinLnBrk="0" hangingPunct="1">
              <a:lnSpc>
                <a:spcPct val="100000"/>
              </a:lnSpc>
              <a:spcBef>
                <a:spcPct val="50000"/>
              </a:spcBef>
              <a:spcAft>
                <a:spcPct val="0"/>
              </a:spcAft>
              <a:buClr>
                <a:srgbClr val="F89D21"/>
              </a:buClr>
              <a:buSzPct val="60000"/>
              <a:buFontTx/>
              <a:buBlip>
                <a:blip r:embed="rId3"/>
              </a:buBlip>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4098" name="Picture 2" descr="http://t2.gstatic.com/images?q=tbn:ANd9GcTAhkobFpTPRNOUcEwGm54raanx4_r5EVHhQ3ZNRQ0CARa7Th2q"/>
          <p:cNvPicPr>
            <a:picLocks noChangeAspect="1" noChangeArrowheads="1"/>
          </p:cNvPicPr>
          <p:nvPr/>
        </p:nvPicPr>
        <p:blipFill>
          <a:blip r:embed="rId4" cstate="print"/>
          <a:srcRect/>
          <a:stretch>
            <a:fillRect/>
          </a:stretch>
        </p:blipFill>
        <p:spPr bwMode="auto">
          <a:xfrm>
            <a:off x="4940226" y="615690"/>
            <a:ext cx="3055148" cy="3180133"/>
          </a:xfrm>
          <a:prstGeom prst="rect">
            <a:avLst/>
          </a:prstGeom>
          <a:noFill/>
        </p:spPr>
      </p:pic>
      <p:pic>
        <p:nvPicPr>
          <p:cNvPr id="4100" name="Picture 4" descr="http://t1.gstatic.com/images?q=tbn:ANd9GcTd9NUUzl7npFVaxs3k5WuDDDcYZvWUEhOVNmv6fuU_YpyiEqgQ"/>
          <p:cNvPicPr>
            <a:picLocks noChangeAspect="1" noChangeArrowheads="1"/>
          </p:cNvPicPr>
          <p:nvPr/>
        </p:nvPicPr>
        <p:blipFill>
          <a:blip r:embed="rId5" cstate="print"/>
          <a:srcRect/>
          <a:stretch>
            <a:fillRect/>
          </a:stretch>
        </p:blipFill>
        <p:spPr bwMode="auto">
          <a:xfrm>
            <a:off x="5376160" y="4119193"/>
            <a:ext cx="2545095" cy="190882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1435608"/>
            <a:ext cx="8595360" cy="3763713"/>
          </a:xfrm>
        </p:spPr>
        <p:txBody>
          <a:bodyPr/>
          <a:lstStyle/>
          <a:p>
            <a:r>
              <a:rPr lang="en-US" dirty="0" smtClean="0"/>
              <a:t>Introduction: Speaker – Kirt Haden, Illumina, Software Engineering</a:t>
            </a:r>
          </a:p>
          <a:p>
            <a:r>
              <a:rPr lang="en-US" dirty="0" smtClean="0"/>
              <a:t>Key Requirements</a:t>
            </a:r>
          </a:p>
          <a:p>
            <a:r>
              <a:rPr lang="en-US" dirty="0" smtClean="0"/>
              <a:t>Why Galaxy?</a:t>
            </a:r>
          </a:p>
          <a:p>
            <a:r>
              <a:rPr lang="en-US" dirty="0" smtClean="0"/>
              <a:t>Significant Challenges</a:t>
            </a:r>
          </a:p>
          <a:p>
            <a:r>
              <a:rPr lang="en-US" dirty="0" smtClean="0"/>
              <a:t>System Architecture</a:t>
            </a:r>
          </a:p>
          <a:p>
            <a:r>
              <a:rPr lang="en-US" dirty="0" smtClean="0"/>
              <a:t>Ideas and Solutions</a:t>
            </a:r>
          </a:p>
          <a:p>
            <a:r>
              <a:rPr lang="en-US" dirty="0" smtClean="0"/>
              <a:t>Experiences with Galaxy</a:t>
            </a:r>
          </a:p>
          <a:p>
            <a:r>
              <a:rPr lang="en-US" dirty="0" err="1" smtClean="0"/>
              <a:t>Illumina’s</a:t>
            </a:r>
            <a:r>
              <a:rPr lang="en-US" dirty="0" smtClean="0"/>
              <a:t> Vision</a:t>
            </a:r>
          </a:p>
          <a:p>
            <a:r>
              <a:rPr lang="en-US" dirty="0" smtClean="0"/>
              <a:t>Conclusion</a:t>
            </a:r>
            <a:endParaRPr lang="en-US" dirty="0"/>
          </a:p>
        </p:txBody>
      </p:sp>
      <p:sp>
        <p:nvSpPr>
          <p:cNvPr id="3" name="Title 2"/>
          <p:cNvSpPr>
            <a:spLocks noGrp="1"/>
          </p:cNvSpPr>
          <p:nvPr>
            <p:ph type="title"/>
          </p:nvPr>
        </p:nvSpPr>
        <p:spPr/>
        <p:txBody>
          <a:bodyPr/>
          <a:lstStyle/>
          <a:p>
            <a:r>
              <a:rPr lang="en-US" dirty="0" smtClean="0"/>
              <a:t>Agenda: Galaxy for High Throughput Sequencing</a:t>
            </a:r>
            <a:endParaRPr lang="en-US" dirty="0"/>
          </a:p>
        </p:txBody>
      </p:sp>
      <p:pic>
        <p:nvPicPr>
          <p:cNvPr id="23554" name="Picture 2" descr="http://t0.gstatic.com/images?q=tbn:ANd9GcTxQ8sN3KHkIcN0MnghrTdEfAwzD-MpIWlsJY3TtnzR0CH_fsd3wA"/>
          <p:cNvPicPr>
            <a:picLocks noChangeAspect="1" noChangeArrowheads="1"/>
          </p:cNvPicPr>
          <p:nvPr/>
        </p:nvPicPr>
        <p:blipFill>
          <a:blip r:embed="rId2" cstate="print"/>
          <a:srcRect/>
          <a:stretch>
            <a:fillRect/>
          </a:stretch>
        </p:blipFill>
        <p:spPr bwMode="auto">
          <a:xfrm>
            <a:off x="3026365" y="2107019"/>
            <a:ext cx="2609850" cy="1752600"/>
          </a:xfrm>
          <a:prstGeom prst="rect">
            <a:avLst/>
          </a:prstGeom>
          <a:noFill/>
        </p:spPr>
      </p:pic>
      <p:pic>
        <p:nvPicPr>
          <p:cNvPr id="23556" name="Picture 4" descr="http://t0.gstatic.com/images?q=tbn:ANd9GcRieCZZ3EJvecjAwI8qExvv6sp7ijqBQrjPikceL-3kl1RD5Otdvg"/>
          <p:cNvPicPr>
            <a:picLocks noChangeAspect="1" noChangeArrowheads="1"/>
          </p:cNvPicPr>
          <p:nvPr/>
        </p:nvPicPr>
        <p:blipFill>
          <a:blip r:embed="rId3" cstate="print"/>
          <a:srcRect/>
          <a:stretch>
            <a:fillRect/>
          </a:stretch>
        </p:blipFill>
        <p:spPr bwMode="auto">
          <a:xfrm>
            <a:off x="6481948" y="2114918"/>
            <a:ext cx="2333625" cy="1952625"/>
          </a:xfrm>
          <a:prstGeom prst="rect">
            <a:avLst/>
          </a:prstGeom>
          <a:noFill/>
        </p:spPr>
      </p:pic>
      <p:pic>
        <p:nvPicPr>
          <p:cNvPr id="23566" name="Picture 14" descr="HiSeq 2000"/>
          <p:cNvPicPr>
            <a:picLocks noChangeAspect="1" noChangeArrowheads="1"/>
          </p:cNvPicPr>
          <p:nvPr/>
        </p:nvPicPr>
        <p:blipFill>
          <a:blip r:embed="rId4" cstate="print"/>
          <a:srcRect/>
          <a:stretch>
            <a:fillRect/>
          </a:stretch>
        </p:blipFill>
        <p:spPr bwMode="auto">
          <a:xfrm>
            <a:off x="1654765" y="5273748"/>
            <a:ext cx="1428750" cy="952500"/>
          </a:xfrm>
          <a:prstGeom prst="rect">
            <a:avLst/>
          </a:prstGeom>
          <a:noFill/>
        </p:spPr>
      </p:pic>
      <p:pic>
        <p:nvPicPr>
          <p:cNvPr id="23569" name="Picture 17"/>
          <p:cNvPicPr>
            <a:picLocks noChangeAspect="1" noChangeArrowheads="1"/>
          </p:cNvPicPr>
          <p:nvPr/>
        </p:nvPicPr>
        <p:blipFill>
          <a:blip r:embed="rId5" cstate="print"/>
          <a:srcRect/>
          <a:stretch>
            <a:fillRect/>
          </a:stretch>
        </p:blipFill>
        <p:spPr bwMode="auto">
          <a:xfrm>
            <a:off x="4710224" y="4599892"/>
            <a:ext cx="1737316" cy="141603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0312" y="925033"/>
            <a:ext cx="6987930" cy="3072810"/>
          </a:xfrm>
        </p:spPr>
        <p:txBody>
          <a:bodyPr/>
          <a:lstStyle/>
          <a:p>
            <a:r>
              <a:rPr lang="en-US" dirty="0" smtClean="0"/>
              <a:t>Analysis of up to 100TB of sequencing data per month</a:t>
            </a:r>
          </a:p>
          <a:p>
            <a:r>
              <a:rPr lang="en-US" dirty="0" smtClean="0"/>
              <a:t>Ease of use – no informatics background required</a:t>
            </a:r>
          </a:p>
          <a:p>
            <a:r>
              <a:rPr lang="en-US" dirty="0" smtClean="0"/>
              <a:t>Parallel processing that results in equal or better performance to existing workflows</a:t>
            </a:r>
          </a:p>
          <a:p>
            <a:r>
              <a:rPr lang="en-US" dirty="0" smtClean="0"/>
              <a:t>Reproducibility of analysis across institutions – ability to share workflows</a:t>
            </a:r>
          </a:p>
          <a:p>
            <a:r>
              <a:rPr lang="en-US" dirty="0" smtClean="0"/>
              <a:t>Customization and easy integration of workflows</a:t>
            </a:r>
          </a:p>
          <a:p>
            <a:r>
              <a:rPr lang="en-US" dirty="0" smtClean="0"/>
              <a:t>Automation of workflows – offline and online</a:t>
            </a:r>
          </a:p>
        </p:txBody>
      </p:sp>
      <p:sp>
        <p:nvSpPr>
          <p:cNvPr id="6" name="Title 5"/>
          <p:cNvSpPr>
            <a:spLocks noGrp="1"/>
          </p:cNvSpPr>
          <p:nvPr>
            <p:ph type="title"/>
          </p:nvPr>
        </p:nvSpPr>
        <p:spPr/>
        <p:txBody>
          <a:bodyPr/>
          <a:lstStyle/>
          <a:p>
            <a:r>
              <a:rPr lang="en-US" dirty="0" smtClean="0"/>
              <a:t>Key Requirements</a:t>
            </a:r>
            <a:endParaRPr lang="en-US" dirty="0"/>
          </a:p>
        </p:txBody>
      </p:sp>
      <p:pic>
        <p:nvPicPr>
          <p:cNvPr id="22531" name="Picture 3"/>
          <p:cNvPicPr>
            <a:picLocks noChangeAspect="1" noChangeArrowheads="1"/>
          </p:cNvPicPr>
          <p:nvPr/>
        </p:nvPicPr>
        <p:blipFill>
          <a:blip r:embed="rId3" cstate="print"/>
          <a:srcRect/>
          <a:stretch>
            <a:fillRect/>
          </a:stretch>
        </p:blipFill>
        <p:spPr bwMode="auto">
          <a:xfrm>
            <a:off x="889589" y="4221125"/>
            <a:ext cx="2714847" cy="2036135"/>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5388492" y="3550721"/>
            <a:ext cx="3619500" cy="27336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568" y="850605"/>
            <a:ext cx="4912242" cy="5007935"/>
          </a:xfrm>
        </p:spPr>
        <p:txBody>
          <a:bodyPr/>
          <a:lstStyle/>
          <a:p>
            <a:r>
              <a:rPr lang="en-US" dirty="0" smtClean="0"/>
              <a:t>Ease of use and distribution</a:t>
            </a:r>
          </a:p>
          <a:p>
            <a:r>
              <a:rPr lang="en-US" dirty="0" smtClean="0"/>
              <a:t>Tool integration</a:t>
            </a:r>
          </a:p>
          <a:p>
            <a:r>
              <a:rPr lang="en-US" dirty="0" smtClean="0"/>
              <a:t>Availability of sequencing workflows</a:t>
            </a:r>
          </a:p>
          <a:p>
            <a:r>
              <a:rPr lang="en-US" dirty="0" smtClean="0"/>
              <a:t>Data and workflow sharing	</a:t>
            </a:r>
          </a:p>
          <a:p>
            <a:r>
              <a:rPr lang="en-US" dirty="0" smtClean="0"/>
              <a:t>Tracking history</a:t>
            </a:r>
          </a:p>
          <a:p>
            <a:r>
              <a:rPr lang="en-US" dirty="0" smtClean="0"/>
              <a:t>DRMAA integration</a:t>
            </a:r>
          </a:p>
          <a:p>
            <a:r>
              <a:rPr lang="en-US" dirty="0" smtClean="0"/>
              <a:t>API support </a:t>
            </a:r>
          </a:p>
          <a:p>
            <a:pPr lvl="1"/>
            <a:r>
              <a:rPr lang="en-US" dirty="0" smtClean="0"/>
              <a:t>Ability to automate repetitive tasks</a:t>
            </a:r>
          </a:p>
          <a:p>
            <a:r>
              <a:rPr lang="en-US" dirty="0" smtClean="0">
                <a:solidFill>
                  <a:srgbClr val="4D4D4F"/>
                </a:solidFill>
              </a:rPr>
              <a:t>Ability to modify the presentation layer</a:t>
            </a:r>
          </a:p>
          <a:p>
            <a:pPr lvl="1"/>
            <a:r>
              <a:rPr lang="en-US" dirty="0" smtClean="0">
                <a:solidFill>
                  <a:srgbClr val="4D4D4F"/>
                </a:solidFill>
              </a:rPr>
              <a:t>Customization for specialized roles and reduce complexity</a:t>
            </a:r>
          </a:p>
          <a:p>
            <a:r>
              <a:rPr lang="en-US" dirty="0" smtClean="0"/>
              <a:t>Cloud implementation</a:t>
            </a:r>
          </a:p>
          <a:p>
            <a:r>
              <a:rPr lang="en-US" dirty="0" smtClean="0"/>
              <a:t>Community supported</a:t>
            </a:r>
          </a:p>
          <a:p>
            <a:pPr lvl="1"/>
            <a:endParaRPr lang="en-US" dirty="0"/>
          </a:p>
        </p:txBody>
      </p:sp>
      <p:sp>
        <p:nvSpPr>
          <p:cNvPr id="3" name="Title 2"/>
          <p:cNvSpPr>
            <a:spLocks noGrp="1"/>
          </p:cNvSpPr>
          <p:nvPr>
            <p:ph type="title"/>
          </p:nvPr>
        </p:nvSpPr>
        <p:spPr>
          <a:xfrm>
            <a:off x="205591" y="239749"/>
            <a:ext cx="8601075" cy="557693"/>
          </a:xfrm>
        </p:spPr>
        <p:txBody>
          <a:bodyPr/>
          <a:lstStyle/>
          <a:p>
            <a:r>
              <a:rPr lang="en-US" dirty="0" smtClean="0"/>
              <a:t>Why Galaxy?</a:t>
            </a:r>
            <a:endParaRPr lang="en-US" dirty="0"/>
          </a:p>
        </p:txBody>
      </p:sp>
      <p:pic>
        <p:nvPicPr>
          <p:cNvPr id="20482" name="Picture 2" descr="http://t0.gstatic.com/images?q=tbn:ANd9GcQW9beNvjsFPSQewgQLnvRsyB6NV-GtktV0l10grkdM2o7t001Mfg"/>
          <p:cNvPicPr>
            <a:picLocks noChangeAspect="1" noChangeArrowheads="1"/>
          </p:cNvPicPr>
          <p:nvPr/>
        </p:nvPicPr>
        <p:blipFill>
          <a:blip r:embed="rId3" cstate="print"/>
          <a:srcRect/>
          <a:stretch>
            <a:fillRect/>
          </a:stretch>
        </p:blipFill>
        <p:spPr bwMode="auto">
          <a:xfrm>
            <a:off x="5188688" y="280546"/>
            <a:ext cx="2546572" cy="702743"/>
          </a:xfrm>
          <a:prstGeom prst="rect">
            <a:avLst/>
          </a:prstGeom>
          <a:noFill/>
        </p:spPr>
      </p:pic>
      <p:pic>
        <p:nvPicPr>
          <p:cNvPr id="20483" name="Picture 3"/>
          <p:cNvPicPr>
            <a:picLocks noChangeAspect="1" noChangeArrowheads="1"/>
          </p:cNvPicPr>
          <p:nvPr/>
        </p:nvPicPr>
        <p:blipFill>
          <a:blip r:embed="rId4" cstate="print"/>
          <a:srcRect/>
          <a:stretch>
            <a:fillRect/>
          </a:stretch>
        </p:blipFill>
        <p:spPr bwMode="auto">
          <a:xfrm>
            <a:off x="5309016" y="3274827"/>
            <a:ext cx="3367891" cy="3080083"/>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a:stretch>
            <a:fillRect/>
          </a:stretch>
        </p:blipFill>
        <p:spPr bwMode="auto">
          <a:xfrm>
            <a:off x="5199321" y="1111545"/>
            <a:ext cx="3521001" cy="204723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808075"/>
            <a:ext cx="8933688" cy="5510430"/>
          </a:xfrm>
        </p:spPr>
        <p:txBody>
          <a:bodyPr/>
          <a:lstStyle/>
          <a:p>
            <a:r>
              <a:rPr lang="en-US" dirty="0" smtClean="0"/>
              <a:t>Big Files</a:t>
            </a:r>
          </a:p>
          <a:p>
            <a:pPr lvl="1"/>
            <a:r>
              <a:rPr lang="en-US" dirty="0" smtClean="0"/>
              <a:t>Dilemma of linking files and keeping control or uploading and passing control to Galaxy</a:t>
            </a:r>
          </a:p>
          <a:p>
            <a:pPr lvl="1"/>
            <a:r>
              <a:rPr lang="en-US" dirty="0" smtClean="0"/>
              <a:t>Scanning entire file, computing meta data is useful but costly for compressed files</a:t>
            </a:r>
          </a:p>
          <a:p>
            <a:pPr lvl="1"/>
            <a:r>
              <a:rPr lang="en-US" dirty="0" smtClean="0"/>
              <a:t>Splitting vs. indexing into large files</a:t>
            </a:r>
          </a:p>
          <a:p>
            <a:r>
              <a:rPr lang="en-US" dirty="0" smtClean="0"/>
              <a:t>Parallelization </a:t>
            </a:r>
            <a:r>
              <a:rPr lang="en-US" dirty="0" smtClean="0"/>
              <a:t>within </a:t>
            </a:r>
            <a:r>
              <a:rPr lang="en-US" dirty="0" smtClean="0"/>
              <a:t>a file</a:t>
            </a:r>
          </a:p>
          <a:p>
            <a:pPr lvl="1"/>
            <a:r>
              <a:rPr lang="en-US" dirty="0" smtClean="0"/>
              <a:t>No easy solution for handling a large input set without creating many small files</a:t>
            </a:r>
          </a:p>
          <a:p>
            <a:r>
              <a:rPr lang="en-US" dirty="0" smtClean="0"/>
              <a:t>Temp files consume vast amounts of storage space, disk space monitoring</a:t>
            </a:r>
          </a:p>
          <a:p>
            <a:r>
              <a:rPr lang="en-US" dirty="0" smtClean="0"/>
              <a:t>Handling tools that produce a variable number of files</a:t>
            </a:r>
          </a:p>
          <a:p>
            <a:pPr lvl="1"/>
            <a:r>
              <a:rPr lang="en-US" dirty="0" smtClean="0"/>
              <a:t>Scatter - gather/ Collections / </a:t>
            </a:r>
            <a:r>
              <a:rPr lang="en-US" dirty="0" err="1" smtClean="0"/>
              <a:t>Demux</a:t>
            </a:r>
            <a:r>
              <a:rPr lang="en-US" dirty="0" smtClean="0"/>
              <a:t> model / Variable number of files</a:t>
            </a:r>
          </a:p>
          <a:p>
            <a:r>
              <a:rPr lang="en-US" dirty="0" smtClean="0"/>
              <a:t>File system caching (file system as communication mechanism)</a:t>
            </a:r>
          </a:p>
          <a:p>
            <a:pPr lvl="1"/>
            <a:r>
              <a:rPr lang="en-US" dirty="0" smtClean="0"/>
              <a:t>Temp directory may not be there when the job </a:t>
            </a:r>
            <a:r>
              <a:rPr lang="en-US" dirty="0" smtClean="0"/>
              <a:t>runs (NTFS V3 </a:t>
            </a:r>
            <a:r>
              <a:rPr lang="en-US" dirty="0" err="1" smtClean="0"/>
              <a:t>vs</a:t>
            </a:r>
            <a:r>
              <a:rPr lang="en-US" dirty="0" smtClean="0"/>
              <a:t> V4 issue?)</a:t>
            </a:r>
            <a:endParaRPr lang="en-US" dirty="0" smtClean="0"/>
          </a:p>
          <a:p>
            <a:pPr lvl="1"/>
            <a:r>
              <a:rPr lang="en-US" dirty="0" smtClean="0"/>
              <a:t>OS write level caching means that output files may not be completely written before they are used by the next process</a:t>
            </a:r>
          </a:p>
          <a:p>
            <a:r>
              <a:rPr lang="en-US" dirty="0" smtClean="0"/>
              <a:t>Too much manual intervention required to handle transient conditions</a:t>
            </a:r>
          </a:p>
          <a:p>
            <a:r>
              <a:rPr lang="en-US" dirty="0" smtClean="0"/>
              <a:t>Organization of results</a:t>
            </a:r>
          </a:p>
          <a:p>
            <a:r>
              <a:rPr lang="en-US" dirty="0" smtClean="0"/>
              <a:t>Complex interface for multiple roles</a:t>
            </a:r>
          </a:p>
          <a:p>
            <a:pPr lvl="1">
              <a:buNone/>
            </a:pPr>
            <a:endParaRPr lang="en-US" dirty="0" smtClean="0"/>
          </a:p>
          <a:p>
            <a:endParaRPr lang="en-US" dirty="0" smtClean="0"/>
          </a:p>
          <a:p>
            <a:endParaRPr lang="en-US" dirty="0"/>
          </a:p>
        </p:txBody>
      </p:sp>
      <p:sp>
        <p:nvSpPr>
          <p:cNvPr id="3" name="Title 2"/>
          <p:cNvSpPr>
            <a:spLocks noGrp="1"/>
          </p:cNvSpPr>
          <p:nvPr>
            <p:ph type="title"/>
          </p:nvPr>
        </p:nvSpPr>
        <p:spPr>
          <a:xfrm>
            <a:off x="205591" y="239749"/>
            <a:ext cx="8601075" cy="525795"/>
          </a:xfrm>
        </p:spPr>
        <p:txBody>
          <a:bodyPr/>
          <a:lstStyle/>
          <a:p>
            <a:r>
              <a:rPr lang="en-US" dirty="0" smtClean="0"/>
              <a:t>Significant Challenges</a:t>
            </a:r>
            <a:endParaRPr lang="en-US"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Architecture to Support Scalability</a:t>
            </a: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797441" y="814530"/>
            <a:ext cx="7159256" cy="55771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llumina.com/landing/idea/images/awards.jpg"/>
          <p:cNvPicPr>
            <a:picLocks noChangeAspect="1" noChangeArrowheads="1"/>
          </p:cNvPicPr>
          <p:nvPr/>
        </p:nvPicPr>
        <p:blipFill>
          <a:blip r:embed="rId3" cstate="print"/>
          <a:srcRect/>
          <a:stretch>
            <a:fillRect/>
          </a:stretch>
        </p:blipFill>
        <p:spPr bwMode="auto">
          <a:xfrm>
            <a:off x="6038850" y="1447763"/>
            <a:ext cx="3105150" cy="2933701"/>
          </a:xfrm>
          <a:prstGeom prst="rect">
            <a:avLst/>
          </a:prstGeom>
          <a:noFill/>
        </p:spPr>
      </p:pic>
      <p:sp>
        <p:nvSpPr>
          <p:cNvPr id="2" name="Content Placeholder 1"/>
          <p:cNvSpPr>
            <a:spLocks noGrp="1"/>
          </p:cNvSpPr>
          <p:nvPr>
            <p:ph idx="1"/>
          </p:nvPr>
        </p:nvSpPr>
        <p:spPr>
          <a:xfrm>
            <a:off x="210312" y="829340"/>
            <a:ext cx="6381874" cy="5489164"/>
          </a:xfrm>
        </p:spPr>
        <p:txBody>
          <a:bodyPr/>
          <a:lstStyle/>
          <a:p>
            <a:r>
              <a:rPr lang="en-US" dirty="0" smtClean="0"/>
              <a:t>Within module parallelization may be a useful strategy</a:t>
            </a:r>
          </a:p>
          <a:p>
            <a:r>
              <a:rPr lang="en-US" dirty="0" smtClean="0"/>
              <a:t>Splitting of FASTQ files (ex. ELAND)</a:t>
            </a:r>
          </a:p>
          <a:p>
            <a:pPr lvl="1"/>
            <a:r>
              <a:rPr lang="en-US" dirty="0" smtClean="0"/>
              <a:t>Changing tools to operate on a subsets of a file</a:t>
            </a:r>
          </a:p>
          <a:p>
            <a:pPr lvl="1"/>
            <a:r>
              <a:rPr lang="en-US" dirty="0" smtClean="0"/>
              <a:t>Allow a set (collection) of files as a primitive</a:t>
            </a:r>
          </a:p>
          <a:p>
            <a:pPr lvl="1"/>
            <a:r>
              <a:rPr lang="en-US" dirty="0" smtClean="0"/>
              <a:t>Parallelization type per input port and use BWA splitting scheme</a:t>
            </a:r>
          </a:p>
          <a:p>
            <a:pPr lvl="1"/>
            <a:r>
              <a:rPr lang="en-US" dirty="0" smtClean="0"/>
              <a:t>Indexing the </a:t>
            </a:r>
            <a:r>
              <a:rPr lang="en-US" dirty="0" err="1" smtClean="0"/>
              <a:t>gzipped</a:t>
            </a:r>
            <a:r>
              <a:rPr lang="en-US" dirty="0" smtClean="0"/>
              <a:t> files</a:t>
            </a:r>
          </a:p>
          <a:p>
            <a:r>
              <a:rPr lang="en-US" dirty="0" smtClean="0"/>
              <a:t>Automatic retry for failed operations to recover from transient events</a:t>
            </a:r>
          </a:p>
          <a:p>
            <a:pPr lvl="1"/>
            <a:r>
              <a:rPr lang="en-US" dirty="0" smtClean="0"/>
              <a:t>This is useful for write caching issue/ transient events</a:t>
            </a:r>
          </a:p>
          <a:p>
            <a:pPr lvl="1"/>
            <a:r>
              <a:rPr lang="en-US" dirty="0" smtClean="0"/>
              <a:t>How do you clean up from a failed operation?</a:t>
            </a:r>
          </a:p>
          <a:p>
            <a:r>
              <a:rPr lang="en-US" dirty="0" smtClean="0">
                <a:solidFill>
                  <a:srgbClr val="4D4D4F"/>
                </a:solidFill>
              </a:rPr>
              <a:t>Enhance separation between user interface and function with API to support alternate presentation layers and more automation</a:t>
            </a:r>
          </a:p>
          <a:p>
            <a:pPr lvl="1"/>
            <a:r>
              <a:rPr lang="en-US" dirty="0" smtClean="0"/>
              <a:t>Allows independent development without a huge investment to support multiple different users requirements</a:t>
            </a:r>
          </a:p>
          <a:p>
            <a:r>
              <a:rPr lang="en-US" dirty="0" smtClean="0"/>
              <a:t>???</a:t>
            </a:r>
          </a:p>
          <a:p>
            <a:endParaRPr lang="en-US" dirty="0"/>
          </a:p>
        </p:txBody>
      </p:sp>
      <p:sp>
        <p:nvSpPr>
          <p:cNvPr id="3" name="Title 2"/>
          <p:cNvSpPr>
            <a:spLocks noGrp="1"/>
          </p:cNvSpPr>
          <p:nvPr>
            <p:ph type="title"/>
          </p:nvPr>
        </p:nvSpPr>
        <p:spPr>
          <a:xfrm>
            <a:off x="205591" y="239749"/>
            <a:ext cx="8601075" cy="547060"/>
          </a:xfrm>
        </p:spPr>
        <p:txBody>
          <a:bodyPr/>
          <a:lstStyle/>
          <a:p>
            <a:r>
              <a:rPr lang="en-US" dirty="0" smtClean="0"/>
              <a:t>Ideas and Solutions</a:t>
            </a:r>
            <a:endParaRPr lang="en-US"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988828"/>
            <a:ext cx="5191028" cy="5329676"/>
          </a:xfrm>
        </p:spPr>
        <p:txBody>
          <a:bodyPr/>
          <a:lstStyle/>
          <a:p>
            <a:r>
              <a:rPr lang="en-US" dirty="0" smtClean="0"/>
              <a:t>Custom simplified GUI</a:t>
            </a:r>
          </a:p>
          <a:p>
            <a:r>
              <a:rPr lang="en-US" dirty="0" smtClean="0"/>
              <a:t>Workflows/tools</a:t>
            </a:r>
          </a:p>
          <a:p>
            <a:pPr lvl="1"/>
            <a:r>
              <a:rPr lang="en-US" dirty="0" smtClean="0"/>
              <a:t>DNA </a:t>
            </a:r>
            <a:r>
              <a:rPr lang="en-US" dirty="0" err="1" smtClean="0"/>
              <a:t>Seq</a:t>
            </a:r>
            <a:r>
              <a:rPr lang="en-US" dirty="0" smtClean="0"/>
              <a:t>, RNA </a:t>
            </a:r>
            <a:r>
              <a:rPr lang="en-US" dirty="0" err="1" smtClean="0"/>
              <a:t>Seq</a:t>
            </a:r>
            <a:r>
              <a:rPr lang="en-US" dirty="0" smtClean="0"/>
              <a:t>, </a:t>
            </a:r>
            <a:r>
              <a:rPr lang="en-US" dirty="0" err="1" smtClean="0"/>
              <a:t>Methylation</a:t>
            </a:r>
            <a:r>
              <a:rPr lang="en-US" dirty="0" smtClean="0"/>
              <a:t>, Chip </a:t>
            </a:r>
            <a:r>
              <a:rPr lang="en-US" dirty="0" err="1" smtClean="0"/>
              <a:t>Seq</a:t>
            </a:r>
            <a:r>
              <a:rPr lang="en-US" dirty="0" smtClean="0"/>
              <a:t>, GT (microarrays)</a:t>
            </a:r>
          </a:p>
          <a:p>
            <a:r>
              <a:rPr lang="en-US" dirty="0" smtClean="0"/>
              <a:t>Utilities</a:t>
            </a:r>
          </a:p>
          <a:p>
            <a:pPr lvl="1"/>
            <a:r>
              <a:rPr lang="en-US" dirty="0" smtClean="0"/>
              <a:t>Visualization, </a:t>
            </a:r>
            <a:r>
              <a:rPr lang="en-US" dirty="0" err="1" smtClean="0"/>
              <a:t>BEDtools</a:t>
            </a:r>
            <a:r>
              <a:rPr lang="en-US" dirty="0" smtClean="0"/>
              <a:t>, </a:t>
            </a:r>
            <a:r>
              <a:rPr lang="en-US" dirty="0" err="1" smtClean="0"/>
              <a:t>VCFTools</a:t>
            </a:r>
            <a:r>
              <a:rPr lang="en-US" dirty="0" smtClean="0"/>
              <a:t>, Broad GATK, Google charts</a:t>
            </a:r>
          </a:p>
          <a:p>
            <a:r>
              <a:rPr lang="en-US" dirty="0" smtClean="0"/>
              <a:t>Submissions to Galaxy code base</a:t>
            </a:r>
          </a:p>
          <a:p>
            <a:pPr lvl="1"/>
            <a:r>
              <a:rPr lang="en-US" dirty="0" smtClean="0"/>
              <a:t>Broad IGV</a:t>
            </a:r>
          </a:p>
          <a:p>
            <a:pPr lvl="1"/>
            <a:r>
              <a:rPr lang="en-US" dirty="0" smtClean="0"/>
              <a:t>API changes</a:t>
            </a:r>
          </a:p>
          <a:p>
            <a:pPr lvl="1"/>
            <a:r>
              <a:rPr lang="en-US" dirty="0" smtClean="0"/>
              <a:t>Parallelization</a:t>
            </a:r>
          </a:p>
          <a:p>
            <a:r>
              <a:rPr lang="en-US" dirty="0" smtClean="0"/>
              <a:t>CASAVA in Galaxy</a:t>
            </a:r>
          </a:p>
          <a:p>
            <a:pPr lvl="1"/>
            <a:r>
              <a:rPr lang="en-US" dirty="0" smtClean="0"/>
              <a:t>With and without make, </a:t>
            </a:r>
            <a:r>
              <a:rPr lang="en-US" dirty="0" err="1" smtClean="0"/>
              <a:t>qmake</a:t>
            </a:r>
            <a:endParaRPr lang="en-US" dirty="0"/>
          </a:p>
        </p:txBody>
      </p:sp>
      <p:sp>
        <p:nvSpPr>
          <p:cNvPr id="3" name="Title 2"/>
          <p:cNvSpPr>
            <a:spLocks noGrp="1"/>
          </p:cNvSpPr>
          <p:nvPr>
            <p:ph type="title"/>
          </p:nvPr>
        </p:nvSpPr>
        <p:spPr/>
        <p:txBody>
          <a:bodyPr/>
          <a:lstStyle/>
          <a:p>
            <a:r>
              <a:rPr lang="en-US" dirty="0" smtClean="0"/>
              <a:t>Experiences with Galaxy</a:t>
            </a:r>
            <a:endParaRPr lang="en-US" dirty="0"/>
          </a:p>
        </p:txBody>
      </p:sp>
      <p:pic>
        <p:nvPicPr>
          <p:cNvPr id="12289" name="Picture 1"/>
          <p:cNvPicPr>
            <a:picLocks noChangeAspect="1" noChangeArrowheads="1"/>
          </p:cNvPicPr>
          <p:nvPr/>
        </p:nvPicPr>
        <p:blipFill>
          <a:blip r:embed="rId3" cstate="print"/>
          <a:srcRect/>
          <a:stretch>
            <a:fillRect/>
          </a:stretch>
        </p:blipFill>
        <p:spPr bwMode="auto">
          <a:xfrm>
            <a:off x="5723639" y="1184312"/>
            <a:ext cx="3228975" cy="42767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CASAVA workflow in Galaxy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19100" y="1233488"/>
            <a:ext cx="8304213" cy="43910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Illumina_Template_EXTERNAL_NON-MARKETING_MS2007">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2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IlluminaTemplateEXTERNAL01_08">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3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4683</TotalTime>
  <Words>833</Words>
  <Application>Microsoft Office PowerPoint</Application>
  <PresentationFormat>On-screen Show (4:3)</PresentationFormat>
  <Paragraphs>136</Paragraphs>
  <Slides>14</Slides>
  <Notes>11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Illumina_Template_EXTERNAL_NON-MARKETING_MS2007</vt:lpstr>
      <vt:lpstr>4_IlluminaTemplateEXTERNAL01_08</vt:lpstr>
      <vt:lpstr>Galaxy for High Throughput Sequencing</vt:lpstr>
      <vt:lpstr>Agenda: Galaxy for High Throughput Sequencing</vt:lpstr>
      <vt:lpstr>Key Requirements</vt:lpstr>
      <vt:lpstr>Why Galaxy?</vt:lpstr>
      <vt:lpstr>Significant Challenges</vt:lpstr>
      <vt:lpstr>System Architecture to Support Scalability</vt:lpstr>
      <vt:lpstr>Ideas and Solutions</vt:lpstr>
      <vt:lpstr>Experiences with Galaxy</vt:lpstr>
      <vt:lpstr>CASAVA workflow in Galaxy</vt:lpstr>
      <vt:lpstr>Slide 10</vt:lpstr>
      <vt:lpstr>Mock-up of a Simplified and Stylized GUI</vt:lpstr>
      <vt:lpstr>Illumina’s Vision</vt:lpstr>
      <vt:lpstr>Conclusion</vt:lpstr>
      <vt:lpstr>Contributors</vt:lpstr>
    </vt:vector>
  </TitlesOfParts>
  <Company>Illumina,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mgalligani</dc:creator>
  <cp:lastModifiedBy>khaden</cp:lastModifiedBy>
  <cp:revision>115</cp:revision>
  <dcterms:created xsi:type="dcterms:W3CDTF">2010-03-25T23:49:58Z</dcterms:created>
  <dcterms:modified xsi:type="dcterms:W3CDTF">2011-05-24T21:38:06Z</dcterms:modified>
</cp:coreProperties>
</file>