
<file path=[Content_Types].xml><?xml version="1.0" encoding="utf-8"?>
<Types xmlns="http://schemas.openxmlformats.org/package/2006/content-types">
  <Default Extension="tiff" ContentType="image/tiff"/>
  <Default Extension="rels" ContentType="application/vnd.openxmlformats-package.relationships+xml"/>
  <Default Extension="xml" ContentType="application/xml"/>
  <Default Extension="jpeg" ContentType="image/jpeg"/>
  <Default Extension="gif" ContentType="image/gif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8" r:id="rId5"/>
    <p:sldId id="285" r:id="rId6"/>
    <p:sldId id="259" r:id="rId7"/>
    <p:sldId id="260" r:id="rId8"/>
    <p:sldId id="261" r:id="rId9"/>
    <p:sldId id="286" r:id="rId10"/>
    <p:sldId id="263" r:id="rId11"/>
    <p:sldId id="282" r:id="rId12"/>
    <p:sldId id="264" r:id="rId13"/>
    <p:sldId id="265" r:id="rId14"/>
    <p:sldId id="279" r:id="rId15"/>
    <p:sldId id="266" r:id="rId16"/>
    <p:sldId id="268" r:id="rId17"/>
    <p:sldId id="281" r:id="rId18"/>
    <p:sldId id="280" r:id="rId19"/>
    <p:sldId id="269" r:id="rId20"/>
    <p:sldId id="270" r:id="rId21"/>
    <p:sldId id="283" r:id="rId22"/>
    <p:sldId id="284" r:id="rId23"/>
    <p:sldId id="287" r:id="rId24"/>
    <p:sldId id="271" r:id="rId25"/>
    <p:sldId id="272" r:id="rId26"/>
    <p:sldId id="289" r:id="rId27"/>
    <p:sldId id="273" r:id="rId28"/>
    <p:sldId id="288" r:id="rId29"/>
    <p:sldId id="274" r:id="rId30"/>
    <p:sldId id="275" r:id="rId31"/>
    <p:sldId id="278" r:id="rId32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3F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85" autoAdjust="0"/>
    <p:restoredTop sz="86301" autoAdjust="0"/>
  </p:normalViewPr>
  <p:slideViewPr>
    <p:cSldViewPr snapToGrid="0">
      <p:cViewPr>
        <p:scale>
          <a:sx n="75" d="100"/>
          <a:sy n="75" d="100"/>
        </p:scale>
        <p:origin x="-2376" y="-8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27.xml"/><Relationship Id="rId34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7" Type="http://schemas.openxmlformats.org/officeDocument/2006/relationships/slide" Target="slides/slide3.xml"/><Relationship Id="rId36" Type="http://schemas.openxmlformats.org/officeDocument/2006/relationships/presProps" Target="presProps.xml"/><Relationship Id="rId1" Type="http://schemas.openxmlformats.org/officeDocument/2006/relationships/customXml" Target="../customXml/item1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9" Type="http://schemas.openxmlformats.org/officeDocument/2006/relationships/slide" Target="slides/slide5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7" Type="http://schemas.openxmlformats.org/officeDocument/2006/relationships/slide" Target="slides/slide23.xml"/><Relationship Id="rId14" Type="http://schemas.openxmlformats.org/officeDocument/2006/relationships/slide" Target="slides/slide10.xml"/><Relationship Id="rId23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28" Type="http://schemas.openxmlformats.org/officeDocument/2006/relationships/slide" Target="slides/slide24.xml"/><Relationship Id="rId26" Type="http://schemas.openxmlformats.org/officeDocument/2006/relationships/slide" Target="slides/slide22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29" Type="http://schemas.openxmlformats.org/officeDocument/2006/relationships/slide" Target="slides/slide25.xml"/><Relationship Id="rId6" Type="http://schemas.openxmlformats.org/officeDocument/2006/relationships/slide" Target="slides/slide2.xml"/><Relationship Id="rId16" Type="http://schemas.openxmlformats.org/officeDocument/2006/relationships/slide" Target="slides/slide12.xml"/><Relationship Id="rId3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9" Type="http://schemas.openxmlformats.org/officeDocument/2006/relationships/slide" Target="slides/slide15.xml"/><Relationship Id="rId38" Type="http://schemas.openxmlformats.org/officeDocument/2006/relationships/theme" Target="theme/theme1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BE98B-C6CE-9A4D-86DF-5D5BC8AC9E63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F1C0E-25AA-A140-A254-2091D998F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756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D77F8B6-9999-EA4A-9267-11CFF789D7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778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D6A55-94D6-6F46-9B26-ECF06B8CD9C0}" type="slidenum">
              <a:rPr lang="de-DE"/>
              <a:pPr>
                <a:defRPr/>
              </a:pPr>
              <a:t>1</a:t>
            </a:fld>
            <a:endParaRPr lang="de-DE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7F8B6-9999-EA4A-9267-11CFF789D751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892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Guides the user threw the maze of </a:t>
            </a:r>
            <a:r>
              <a:rPr lang="en-US" baseline="0" dirty="0" smtClean="0"/>
              <a:t>inputs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 more complicated parameters are hidden from the user until required.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7F8B6-9999-EA4A-9267-11CFF789D751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892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Outputs – tab delimited text</a:t>
            </a:r>
            <a:r>
              <a:rPr lang="en-US" baseline="0" dirty="0" smtClean="0"/>
              <a:t> file, comprehensive html report, including a graphical display of designs in </a:t>
            </a:r>
            <a:r>
              <a:rPr lang="en-US" baseline="0" dirty="0" err="1" smtClean="0"/>
              <a:t>gbrowse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Furhter</a:t>
            </a:r>
            <a:r>
              <a:rPr lang="en-US" baseline="0" dirty="0" smtClean="0"/>
              <a:t> information is given in GFF and </a:t>
            </a:r>
            <a:r>
              <a:rPr lang="en-US" baseline="0" dirty="0" err="1" smtClean="0"/>
              <a:t>fasta</a:t>
            </a:r>
            <a:r>
              <a:rPr lang="en-US" baseline="0" dirty="0" smtClean="0"/>
              <a:t> files.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– a lot of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7F8B6-9999-EA4A-9267-11CFF789D751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tools available</a:t>
            </a:r>
            <a:r>
              <a:rPr lang="en-US" baseline="0" dirty="0" smtClean="0"/>
              <a:t> to design </a:t>
            </a:r>
            <a:r>
              <a:rPr lang="en-US" baseline="0" dirty="0" err="1" smtClean="0"/>
              <a:t>dsRNA’s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siRNAs</a:t>
            </a:r>
            <a:r>
              <a:rPr lang="en-US" baseline="0" dirty="0" smtClean="0"/>
              <a:t> on a gene by gene basis – but this is different as it allows the user to do it in a rapid and high throughput manner.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Uses multiple parameters, not just sequence specificity.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used to create multiple </a:t>
            </a:r>
            <a:r>
              <a:rPr lang="en-US" baseline="0" dirty="0" err="1" smtClean="0"/>
              <a:t>siRNAs</a:t>
            </a:r>
            <a:r>
              <a:rPr lang="en-US" baseline="0" dirty="0" smtClean="0"/>
              <a:t> per gene to give independent phenotypes.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Reannotation</a:t>
            </a:r>
            <a:r>
              <a:rPr lang="en-US" baseline="0" dirty="0" smtClean="0"/>
              <a:t> of libraries – when updated genome annotation is released….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7F8B6-9999-EA4A-9267-11CFF789D751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Standardisation</a:t>
            </a:r>
            <a:r>
              <a:rPr lang="en-US" dirty="0" smtClean="0"/>
              <a:t> of analysis within the lab possible</a:t>
            </a:r>
            <a:r>
              <a:rPr lang="en-US" baseline="0" dirty="0" smtClean="0"/>
              <a:t> – no home custom remedies – makes integration </a:t>
            </a:r>
            <a:r>
              <a:rPr lang="en-US" baseline="0" dirty="0" smtClean="0"/>
              <a:t>possible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7F8B6-9999-EA4A-9267-11CFF789D751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Raw data files = the row</a:t>
            </a:r>
            <a:r>
              <a:rPr lang="en-US" baseline="0" dirty="0" smtClean="0"/>
              <a:t> / well / </a:t>
            </a:r>
            <a:r>
              <a:rPr lang="en-US" baseline="0" dirty="0" err="1" smtClean="0"/>
              <a:t>luminesence</a:t>
            </a:r>
            <a:r>
              <a:rPr lang="en-US" baseline="0" dirty="0" smtClean="0"/>
              <a:t> value from reader. There is 1 file for each replicate measurement per plate. There is usually a separate set of files for each reporter.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7F8B6-9999-EA4A-9267-11CFF789D751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 HTS is good – but </a:t>
            </a:r>
            <a:r>
              <a:rPr lang="en-US" dirty="0" smtClean="0"/>
              <a:t>need </a:t>
            </a:r>
            <a:r>
              <a:rPr lang="en-US" dirty="0" smtClean="0"/>
              <a:t>to input</a:t>
            </a:r>
            <a:r>
              <a:rPr lang="en-US" baseline="0" dirty="0" smtClean="0"/>
              <a:t> a lot of </a:t>
            </a:r>
            <a:r>
              <a:rPr lang="en-US" baseline="0" dirty="0" smtClean="0"/>
              <a:t>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7F8B6-9999-EA4A-9267-11CFF789D751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Creation of input</a:t>
            </a:r>
            <a:r>
              <a:rPr lang="en-US" baseline="0" dirty="0" smtClean="0"/>
              <a:t> files is error prone and daunting for the novice user, and prone to errors. This is a user friendly interface to doing creating the files. Guides the user through the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7F8B6-9999-EA4A-9267-11CFF789D751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 cell HTS -&gt; RSA -&gt; join</a:t>
            </a:r>
            <a:r>
              <a:rPr lang="en-US" baseline="0" dirty="0" smtClean="0"/>
              <a:t> with data libraries, join with data from other screens.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Very complicated analysis being simplified greatly into a few steps 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RSA written in </a:t>
            </a:r>
            <a:r>
              <a:rPr lang="en-US" baseline="0" dirty="0" err="1" smtClean="0"/>
              <a:t>perl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cellHTS</a:t>
            </a:r>
            <a:r>
              <a:rPr lang="en-US" baseline="0" dirty="0" smtClean="0"/>
              <a:t> written in R – no problem…..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Check</a:t>
            </a:r>
            <a:r>
              <a:rPr lang="en-US" baseline="0" dirty="0" smtClean="0"/>
              <a:t> for viability and/or effect……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“Present </a:t>
            </a:r>
            <a:r>
              <a:rPr lang="en-US" dirty="0" smtClean="0"/>
              <a:t>analysis methodologies for large scale RNAi datasets typically rely on ranking screening data and are based on </a:t>
            </a:r>
            <a:r>
              <a:rPr lang="en-US" dirty="0" err="1" smtClean="0"/>
              <a:t>singel</a:t>
            </a:r>
            <a:r>
              <a:rPr lang="en-US" dirty="0" smtClean="0"/>
              <a:t> </a:t>
            </a:r>
            <a:r>
              <a:rPr lang="en-US" dirty="0" err="1" smtClean="0"/>
              <a:t>siRNA</a:t>
            </a:r>
            <a:r>
              <a:rPr lang="en-US" dirty="0" smtClean="0"/>
              <a:t> activity or significance value.</a:t>
            </a:r>
          </a:p>
          <a:p>
            <a:r>
              <a:rPr lang="en-US" dirty="0" smtClean="0"/>
              <a:t>These analysis focus on the identification of highly active </a:t>
            </a:r>
            <a:r>
              <a:rPr lang="en-US" dirty="0" err="1" smtClean="0"/>
              <a:t>siRNAs</a:t>
            </a:r>
            <a:r>
              <a:rPr lang="en-US" dirty="0" smtClean="0"/>
              <a:t> (wells), which </a:t>
            </a:r>
            <a:r>
              <a:rPr lang="en-US" dirty="0" err="1" smtClean="0"/>
              <a:t>tupcally</a:t>
            </a:r>
            <a:r>
              <a:rPr lang="en-US" dirty="0" smtClean="0"/>
              <a:t> fall within the top 1% of the assayed activities and ignore much of</a:t>
            </a:r>
            <a:r>
              <a:rPr lang="en-US" baseline="0" dirty="0" smtClean="0"/>
              <a:t> the remainder of the dataset. Furthermore these strategies do not exploit redundancies in the genome-</a:t>
            </a:r>
            <a:r>
              <a:rPr lang="en-US" baseline="0" dirty="0" err="1" smtClean="0"/>
              <a:t>sclae</a:t>
            </a:r>
            <a:r>
              <a:rPr lang="en-US" baseline="0" dirty="0" smtClean="0"/>
              <a:t> libraries, which typically contain 2-4 </a:t>
            </a:r>
            <a:r>
              <a:rPr lang="en-US" baseline="0" dirty="0" err="1" smtClean="0"/>
              <a:t>siRNAs</a:t>
            </a:r>
            <a:r>
              <a:rPr lang="en-US" baseline="0" dirty="0" smtClean="0"/>
              <a:t> per gene. Thus, it is difficult to systematically identify genes for which multiple </a:t>
            </a:r>
            <a:r>
              <a:rPr lang="en-US" baseline="0" dirty="0" err="1" smtClean="0"/>
              <a:t>siRNAs</a:t>
            </a:r>
            <a:r>
              <a:rPr lang="en-US" baseline="0" dirty="0" smtClean="0"/>
              <a:t> are active across a screen, which do not fall within an upper threshold (i.e. a moderately active </a:t>
            </a:r>
            <a:r>
              <a:rPr lang="en-US" baseline="0" dirty="0" err="1" smtClean="0"/>
              <a:t>siRNA</a:t>
            </a:r>
            <a:r>
              <a:rPr lang="en-US" baseline="0" dirty="0" smtClean="0"/>
              <a:t>)</a:t>
            </a:r>
            <a:r>
              <a:rPr lang="en-US" baseline="0" dirty="0" smtClean="0"/>
              <a:t>.” </a:t>
            </a:r>
            <a:r>
              <a:rPr lang="en-US" baseline="0" dirty="0" smtClean="0"/>
              <a:t>Koenig et al. Nature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7F8B6-9999-EA4A-9267-11CFF789D751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315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7F8B6-9999-EA4A-9267-11CFF789D751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315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B512A-B4E5-124F-A738-4C24188F7FF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624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joins are very useful!!!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7F8B6-9999-EA4A-9267-11CFF789D751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7F8B6-9999-EA4A-9267-11CFF789D751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Efficiency: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GC </a:t>
            </a:r>
            <a:r>
              <a:rPr lang="en-US" baseline="0" dirty="0" err="1" smtClean="0"/>
              <a:t>conent</a:t>
            </a:r>
            <a:r>
              <a:rPr lang="en-US" baseline="0" dirty="0" smtClean="0"/>
              <a:t> (30 – 52%)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Low internal stability at </a:t>
            </a:r>
            <a:r>
              <a:rPr lang="en-US" baseline="0" dirty="0" err="1" smtClean="0"/>
              <a:t>sese</a:t>
            </a:r>
            <a:r>
              <a:rPr lang="en-US" baseline="0" dirty="0" smtClean="0"/>
              <a:t> strand 3’ terminus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Absense</a:t>
            </a:r>
            <a:r>
              <a:rPr lang="en-US" baseline="0" dirty="0" smtClean="0"/>
              <a:t> of inverted repeats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Base preferences at certain positions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Chemical modifications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Target site </a:t>
            </a:r>
            <a:r>
              <a:rPr lang="en-US" baseline="0" dirty="0" err="1" smtClean="0"/>
              <a:t>accessibilty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Specificity (sequence independent)</a:t>
            </a:r>
          </a:p>
          <a:p>
            <a:pPr marL="171450" indent="-171450">
              <a:buFontTx/>
              <a:buChar char="-"/>
            </a:pPr>
            <a:r>
              <a:rPr lang="en-US" dirty="0" err="1" smtClean="0"/>
              <a:t>Interforn</a:t>
            </a:r>
            <a:r>
              <a:rPr lang="en-US" baseline="0" dirty="0" smtClean="0"/>
              <a:t> response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Concentration dependent effects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Specificity (sequence </a:t>
            </a:r>
            <a:r>
              <a:rPr lang="en-US" baseline="0" dirty="0" err="1" smtClean="0"/>
              <a:t>dependant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Perfect </a:t>
            </a:r>
            <a:r>
              <a:rPr lang="en-US" baseline="0" dirty="0" err="1" smtClean="0"/>
              <a:t>homogy</a:t>
            </a:r>
            <a:r>
              <a:rPr lang="en-US" baseline="0" dirty="0" smtClean="0"/>
              <a:t> to unintended transcripts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Perfect homology to ‘seed’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Imperfect homology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None/>
            </a:pPr>
            <a:r>
              <a:rPr lang="en-US" baseline="0" dirty="0" smtClean="0"/>
              <a:t>Genome wide </a:t>
            </a:r>
            <a:r>
              <a:rPr lang="en-US" baseline="0" dirty="0" err="1" smtClean="0"/>
              <a:t>RNAi</a:t>
            </a:r>
            <a:r>
              <a:rPr lang="en-US" baseline="0" dirty="0" smtClean="0"/>
              <a:t> experiments – two functions really:</a:t>
            </a:r>
          </a:p>
          <a:p>
            <a:pPr marL="171450" indent="-171450">
              <a:buFontTx/>
              <a:buNone/>
            </a:pPr>
            <a:r>
              <a:rPr lang="en-US" baseline="0" dirty="0" smtClean="0"/>
              <a:t>1 – for screens – the goal is identification of a few new core components of specifically designed assay – then they will be taken forward for more in depth research</a:t>
            </a:r>
          </a:p>
          <a:p>
            <a:pPr marL="171450" indent="-171450">
              <a:buFontTx/>
              <a:buNone/>
            </a:pPr>
            <a:r>
              <a:rPr lang="en-US" baseline="0" dirty="0" smtClean="0"/>
              <a:t>2 – for surveys – the aim here is the systematic mapping of phenotypic profiles and possible genetic interaction networks</a:t>
            </a:r>
            <a:r>
              <a:rPr lang="en-US" baseline="0" dirty="0" smtClean="0"/>
              <a:t>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B512A-B4E5-124F-A738-4C24188F7FF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62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Experimental perturbations on a genome wide scale….</a:t>
            </a:r>
          </a:p>
          <a:p>
            <a:r>
              <a:rPr lang="en-US" dirty="0" smtClean="0"/>
              <a:t>Phenotype </a:t>
            </a:r>
            <a:r>
              <a:rPr lang="en-US" dirty="0" smtClean="0"/>
              <a:t>readout – typically a fluorescence</a:t>
            </a:r>
            <a:r>
              <a:rPr lang="en-US" baseline="0" dirty="0" smtClean="0"/>
              <a:t> readout  ….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B512A-B4E5-124F-A738-4C24188F7FF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289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Obvious that there is a lot of manipulation of files and data between steps</a:t>
            </a:r>
          </a:p>
          <a:p>
            <a:endParaRPr lang="en-US" dirty="0" smtClean="0"/>
          </a:p>
          <a:p>
            <a:r>
              <a:rPr lang="en-US" baseline="0" dirty="0" smtClean="0"/>
              <a:t>Library </a:t>
            </a:r>
            <a:r>
              <a:rPr lang="en-US" baseline="0" dirty="0" smtClean="0"/>
              <a:t>annotation files….</a:t>
            </a:r>
          </a:p>
          <a:p>
            <a:r>
              <a:rPr lang="en-US" baseline="0" dirty="0" smtClean="0"/>
              <a:t>Values for each gene, in replicates ….</a:t>
            </a:r>
          </a:p>
          <a:p>
            <a:r>
              <a:rPr lang="en-US" dirty="0" smtClean="0"/>
              <a:t>Design of </a:t>
            </a:r>
            <a:r>
              <a:rPr lang="en-US" dirty="0" err="1" smtClean="0"/>
              <a:t>siRNA</a:t>
            </a:r>
            <a:r>
              <a:rPr lang="en-US" dirty="0" smtClean="0"/>
              <a:t> or </a:t>
            </a:r>
            <a:r>
              <a:rPr lang="en-US" dirty="0" err="1" smtClean="0"/>
              <a:t>dsRNA</a:t>
            </a:r>
            <a:r>
              <a:rPr lang="en-US" dirty="0" smtClean="0"/>
              <a:t> reagents</a:t>
            </a:r>
          </a:p>
          <a:p>
            <a:r>
              <a:rPr lang="en-US" dirty="0" smtClean="0"/>
              <a:t>Normalization of plates</a:t>
            </a:r>
          </a:p>
          <a:p>
            <a:r>
              <a:rPr lang="en-US" dirty="0" smtClean="0"/>
              <a:t>Determination of significant changes in phenotype</a:t>
            </a:r>
          </a:p>
          <a:p>
            <a:r>
              <a:rPr lang="en-US" dirty="0" smtClean="0"/>
              <a:t>Grouping and finding patterns in the significant hits </a:t>
            </a:r>
          </a:p>
          <a:p>
            <a:r>
              <a:rPr lang="en-US" dirty="0" smtClean="0"/>
              <a:t>Long term storage, retrieval and presentation of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7F8B6-9999-EA4A-9267-11CFF789D75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104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B512A-B4E5-124F-A738-4C24188F7FF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627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B512A-B4E5-124F-A738-4C24188F7FF9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166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7F8B6-9999-EA4A-9267-11CFF789D75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</a:t>
            </a:r>
            <a:r>
              <a:rPr lang="en-US" baseline="0" dirty="0" smtClean="0"/>
              <a:t> RNAI is a powerful workflow that does a lot.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7F8B6-9999-EA4A-9267-11CFF789D751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6064250"/>
            <a:ext cx="413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6012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Line 35"/>
          <p:cNvSpPr>
            <a:spLocks noChangeShapeType="1"/>
          </p:cNvSpPr>
          <p:nvPr/>
        </p:nvSpPr>
        <p:spPr bwMode="auto">
          <a:xfrm flipV="1">
            <a:off x="1600200" y="4600575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Line 40"/>
          <p:cNvSpPr>
            <a:spLocks noChangeShapeType="1"/>
          </p:cNvSpPr>
          <p:nvPr/>
        </p:nvSpPr>
        <p:spPr bwMode="auto">
          <a:xfrm flipV="1">
            <a:off x="1600200" y="0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1568450" y="1781175"/>
            <a:ext cx="6365875" cy="665994"/>
          </a:xfrm>
        </p:spPr>
        <p:txBody>
          <a:bodyPr/>
          <a:lstStyle>
            <a:lvl1pPr>
              <a:lnSpc>
                <a:spcPts val="4600"/>
              </a:lnSpc>
              <a:defRPr sz="3200">
                <a:solidFill>
                  <a:schemeClr val="bg2"/>
                </a:solidFill>
                <a:latin typeface="Calibri"/>
              </a:defRPr>
            </a:lvl1pPr>
          </a:lstStyle>
          <a:p>
            <a:pPr lvl="0"/>
            <a:r>
              <a:rPr lang="ga-IE" noProof="0" dirty="0" smtClean="0"/>
              <a:t>Click to edit Master title style</a:t>
            </a:r>
            <a:endParaRPr lang="en-US" noProof="0" dirty="0" smtClean="0"/>
          </a:p>
        </p:txBody>
      </p:sp>
      <p:sp>
        <p:nvSpPr>
          <p:cNvPr id="5159" name="Rectangle 3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65275" y="4597400"/>
            <a:ext cx="6400800" cy="533400"/>
          </a:xfrm>
        </p:spPr>
        <p:txBody>
          <a:bodyPr/>
          <a:lstStyle>
            <a:lvl1pPr marL="0" indent="0">
              <a:buFont typeface="Times" charset="0"/>
              <a:buNone/>
              <a:defRPr sz="1400">
                <a:latin typeface="Calibri"/>
              </a:defRPr>
            </a:lvl1pPr>
          </a:lstStyle>
          <a:p>
            <a:pPr lvl="0"/>
            <a:r>
              <a:rPr lang="ga-IE" noProof="0" dirty="0" smtClean="0"/>
              <a:t>Click to edit Master subtitle style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2418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2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546100"/>
            <a:ext cx="1809750" cy="5778500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546100"/>
            <a:ext cx="5276850" cy="5778500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3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1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47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543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371600"/>
            <a:ext cx="3543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4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8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7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15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76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ga-IE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20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4" name="Rectangle 7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42" name="Rectangle 4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8" name="Picture 7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9" y="496888"/>
            <a:ext cx="940003" cy="27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4" name="Line 48"/>
          <p:cNvSpPr>
            <a:spLocks noChangeShapeType="1"/>
          </p:cNvSpPr>
          <p:nvPr/>
        </p:nvSpPr>
        <p:spPr bwMode="auto">
          <a:xfrm flipV="1">
            <a:off x="1600200" y="0"/>
            <a:ext cx="0" cy="838200"/>
          </a:xfrm>
          <a:prstGeom prst="line">
            <a:avLst/>
          </a:prstGeom>
          <a:noFill/>
          <a:ln w="1143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371600"/>
            <a:ext cx="7239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162" name="Text Box 66"/>
          <p:cNvSpPr txBox="1">
            <a:spLocks noChangeArrowheads="1"/>
          </p:cNvSpPr>
          <p:nvPr/>
        </p:nvSpPr>
        <p:spPr bwMode="auto">
          <a:xfrm>
            <a:off x="0" y="188640"/>
            <a:ext cx="152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dirty="0" err="1" smtClean="0">
                <a:solidFill>
                  <a:schemeClr val="tx2"/>
                </a:solidFill>
                <a:latin typeface="Calibri"/>
                <a:cs typeface="+mn-cs"/>
              </a:rPr>
              <a:t>Deploying</a:t>
            </a:r>
            <a:r>
              <a:rPr lang="de-DE" sz="1200" baseline="0" dirty="0" smtClean="0">
                <a:solidFill>
                  <a:schemeClr val="tx2"/>
                </a:solidFill>
                <a:latin typeface="Calibri"/>
                <a:cs typeface="+mn-cs"/>
              </a:rPr>
              <a:t> </a:t>
            </a:r>
            <a:r>
              <a:rPr lang="de-DE" sz="1200" baseline="0" dirty="0" err="1" smtClean="0">
                <a:solidFill>
                  <a:schemeClr val="tx2"/>
                </a:solidFill>
                <a:latin typeface="Calibri"/>
                <a:cs typeface="+mn-cs"/>
              </a:rPr>
              <a:t>Galaxy</a:t>
            </a:r>
            <a:r>
              <a:rPr lang="de-DE" sz="1200" baseline="0" dirty="0" smtClean="0">
                <a:solidFill>
                  <a:schemeClr val="tx2"/>
                </a:solidFill>
                <a:latin typeface="Calibri"/>
                <a:cs typeface="+mn-cs"/>
              </a:rPr>
              <a:t> </a:t>
            </a:r>
            <a:r>
              <a:rPr lang="de-DE" sz="1200" baseline="0" dirty="0" err="1" smtClean="0">
                <a:solidFill>
                  <a:schemeClr val="tx2"/>
                </a:solidFill>
                <a:latin typeface="Calibri"/>
                <a:cs typeface="+mn-cs"/>
              </a:rPr>
              <a:t>for</a:t>
            </a:r>
            <a:r>
              <a:rPr lang="de-DE" sz="1200" baseline="0" dirty="0" smtClean="0">
                <a:solidFill>
                  <a:schemeClr val="tx2"/>
                </a:solidFill>
                <a:latin typeface="Calibri"/>
                <a:cs typeface="+mn-cs"/>
              </a:rPr>
              <a:t> </a:t>
            </a:r>
            <a:r>
              <a:rPr lang="de-DE" sz="1200" baseline="0" dirty="0" err="1" smtClean="0">
                <a:solidFill>
                  <a:schemeClr val="tx2"/>
                </a:solidFill>
                <a:latin typeface="Calibri"/>
                <a:cs typeface="+mn-cs"/>
              </a:rPr>
              <a:t>use</a:t>
            </a:r>
            <a:r>
              <a:rPr lang="de-DE" sz="1200" baseline="0" dirty="0" smtClean="0">
                <a:solidFill>
                  <a:schemeClr val="tx2"/>
                </a:solidFill>
                <a:latin typeface="Calibri"/>
                <a:cs typeface="+mn-cs"/>
              </a:rPr>
              <a:t> </a:t>
            </a:r>
            <a:r>
              <a:rPr lang="de-DE" sz="1200" baseline="0" dirty="0" err="1" smtClean="0">
                <a:solidFill>
                  <a:schemeClr val="tx2"/>
                </a:solidFill>
                <a:latin typeface="Calibri"/>
                <a:cs typeface="+mn-cs"/>
              </a:rPr>
              <a:t>with</a:t>
            </a:r>
            <a:r>
              <a:rPr lang="de-DE" sz="1200" baseline="0" dirty="0" smtClean="0">
                <a:solidFill>
                  <a:schemeClr val="tx2"/>
                </a:solidFill>
                <a:latin typeface="Calibri"/>
                <a:cs typeface="+mn-cs"/>
              </a:rPr>
              <a:t> HTS</a:t>
            </a:r>
            <a:endParaRPr lang="de-DE" sz="1200" dirty="0">
              <a:solidFill>
                <a:schemeClr val="bg2"/>
              </a:solidFill>
              <a:latin typeface="Calibri"/>
              <a:cs typeface="+mn-cs"/>
            </a:endParaRP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546100"/>
            <a:ext cx="563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170" name="Text Box 74"/>
          <p:cNvSpPr txBox="1">
            <a:spLocks noChangeArrowheads="1"/>
          </p:cNvSpPr>
          <p:nvPr/>
        </p:nvSpPr>
        <p:spPr bwMode="auto">
          <a:xfrm>
            <a:off x="1691680" y="476672"/>
            <a:ext cx="565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90000"/>
        <a:buFont typeface="Times" charset="0"/>
        <a:buChar char="•"/>
        <a:defRPr sz="2000">
          <a:solidFill>
            <a:schemeClr val="bg2"/>
          </a:solidFill>
          <a:latin typeface="Calibri"/>
          <a:ea typeface="+mn-ea"/>
          <a:cs typeface="ＭＳ Ｐゴシック" charset="0"/>
        </a:defRPr>
      </a:lvl1pPr>
      <a:lvl2pPr marL="569913" indent="-1889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90000"/>
        <a:buFont typeface="Times" charset="0"/>
        <a:buChar char="•"/>
        <a:defRPr sz="2000">
          <a:solidFill>
            <a:schemeClr val="bg2"/>
          </a:solidFill>
          <a:latin typeface="Calibri"/>
          <a:ea typeface="+mn-ea"/>
        </a:defRPr>
      </a:lvl2pPr>
      <a:lvl3pPr marL="1241425" indent="-18732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90000"/>
        <a:buFont typeface="Times" charset="0"/>
        <a:buChar char="•"/>
        <a:defRPr sz="2000">
          <a:solidFill>
            <a:schemeClr val="bg2"/>
          </a:solidFill>
          <a:latin typeface="Calibri"/>
          <a:ea typeface="+mn-ea"/>
        </a:defRPr>
      </a:lvl3pPr>
      <a:lvl4pPr marL="1811338" indent="-1857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90000"/>
        <a:buFont typeface="Times" charset="0"/>
        <a:buChar char="•"/>
        <a:defRPr sz="2000">
          <a:solidFill>
            <a:schemeClr val="bg2"/>
          </a:solidFill>
          <a:latin typeface="Calibri"/>
          <a:ea typeface="+mn-ea"/>
        </a:defRPr>
      </a:lvl4pPr>
      <a:lvl5pPr marL="2474913" indent="-2778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90000"/>
        <a:buFont typeface="Times" charset="0"/>
        <a:buChar char="•"/>
        <a:defRPr sz="2000">
          <a:solidFill>
            <a:schemeClr val="bg2"/>
          </a:solidFill>
          <a:latin typeface="Calibri"/>
          <a:ea typeface="+mn-ea"/>
        </a:defRPr>
      </a:lvl5pPr>
      <a:lvl6pPr marL="2932113" indent="-2778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90000"/>
        <a:buFont typeface="Times" charset="0"/>
        <a:buChar char="•"/>
        <a:defRPr sz="2000">
          <a:solidFill>
            <a:schemeClr val="bg2"/>
          </a:solidFill>
          <a:latin typeface="+mn-lt"/>
          <a:ea typeface="+mn-ea"/>
        </a:defRPr>
      </a:lvl6pPr>
      <a:lvl7pPr marL="3389313" indent="-2778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90000"/>
        <a:buFont typeface="Times" charset="0"/>
        <a:buChar char="•"/>
        <a:defRPr sz="2000">
          <a:solidFill>
            <a:schemeClr val="bg2"/>
          </a:solidFill>
          <a:latin typeface="+mn-lt"/>
          <a:ea typeface="+mn-ea"/>
        </a:defRPr>
      </a:lvl7pPr>
      <a:lvl8pPr marL="3846513" indent="-2778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90000"/>
        <a:buFont typeface="Times" charset="0"/>
        <a:buChar char="•"/>
        <a:defRPr sz="2000">
          <a:solidFill>
            <a:schemeClr val="bg2"/>
          </a:solidFill>
          <a:latin typeface="+mn-lt"/>
          <a:ea typeface="+mn-ea"/>
        </a:defRPr>
      </a:lvl8pPr>
      <a:lvl9pPr marL="4303713" indent="-2778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90000"/>
        <a:buFont typeface="Times" charset="0"/>
        <a:buChar char="•"/>
        <a:defRPr sz="2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8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4" Type="http://schemas.openxmlformats.org/officeDocument/2006/relationships/image" Target="../media/image21.png"/><Relationship Id="rId10" Type="http://schemas.openxmlformats.org/officeDocument/2006/relationships/image" Target="../media/image27.png"/><Relationship Id="rId5" Type="http://schemas.openxmlformats.org/officeDocument/2006/relationships/image" Target="../media/image22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9" Type="http://schemas.openxmlformats.org/officeDocument/2006/relationships/image" Target="../media/image26.png"/><Relationship Id="rId3" Type="http://schemas.openxmlformats.org/officeDocument/2006/relationships/image" Target="../media/image19.png"/><Relationship Id="rId6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4" Type="http://schemas.openxmlformats.org/officeDocument/2006/relationships/image" Target="../media/image29.png"/><Relationship Id="rId10" Type="http://schemas.openxmlformats.org/officeDocument/2006/relationships/image" Target="../media/image35.png"/><Relationship Id="rId5" Type="http://schemas.openxmlformats.org/officeDocument/2006/relationships/image" Target="../media/image30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9" Type="http://schemas.openxmlformats.org/officeDocument/2006/relationships/image" Target="../media/image34.png"/><Relationship Id="rId3" Type="http://schemas.openxmlformats.org/officeDocument/2006/relationships/image" Target="../media/image28.png"/><Relationship Id="rId6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7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6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568450" y="1781175"/>
            <a:ext cx="6365875" cy="125589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Deploying Galaxy for use with High Throughput Screening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600" dirty="0" smtClean="0">
                <a:cs typeface="+mn-cs"/>
              </a:rPr>
              <a:t>Grainne Kerr</a:t>
            </a:r>
          </a:p>
          <a:p>
            <a:pPr eaLnBrk="1" hangingPunct="1">
              <a:defRPr/>
            </a:pPr>
            <a:r>
              <a:rPr lang="en-US" sz="1600" dirty="0" smtClean="0">
                <a:cs typeface="+mn-cs"/>
              </a:rPr>
              <a:t>Signaling and Functional Genomics</a:t>
            </a:r>
          </a:p>
        </p:txBody>
      </p:sp>
    </p:spTree>
    <p:extLst>
      <p:ext uri="{BB962C8B-B14F-4D97-AF65-F5344CB8AC3E}">
        <p14:creationId xmlns:p14="http://schemas.microsoft.com/office/powerpoint/2010/main" val="20254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RNAi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95400" y="1828800"/>
            <a:ext cx="6781800" cy="1143000"/>
            <a:chOff x="1295400" y="1828800"/>
            <a:chExt cx="6781800" cy="11430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1295400" y="2057400"/>
              <a:ext cx="6781800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1295400" y="2665412"/>
              <a:ext cx="6781800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 rot="5400000">
              <a:off x="1524794" y="2209800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1905794" y="22090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2286794" y="2209800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2667794" y="22090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3048794" y="22090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429794" y="2208212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3886994" y="22090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4267200" y="2208212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4648994" y="2209800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5029994" y="22090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5410994" y="2209800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5791994" y="22090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6172994" y="22090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6553994" y="2208212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rot="5400000">
              <a:off x="7011194" y="22090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7391400" y="2208212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1525588" y="2514600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1906588" y="25138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2287588" y="2514600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2668588" y="25138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3049588" y="25138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3430588" y="2513012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3887788" y="25138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4267994" y="2513012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4649788" y="2514600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5030788" y="25138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5411788" y="2514600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5792788" y="25138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6173788" y="25138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 rot="5400000">
              <a:off x="6554788" y="2513012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7011988" y="25138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 rot="5400000">
              <a:off x="7392194" y="2513012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2" name="Rectangle 41"/>
            <p:cNvSpPr/>
            <p:nvPr/>
          </p:nvSpPr>
          <p:spPr bwMode="auto">
            <a:xfrm>
              <a:off x="1981200" y="1828800"/>
              <a:ext cx="1371600" cy="1143000"/>
            </a:xfrm>
            <a:prstGeom prst="rect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5638800" y="1828800"/>
              <a:ext cx="1371600" cy="1143000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914400" y="37338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Calibri"/>
              </a:rPr>
              <a:t>Automated design and evaluation of </a:t>
            </a:r>
            <a:r>
              <a:rPr lang="en-US" dirty="0" err="1" smtClean="0">
                <a:solidFill>
                  <a:schemeClr val="bg2"/>
                </a:solidFill>
                <a:latin typeface="Calibri"/>
              </a:rPr>
              <a:t>RNAi</a:t>
            </a:r>
            <a:r>
              <a:rPr lang="en-US" dirty="0" smtClean="0">
                <a:solidFill>
                  <a:schemeClr val="bg2"/>
                </a:solidFill>
                <a:latin typeface="Calibri"/>
              </a:rPr>
              <a:t> sequences on a genome wide scale</a:t>
            </a:r>
            <a:endParaRPr lang="en-US" dirty="0">
              <a:solidFill>
                <a:schemeClr val="bg2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421" y="6189579"/>
            <a:ext cx="778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Thomas Horn, Thomas </a:t>
            </a:r>
            <a:r>
              <a:rPr lang="en-US" sz="1400" dirty="0" err="1">
                <a:solidFill>
                  <a:srgbClr val="FFFFFF"/>
                </a:solidFill>
              </a:rPr>
              <a:t>Sandmann</a:t>
            </a:r>
            <a:r>
              <a:rPr lang="en-US" sz="1400" dirty="0">
                <a:solidFill>
                  <a:srgbClr val="FFFFFF"/>
                </a:solidFill>
              </a:rPr>
              <a:t> and Michael Boutros. </a:t>
            </a:r>
            <a:endParaRPr lang="en-US" sz="1400" dirty="0" smtClean="0">
              <a:solidFill>
                <a:srgbClr val="FFFFFF"/>
              </a:solidFill>
            </a:endParaRPr>
          </a:p>
          <a:p>
            <a:r>
              <a:rPr lang="en-US" sz="1400" i="1" dirty="0" smtClean="0">
                <a:solidFill>
                  <a:srgbClr val="FFFFFF"/>
                </a:solidFill>
              </a:rPr>
              <a:t>Design </a:t>
            </a:r>
            <a:r>
              <a:rPr lang="en-US" sz="1400" i="1" dirty="0">
                <a:solidFill>
                  <a:srgbClr val="FFFFFF"/>
                </a:solidFill>
              </a:rPr>
              <a:t>and evaluation of genome-wide libraries for RNAi screens.</a:t>
            </a:r>
            <a:r>
              <a:rPr lang="en-US" sz="1400" dirty="0">
                <a:solidFill>
                  <a:srgbClr val="FFFFFF"/>
                </a:solidFill>
              </a:rPr>
              <a:t> Genome Biol. 2010 Jun 15;11(6):R61.</a:t>
            </a:r>
          </a:p>
        </p:txBody>
      </p:sp>
    </p:spTree>
    <p:extLst>
      <p:ext uri="{BB962C8B-B14F-4D97-AF65-F5344CB8AC3E}">
        <p14:creationId xmlns:p14="http://schemas.microsoft.com/office/powerpoint/2010/main" val="100028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3008313" cy="400110"/>
          </a:xfrm>
        </p:spPr>
        <p:txBody>
          <a:bodyPr/>
          <a:lstStyle/>
          <a:p>
            <a:r>
              <a:rPr lang="en-US" dirty="0" smtClean="0"/>
              <a:t>NEXT-RNAi Workflow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1074222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  <a:latin typeface="Calibri"/>
              </a:rPr>
              <a:t>Target sequence</a:t>
            </a:r>
            <a:endParaRPr lang="en-US" sz="1600" dirty="0">
              <a:solidFill>
                <a:schemeClr val="bg2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107422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  <a:latin typeface="Calibri"/>
              </a:rPr>
              <a:t>Feature tables</a:t>
            </a:r>
            <a:endParaRPr lang="en-US" sz="1600" dirty="0">
              <a:solidFill>
                <a:schemeClr val="bg2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1662212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  <a:latin typeface="Calibri"/>
              </a:rPr>
              <a:t>Low-complexity filter</a:t>
            </a:r>
            <a:endParaRPr lang="en-US" sz="1600" dirty="0">
              <a:solidFill>
                <a:schemeClr val="bg2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2240969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  <a:latin typeface="Calibri"/>
              </a:rPr>
              <a:t>In </a:t>
            </a:r>
            <a:r>
              <a:rPr lang="en-US" sz="1600" dirty="0" err="1" smtClean="0">
                <a:solidFill>
                  <a:schemeClr val="bg2"/>
                </a:solidFill>
                <a:latin typeface="Calibri"/>
              </a:rPr>
              <a:t>silico</a:t>
            </a:r>
            <a:r>
              <a:rPr lang="en-US" sz="1600" dirty="0" smtClean="0">
                <a:solidFill>
                  <a:schemeClr val="bg2"/>
                </a:solidFill>
                <a:latin typeface="Calibri"/>
              </a:rPr>
              <a:t> dicing</a:t>
            </a:r>
            <a:endParaRPr lang="en-US" sz="1600" dirty="0">
              <a:solidFill>
                <a:schemeClr val="bg2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2959426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  <a:latin typeface="Calibri"/>
              </a:rPr>
              <a:t>Prediction of specificity and efficiency</a:t>
            </a:r>
            <a:endParaRPr lang="en-US" sz="1600" dirty="0">
              <a:solidFill>
                <a:schemeClr val="bg2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3677883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  <a:latin typeface="Calibri"/>
              </a:rPr>
              <a:t>Discarding of </a:t>
            </a:r>
            <a:r>
              <a:rPr lang="en-US" sz="1600" dirty="0" err="1" smtClean="0">
                <a:solidFill>
                  <a:schemeClr val="bg2"/>
                </a:solidFill>
                <a:latin typeface="Calibri"/>
              </a:rPr>
              <a:t>siRNAs</a:t>
            </a:r>
            <a:r>
              <a:rPr lang="en-US" sz="1600" dirty="0" smtClean="0">
                <a:solidFill>
                  <a:schemeClr val="bg2"/>
                </a:solidFill>
                <a:latin typeface="Calibri"/>
              </a:rPr>
              <a:t> below threshold</a:t>
            </a:r>
            <a:endParaRPr lang="en-US" sz="1600" dirty="0">
              <a:solidFill>
                <a:schemeClr val="bg2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439634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  <a:latin typeface="Calibri"/>
              </a:rPr>
              <a:t>Design of long </a:t>
            </a:r>
            <a:r>
              <a:rPr lang="en-US" sz="1600" dirty="0" err="1" smtClean="0">
                <a:solidFill>
                  <a:schemeClr val="bg2"/>
                </a:solidFill>
                <a:latin typeface="Calibri"/>
              </a:rPr>
              <a:t>dsRNAs</a:t>
            </a:r>
            <a:r>
              <a:rPr lang="en-US" sz="1600" dirty="0" smtClean="0">
                <a:solidFill>
                  <a:schemeClr val="bg2"/>
                </a:solidFill>
                <a:latin typeface="Calibri"/>
              </a:rPr>
              <a:t> primers</a:t>
            </a:r>
            <a:endParaRPr lang="en-US" sz="1600" dirty="0">
              <a:solidFill>
                <a:schemeClr val="bg2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5114797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  <a:latin typeface="Calibri"/>
              </a:rPr>
              <a:t>Ranking of designs</a:t>
            </a:r>
            <a:endParaRPr lang="en-US" sz="1600" dirty="0">
              <a:solidFill>
                <a:schemeClr val="bg2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5833254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  <a:latin typeface="Calibri"/>
              </a:rPr>
              <a:t>Homology, feature and genome mapping</a:t>
            </a:r>
            <a:endParaRPr lang="en-US" sz="1600" dirty="0">
              <a:solidFill>
                <a:schemeClr val="bg2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6402814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  <a:latin typeface="Calibri"/>
              </a:rPr>
              <a:t>Flat files, HTML report, </a:t>
            </a:r>
            <a:r>
              <a:rPr lang="en-US" sz="1600" dirty="0" err="1" smtClean="0">
                <a:solidFill>
                  <a:schemeClr val="bg2"/>
                </a:solidFill>
                <a:latin typeface="Calibri"/>
              </a:rPr>
              <a:t>GBrowse</a:t>
            </a:r>
            <a:endParaRPr lang="en-US" sz="1600" dirty="0">
              <a:solidFill>
                <a:schemeClr val="bg2"/>
              </a:solidFill>
              <a:latin typeface="Calibri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>
            <a:off x="4465479" y="2109338"/>
            <a:ext cx="213360" cy="12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5400000">
            <a:off x="4466273" y="2818440"/>
            <a:ext cx="213360" cy="12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5400000">
            <a:off x="4466273" y="3504240"/>
            <a:ext cx="213360" cy="12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5400000">
            <a:off x="4466273" y="4266240"/>
            <a:ext cx="213360" cy="12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>
            <a:off x="4466273" y="5028240"/>
            <a:ext cx="213360" cy="12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>
            <a:off x="4466273" y="5714040"/>
            <a:ext cx="213360" cy="12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>
            <a:off x="4466273" y="6399840"/>
            <a:ext cx="213360" cy="12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16200000" flipH="1">
            <a:off x="4278630" y="1397918"/>
            <a:ext cx="160020" cy="1828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5400000">
            <a:off x="4781550" y="1401346"/>
            <a:ext cx="160020" cy="1828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-723900" y="3924300"/>
            <a:ext cx="57912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rot="5400000">
            <a:off x="4229100" y="3924300"/>
            <a:ext cx="57912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5684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</a:t>
            </a:r>
            <a:r>
              <a:rPr lang="en-US" dirty="0" err="1" smtClean="0"/>
              <a:t>RNAi</a:t>
            </a:r>
            <a:r>
              <a:rPr lang="en-US" dirty="0" smtClean="0"/>
              <a:t> Input and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Fasta</a:t>
            </a:r>
            <a:r>
              <a:rPr lang="en-US" dirty="0" smtClean="0"/>
              <a:t> file of target sequences</a:t>
            </a:r>
          </a:p>
          <a:p>
            <a:r>
              <a:rPr lang="en-US" dirty="0" smtClean="0"/>
              <a:t>Target-group file (e.g. </a:t>
            </a:r>
            <a:r>
              <a:rPr lang="en-US" dirty="0" err="1" smtClean="0"/>
              <a:t>SNP’s</a:t>
            </a:r>
            <a:r>
              <a:rPr lang="en-US" dirty="0" smtClean="0"/>
              <a:t>, transcript variants)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Bowtie – sequence specificity</a:t>
            </a:r>
          </a:p>
          <a:p>
            <a:pPr lvl="1"/>
            <a:r>
              <a:rPr lang="en-US" dirty="0" smtClean="0"/>
              <a:t>Primer3 – evaluate the primers</a:t>
            </a:r>
          </a:p>
          <a:p>
            <a:r>
              <a:rPr lang="en-US" dirty="0" smtClean="0"/>
              <a:t>Optional</a:t>
            </a:r>
          </a:p>
          <a:p>
            <a:pPr lvl="1"/>
            <a:r>
              <a:rPr lang="en-US" dirty="0" smtClean="0"/>
              <a:t>BLAST </a:t>
            </a:r>
          </a:p>
          <a:p>
            <a:pPr lvl="1"/>
            <a:r>
              <a:rPr lang="en-US" dirty="0" smtClean="0"/>
              <a:t>BLAT – align longer sequences</a:t>
            </a:r>
          </a:p>
          <a:p>
            <a:pPr lvl="1"/>
            <a:r>
              <a:rPr lang="en-US" dirty="0" err="1" smtClean="0"/>
              <a:t>RNAfold</a:t>
            </a:r>
            <a:r>
              <a:rPr lang="en-US" dirty="0" smtClean="0"/>
              <a:t> – evaluate the 3d structure</a:t>
            </a:r>
          </a:p>
          <a:p>
            <a:pPr lvl="1"/>
            <a:r>
              <a:rPr lang="en-US" dirty="0" err="1" smtClean="0"/>
              <a:t>Mdust</a:t>
            </a:r>
            <a:r>
              <a:rPr lang="en-US" dirty="0" smtClean="0"/>
              <a:t> – evaluate primer sequences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3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RNAi in Galaxy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4632" y="2227179"/>
            <a:ext cx="6109368" cy="2451768"/>
          </a:xfrm>
        </p:spPr>
        <p:txBody>
          <a:bodyPr/>
          <a:lstStyle/>
          <a:p>
            <a:r>
              <a:rPr lang="en-US" dirty="0" smtClean="0"/>
              <a:t>Why Galaxy?</a:t>
            </a:r>
          </a:p>
          <a:p>
            <a:pPr lvl="1"/>
            <a:r>
              <a:rPr lang="en-US" dirty="0" smtClean="0"/>
              <a:t>Number of input parameters</a:t>
            </a:r>
          </a:p>
          <a:p>
            <a:pPr lvl="1"/>
            <a:r>
              <a:rPr lang="en-US" dirty="0" smtClean="0"/>
              <a:t>Number of dependent choices</a:t>
            </a:r>
          </a:p>
          <a:p>
            <a:pPr lvl="1"/>
            <a:r>
              <a:rPr lang="en-US" dirty="0" smtClean="0"/>
              <a:t>Guidance of choices – conditional inputs in Galaxy</a:t>
            </a:r>
          </a:p>
          <a:p>
            <a:pPr lvl="1"/>
            <a:r>
              <a:rPr lang="en-US" dirty="0" smtClean="0"/>
              <a:t>GUI - Not command line</a:t>
            </a:r>
          </a:p>
          <a:p>
            <a:pPr lvl="1"/>
            <a:r>
              <a:rPr lang="en-US" dirty="0" smtClean="0"/>
              <a:t>Incorporation into workflows</a:t>
            </a:r>
            <a:endParaRPr lang="en-US" dirty="0"/>
          </a:p>
        </p:txBody>
      </p:sp>
      <p:pic>
        <p:nvPicPr>
          <p:cNvPr id="4" name="Picture 3" descr="Picture 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48" y="1122947"/>
            <a:ext cx="1709152" cy="557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RNAi in Galaxy</a:t>
            </a:r>
            <a:endParaRPr lang="en-US" dirty="0"/>
          </a:p>
        </p:txBody>
      </p:sp>
      <p:pic>
        <p:nvPicPr>
          <p:cNvPr id="4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" b="1771"/>
          <a:stretch>
            <a:fillRect/>
          </a:stretch>
        </p:blipFill>
        <p:spPr>
          <a:xfrm>
            <a:off x="804009" y="1149685"/>
            <a:ext cx="7736567" cy="5293496"/>
          </a:xfrm>
        </p:spPr>
      </p:pic>
      <p:grpSp>
        <p:nvGrpSpPr>
          <p:cNvPr id="10" name="Group 9"/>
          <p:cNvGrpSpPr/>
          <p:nvPr/>
        </p:nvGrpSpPr>
        <p:grpSpPr>
          <a:xfrm>
            <a:off x="2941053" y="1537368"/>
            <a:ext cx="4933111" cy="1604211"/>
            <a:chOff x="3061368" y="1697789"/>
            <a:chExt cx="4933111" cy="1604211"/>
          </a:xfrm>
        </p:grpSpPr>
        <p:pic>
          <p:nvPicPr>
            <p:cNvPr id="3" name="Picture 2" descr="Picture 2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384" y="1887621"/>
              <a:ext cx="4038095" cy="1358730"/>
            </a:xfrm>
            <a:prstGeom prst="rect">
              <a:avLst/>
            </a:prstGeom>
            <a:ln w="79375">
              <a:solidFill>
                <a:schemeClr val="tx1"/>
              </a:solidFill>
            </a:ln>
          </p:spPr>
        </p:pic>
        <p:cxnSp>
          <p:nvCxnSpPr>
            <p:cNvPr id="6" name="Straight Connector 5"/>
            <p:cNvCxnSpPr/>
            <p:nvPr/>
          </p:nvCxnSpPr>
          <p:spPr bwMode="auto">
            <a:xfrm>
              <a:off x="3074737" y="1697789"/>
              <a:ext cx="842210" cy="10694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061368" y="1711158"/>
              <a:ext cx="815474" cy="1590842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10"/>
          <p:cNvGrpSpPr/>
          <p:nvPr/>
        </p:nvGrpSpPr>
        <p:grpSpPr>
          <a:xfrm>
            <a:off x="1898316" y="2312737"/>
            <a:ext cx="4008929" cy="2272631"/>
            <a:chOff x="1898316" y="2312737"/>
            <a:chExt cx="4008929" cy="2272631"/>
          </a:xfrm>
        </p:grpSpPr>
        <p:pic>
          <p:nvPicPr>
            <p:cNvPr id="9" name="Picture 8" descr="Picture 2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4705" y="3600116"/>
              <a:ext cx="2082540" cy="914286"/>
            </a:xfrm>
            <a:prstGeom prst="rect">
              <a:avLst/>
            </a:prstGeom>
            <a:solidFill>
              <a:schemeClr val="tx1"/>
            </a:solidFill>
            <a:ln w="88900">
              <a:solidFill>
                <a:schemeClr val="tx1"/>
              </a:solidFill>
            </a:ln>
          </p:spPr>
        </p:pic>
        <p:cxnSp>
          <p:nvCxnSpPr>
            <p:cNvPr id="12" name="Straight Connector 11"/>
            <p:cNvCxnSpPr/>
            <p:nvPr/>
          </p:nvCxnSpPr>
          <p:spPr bwMode="auto">
            <a:xfrm flipH="1" flipV="1">
              <a:off x="1925053" y="2339474"/>
              <a:ext cx="1871579" cy="1216526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 flipV="1">
              <a:off x="1898316" y="2312737"/>
              <a:ext cx="1871579" cy="227263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1719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0-10-06 at 09.29.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729" y="1124744"/>
            <a:ext cx="4038599" cy="428166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rgbClr val="000090"/>
            </a:solidFill>
          </a:ln>
        </p:spPr>
      </p:pic>
      <p:pic>
        <p:nvPicPr>
          <p:cNvPr id="5" name="Picture 4" descr="Screen shot 2010-10-06 at 09.28.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672952"/>
            <a:ext cx="3107282" cy="312420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rgbClr val="000090"/>
            </a:solidFill>
          </a:ln>
        </p:spPr>
      </p:pic>
      <p:pic>
        <p:nvPicPr>
          <p:cNvPr id="7" name="Picture 6" descr="Screen shot 2010-10-06 at 09.30.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2622376"/>
            <a:ext cx="3051766" cy="419100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rgbClr val="000090"/>
            </a:solidFill>
          </a:ln>
        </p:spPr>
      </p:pic>
      <p:pic>
        <p:nvPicPr>
          <p:cNvPr id="8" name="Picture 7" descr="Screen shot 2010-10-06 at 09.32.4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2121433"/>
            <a:ext cx="4013945" cy="469194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rgbClr val="000090"/>
            </a:solidFill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35696" y="364594"/>
            <a:ext cx="3008313" cy="400110"/>
          </a:xfrm>
        </p:spPr>
        <p:txBody>
          <a:bodyPr/>
          <a:lstStyle/>
          <a:p>
            <a:r>
              <a:rPr lang="en-US" dirty="0"/>
              <a:t>NEXT-</a:t>
            </a:r>
            <a:r>
              <a:rPr lang="en-US" dirty="0" smtClean="0"/>
              <a:t>RNAI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96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RNAi in Galaxy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67" y="2286000"/>
            <a:ext cx="7239000" cy="3200400"/>
          </a:xfrm>
        </p:spPr>
        <p:txBody>
          <a:bodyPr/>
          <a:lstStyle/>
          <a:p>
            <a:r>
              <a:rPr lang="en-US" dirty="0" smtClean="0"/>
              <a:t>Allows for the rapid batch design of </a:t>
            </a:r>
            <a:r>
              <a:rPr lang="en-US" dirty="0" err="1" smtClean="0"/>
              <a:t>RNAi</a:t>
            </a:r>
            <a:r>
              <a:rPr lang="en-US" dirty="0" smtClean="0"/>
              <a:t> libraries for:</a:t>
            </a:r>
          </a:p>
          <a:p>
            <a:pPr lvl="1"/>
            <a:r>
              <a:rPr lang="en-US" dirty="0" smtClean="0"/>
              <a:t>Genome wide set</a:t>
            </a:r>
          </a:p>
          <a:p>
            <a:pPr lvl="1"/>
            <a:r>
              <a:rPr lang="en-US" dirty="0" smtClean="0"/>
              <a:t>Defined batch of genes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Evaluation of commercial libraries</a:t>
            </a:r>
          </a:p>
          <a:p>
            <a:endParaRPr lang="en-US" dirty="0" smtClean="0"/>
          </a:p>
          <a:p>
            <a:r>
              <a:rPr lang="en-US" dirty="0" smtClean="0"/>
              <a:t>Re-evaluation of libraries with release of updated genome annotation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018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804" y="546100"/>
            <a:ext cx="5638800" cy="396875"/>
          </a:xfrm>
        </p:spPr>
        <p:txBody>
          <a:bodyPr/>
          <a:lstStyle/>
          <a:p>
            <a:r>
              <a:rPr lang="en-US" dirty="0" smtClean="0"/>
              <a:t>cellHTS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78196"/>
            <a:ext cx="4944533" cy="2643005"/>
          </a:xfrm>
        </p:spPr>
        <p:txBody>
          <a:bodyPr/>
          <a:lstStyle/>
          <a:p>
            <a:r>
              <a:rPr lang="en-US" dirty="0" smtClean="0"/>
              <a:t>Systematic analysis of screens</a:t>
            </a:r>
          </a:p>
          <a:p>
            <a:pPr lvl="1"/>
            <a:r>
              <a:rPr lang="en-US" dirty="0" smtClean="0"/>
              <a:t>Phenotypic results range from single numerical value to multiple dimensional images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Standardization of experimental information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r>
              <a:rPr lang="en-US" dirty="0" smtClean="0"/>
              <a:t>Standardization of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6093296"/>
            <a:ext cx="59046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Boutros, M., L. Bras, and W. Huber. (2006). Analysis of cell-based RNAi screens. </a:t>
            </a:r>
            <a:r>
              <a:rPr lang="en-US" sz="1600" i="1" dirty="0" smtClean="0">
                <a:solidFill>
                  <a:srgbClr val="FFFFFF"/>
                </a:solidFill>
                <a:latin typeface="Calibri"/>
                <a:cs typeface="Calibri"/>
              </a:rPr>
              <a:t>Genome Biology</a:t>
            </a:r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 7:R66. </a:t>
            </a:r>
            <a:endParaRPr lang="en-US" sz="16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81559" y="2561388"/>
            <a:ext cx="1671053" cy="1002631"/>
            <a:chOff x="922421" y="4785895"/>
            <a:chExt cx="1671053" cy="1002631"/>
          </a:xfrm>
        </p:grpSpPr>
        <p:sp>
          <p:nvSpPr>
            <p:cNvPr id="6" name="Rectangle 5"/>
            <p:cNvSpPr/>
            <p:nvPr/>
          </p:nvSpPr>
          <p:spPr bwMode="auto">
            <a:xfrm>
              <a:off x="922421" y="4785895"/>
              <a:ext cx="1671053" cy="1002631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pic>
          <p:nvPicPr>
            <p:cNvPr id="7" name="Picture 6" descr="Picture 29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10" y="4850072"/>
              <a:ext cx="1522653" cy="486527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8" name="Picture 7" descr="Picture 3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563" y="5311943"/>
              <a:ext cx="1549206" cy="431746"/>
            </a:xfrm>
            <a:prstGeom prst="rect">
              <a:avLst/>
            </a:prstGeom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2279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cellHTS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295400"/>
            <a:ext cx="2777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Import raw data files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6934" y="2133600"/>
            <a:ext cx="3150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Per plate quality control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6765" y="3043535"/>
            <a:ext cx="2551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Data normalization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6128" y="3957935"/>
            <a:ext cx="2954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Scoring of phenotypes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2332" y="4872335"/>
            <a:ext cx="3159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Annotation and analysis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 bwMode="auto">
          <a:xfrm rot="16200000" flipH="1">
            <a:off x="3943824" y="1945253"/>
            <a:ext cx="376535" cy="1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7" idx="2"/>
            <a:endCxn id="8" idx="0"/>
          </p:cNvCxnSpPr>
          <p:nvPr/>
        </p:nvCxnSpPr>
        <p:spPr bwMode="auto">
          <a:xfrm rot="16200000" flipH="1">
            <a:off x="3913307" y="2814127"/>
            <a:ext cx="448270" cy="1054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8" idx="2"/>
            <a:endCxn id="9" idx="0"/>
          </p:cNvCxnSpPr>
          <p:nvPr/>
        </p:nvCxnSpPr>
        <p:spPr bwMode="auto">
          <a:xfrm rot="16200000" flipH="1">
            <a:off x="3921605" y="3726309"/>
            <a:ext cx="452735" cy="1051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9" idx="2"/>
            <a:endCxn id="10" idx="0"/>
          </p:cNvCxnSpPr>
          <p:nvPr/>
        </p:nvCxnSpPr>
        <p:spPr bwMode="auto">
          <a:xfrm rot="16200000" flipH="1">
            <a:off x="3931249" y="4641581"/>
            <a:ext cx="452735" cy="87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2279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cellHTS</a:t>
            </a:r>
            <a:r>
              <a:rPr lang="en-US" dirty="0" smtClean="0"/>
              <a:t> in Galaxy</a:t>
            </a:r>
            <a:endParaRPr lang="en-US" dirty="0"/>
          </a:p>
        </p:txBody>
      </p:sp>
      <p:pic>
        <p:nvPicPr>
          <p:cNvPr id="4" name="Content Placeholder 3" descr="Picture 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21" r="-38221"/>
          <a:stretch>
            <a:fillRect/>
          </a:stretch>
        </p:blipFill>
        <p:spPr>
          <a:xfrm>
            <a:off x="-1518651" y="1371601"/>
            <a:ext cx="7239000" cy="4953000"/>
          </a:xfrm>
        </p:spPr>
      </p:pic>
      <p:pic>
        <p:nvPicPr>
          <p:cNvPr id="5" name="Picture 4" descr="Picture 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76" y="1840832"/>
            <a:ext cx="4408888" cy="39733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4211" y="3248526"/>
            <a:ext cx="60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Vs.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4788024" y="5445224"/>
            <a:ext cx="792088" cy="360040"/>
            <a:chOff x="2123728" y="2996952"/>
            <a:chExt cx="792088" cy="360040"/>
          </a:xfrm>
        </p:grpSpPr>
        <p:sp>
          <p:nvSpPr>
            <p:cNvPr id="96" name="Oval 95"/>
            <p:cNvSpPr/>
            <p:nvPr/>
          </p:nvSpPr>
          <p:spPr bwMode="auto">
            <a:xfrm>
              <a:off x="2123728" y="2996952"/>
              <a:ext cx="144016" cy="36004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2267744" y="2996952"/>
              <a:ext cx="144016" cy="3600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2411760" y="2996952"/>
              <a:ext cx="144016" cy="3600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55577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987824" y="3958580"/>
            <a:ext cx="792088" cy="360040"/>
            <a:chOff x="2123728" y="2996952"/>
            <a:chExt cx="792088" cy="360040"/>
          </a:xfrm>
        </p:grpSpPr>
        <p:sp>
          <p:nvSpPr>
            <p:cNvPr id="66" name="Oval 65"/>
            <p:cNvSpPr/>
            <p:nvPr/>
          </p:nvSpPr>
          <p:spPr bwMode="auto">
            <a:xfrm>
              <a:off x="2123728" y="2996952"/>
              <a:ext cx="144016" cy="36004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2267744" y="2996952"/>
              <a:ext cx="144016" cy="3600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2411760" y="2996952"/>
              <a:ext cx="144016" cy="3600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255577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788024" y="3958580"/>
            <a:ext cx="792088" cy="360040"/>
            <a:chOff x="2123728" y="2996952"/>
            <a:chExt cx="792088" cy="360040"/>
          </a:xfrm>
        </p:grpSpPr>
        <p:sp>
          <p:nvSpPr>
            <p:cNvPr id="71" name="Oval 70"/>
            <p:cNvSpPr/>
            <p:nvPr/>
          </p:nvSpPr>
          <p:spPr bwMode="auto">
            <a:xfrm>
              <a:off x="2123728" y="2996952"/>
              <a:ext cx="144016" cy="36004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2267744" y="2996952"/>
              <a:ext cx="144016" cy="3600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2411760" y="2996952"/>
              <a:ext cx="144016" cy="3600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255577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732240" y="3958580"/>
            <a:ext cx="792088" cy="360040"/>
            <a:chOff x="2123728" y="2996952"/>
            <a:chExt cx="792088" cy="360040"/>
          </a:xfrm>
        </p:grpSpPr>
        <p:sp>
          <p:nvSpPr>
            <p:cNvPr id="76" name="Oval 75"/>
            <p:cNvSpPr/>
            <p:nvPr/>
          </p:nvSpPr>
          <p:spPr bwMode="auto">
            <a:xfrm>
              <a:off x="2123728" y="2996952"/>
              <a:ext cx="144016" cy="36004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2267744" y="2996952"/>
              <a:ext cx="144016" cy="3600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2411760" y="2996952"/>
              <a:ext cx="144016" cy="3600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55577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987824" y="4390628"/>
            <a:ext cx="792088" cy="360040"/>
            <a:chOff x="2123728" y="2996952"/>
            <a:chExt cx="792088" cy="360040"/>
          </a:xfrm>
        </p:grpSpPr>
        <p:sp>
          <p:nvSpPr>
            <p:cNvPr id="81" name="Oval 80"/>
            <p:cNvSpPr/>
            <p:nvPr/>
          </p:nvSpPr>
          <p:spPr bwMode="auto">
            <a:xfrm>
              <a:off x="2123728" y="2996952"/>
              <a:ext cx="144016" cy="36004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2267744" y="2996952"/>
              <a:ext cx="144016" cy="3600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2411760" y="2996952"/>
              <a:ext cx="144016" cy="3600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255577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788024" y="4390628"/>
            <a:ext cx="792088" cy="360040"/>
            <a:chOff x="2123728" y="2996952"/>
            <a:chExt cx="792088" cy="360040"/>
          </a:xfrm>
        </p:grpSpPr>
        <p:sp>
          <p:nvSpPr>
            <p:cNvPr id="86" name="Oval 85"/>
            <p:cNvSpPr/>
            <p:nvPr/>
          </p:nvSpPr>
          <p:spPr bwMode="auto">
            <a:xfrm>
              <a:off x="2123728" y="2996952"/>
              <a:ext cx="144016" cy="36004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2267744" y="2996952"/>
              <a:ext cx="144016" cy="3600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2411760" y="2996952"/>
              <a:ext cx="144016" cy="3600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255577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732240" y="4390628"/>
            <a:ext cx="792088" cy="360040"/>
            <a:chOff x="2123728" y="2996952"/>
            <a:chExt cx="792088" cy="360040"/>
          </a:xfrm>
        </p:grpSpPr>
        <p:sp>
          <p:nvSpPr>
            <p:cNvPr id="91" name="Oval 90"/>
            <p:cNvSpPr/>
            <p:nvPr/>
          </p:nvSpPr>
          <p:spPr bwMode="auto">
            <a:xfrm>
              <a:off x="2123728" y="2996952"/>
              <a:ext cx="144016" cy="36004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2267744" y="2996952"/>
              <a:ext cx="144016" cy="3600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2411760" y="2996952"/>
              <a:ext cx="144016" cy="3600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55577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RNA interference (RNAi)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699792" y="2060848"/>
            <a:ext cx="4968552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2627784" y="2132856"/>
            <a:ext cx="4968552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471192" y="2768104"/>
            <a:ext cx="1224136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640484" y="3144912"/>
            <a:ext cx="122413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4703192" y="2818904"/>
            <a:ext cx="1224136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4389884" y="3208412"/>
            <a:ext cx="122413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6850608" y="2806204"/>
            <a:ext cx="1224136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6715100" y="3297312"/>
            <a:ext cx="122413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2771800" y="4174604"/>
            <a:ext cx="1224136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2771800" y="4606652"/>
            <a:ext cx="122413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4572000" y="4174604"/>
            <a:ext cx="1224136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4572000" y="4606652"/>
            <a:ext cx="122413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6516216" y="4174604"/>
            <a:ext cx="1224136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6516216" y="4606652"/>
            <a:ext cx="122413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2771800" y="5683661"/>
            <a:ext cx="4968552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4572000" y="5574298"/>
            <a:ext cx="1224136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2771800" y="6453336"/>
            <a:ext cx="936104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4067944" y="6453336"/>
            <a:ext cx="936104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5652120" y="6453336"/>
            <a:ext cx="50405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6372200" y="6453336"/>
            <a:ext cx="144016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" name="Pie 43"/>
          <p:cNvSpPr>
            <a:spLocks noChangeAspect="1"/>
          </p:cNvSpPr>
          <p:nvPr/>
        </p:nvSpPr>
        <p:spPr bwMode="auto">
          <a:xfrm rot="2524759">
            <a:off x="4602674" y="2252554"/>
            <a:ext cx="252028" cy="252028"/>
          </a:xfrm>
          <a:prstGeom prst="p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48064" y="219635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  <a:latin typeface="Calibri"/>
                <a:cs typeface="Calibri"/>
              </a:rPr>
              <a:t>Dicer</a:t>
            </a:r>
            <a:endParaRPr lang="en-US" sz="1800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4957440" y="2293764"/>
            <a:ext cx="0" cy="28803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5" name="Straight Arrow Connector 104"/>
          <p:cNvCxnSpPr/>
          <p:nvPr/>
        </p:nvCxnSpPr>
        <p:spPr bwMode="auto">
          <a:xfrm>
            <a:off x="4932040" y="3454524"/>
            <a:ext cx="0" cy="28803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/>
          <p:cNvCxnSpPr/>
          <p:nvPr/>
        </p:nvCxnSpPr>
        <p:spPr bwMode="auto">
          <a:xfrm>
            <a:off x="4932040" y="5085184"/>
            <a:ext cx="0" cy="28803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/>
          <p:cNvCxnSpPr/>
          <p:nvPr/>
        </p:nvCxnSpPr>
        <p:spPr bwMode="auto">
          <a:xfrm>
            <a:off x="4932040" y="5949280"/>
            <a:ext cx="0" cy="28803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618065" y="1904999"/>
            <a:ext cx="1794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FFFF"/>
                </a:solidFill>
                <a:latin typeface="Calibri"/>
                <a:cs typeface="Calibri"/>
              </a:rPr>
              <a:t>dsRNA</a:t>
            </a:r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 (&gt;27 </a:t>
            </a:r>
            <a:r>
              <a:rPr lang="en-US" sz="1600" dirty="0" err="1" smtClean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lang="en-US" sz="16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18065" y="2929293"/>
            <a:ext cx="1794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FFFF"/>
                </a:solidFill>
                <a:latin typeface="Calibri"/>
                <a:cs typeface="Calibri"/>
              </a:rPr>
              <a:t>siRNA</a:t>
            </a:r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 (18 – 21 </a:t>
            </a:r>
            <a:r>
              <a:rPr lang="en-US" sz="1600" dirty="0" err="1" smtClean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lang="en-US" sz="16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18065" y="3953587"/>
            <a:ext cx="1794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RISCs</a:t>
            </a:r>
            <a:endParaRPr lang="en-US" sz="16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18065" y="5231881"/>
            <a:ext cx="17949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RISC targets homologous mRNA</a:t>
            </a:r>
            <a:endParaRPr lang="en-US" sz="16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18065" y="6248396"/>
            <a:ext cx="204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Targeted degradation</a:t>
            </a:r>
            <a:endParaRPr lang="en-US" sz="16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646706" y="5573059"/>
            <a:ext cx="0" cy="89647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/>
          <p:nvPr/>
        </p:nvCxnSpPr>
        <p:spPr bwMode="auto">
          <a:xfrm>
            <a:off x="4739338" y="5568568"/>
            <a:ext cx="0" cy="89647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/>
          <p:nvPr/>
        </p:nvCxnSpPr>
        <p:spPr bwMode="auto">
          <a:xfrm>
            <a:off x="4828990" y="5568568"/>
            <a:ext cx="0" cy="89647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1" name="Straight Connector 110"/>
          <p:cNvCxnSpPr/>
          <p:nvPr/>
        </p:nvCxnSpPr>
        <p:spPr bwMode="auto">
          <a:xfrm>
            <a:off x="4921622" y="5564077"/>
            <a:ext cx="0" cy="89647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2" name="Straight Connector 111"/>
          <p:cNvCxnSpPr/>
          <p:nvPr/>
        </p:nvCxnSpPr>
        <p:spPr bwMode="auto">
          <a:xfrm>
            <a:off x="5023236" y="5568568"/>
            <a:ext cx="0" cy="89647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/>
          <p:nvPr/>
        </p:nvCxnSpPr>
        <p:spPr bwMode="auto">
          <a:xfrm>
            <a:off x="5115868" y="5564077"/>
            <a:ext cx="0" cy="89647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4" name="Straight Connector 113"/>
          <p:cNvCxnSpPr/>
          <p:nvPr/>
        </p:nvCxnSpPr>
        <p:spPr bwMode="auto">
          <a:xfrm>
            <a:off x="5205520" y="5564077"/>
            <a:ext cx="0" cy="89647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" name="Straight Connector 114"/>
          <p:cNvCxnSpPr/>
          <p:nvPr/>
        </p:nvCxnSpPr>
        <p:spPr bwMode="auto">
          <a:xfrm>
            <a:off x="5298152" y="5559586"/>
            <a:ext cx="0" cy="89647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" name="Straight Connector 115"/>
          <p:cNvCxnSpPr/>
          <p:nvPr/>
        </p:nvCxnSpPr>
        <p:spPr bwMode="auto">
          <a:xfrm>
            <a:off x="5404257" y="5568568"/>
            <a:ext cx="0" cy="89647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>
            <a:off x="5496889" y="5564077"/>
            <a:ext cx="0" cy="89647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5586541" y="5571548"/>
            <a:ext cx="0" cy="89647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9" name="Straight Connector 118"/>
          <p:cNvCxnSpPr/>
          <p:nvPr/>
        </p:nvCxnSpPr>
        <p:spPr bwMode="auto">
          <a:xfrm>
            <a:off x="5679173" y="5574528"/>
            <a:ext cx="0" cy="89647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/>
          <p:nvPr/>
        </p:nvCxnSpPr>
        <p:spPr bwMode="auto">
          <a:xfrm>
            <a:off x="5764334" y="5577508"/>
            <a:ext cx="0" cy="89647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10239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cellHTS</a:t>
            </a:r>
            <a:r>
              <a:rPr lang="en-US" dirty="0" smtClean="0"/>
              <a:t> in Galaxy</a:t>
            </a:r>
            <a:endParaRPr lang="en-US" dirty="0"/>
          </a:p>
        </p:txBody>
      </p:sp>
      <p:pic>
        <p:nvPicPr>
          <p:cNvPr id="4" name="Content Placeholder 3" descr="Picture 2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21" r="-38221"/>
          <a:stretch>
            <a:fillRect/>
          </a:stretch>
        </p:blipFill>
        <p:spPr>
          <a:xfrm>
            <a:off x="3440142" y="1425075"/>
            <a:ext cx="7239000" cy="4953000"/>
          </a:xfrm>
        </p:spPr>
      </p:pic>
      <p:grpSp>
        <p:nvGrpSpPr>
          <p:cNvPr id="10" name="Group 9"/>
          <p:cNvGrpSpPr/>
          <p:nvPr/>
        </p:nvGrpSpPr>
        <p:grpSpPr>
          <a:xfrm>
            <a:off x="442383" y="2046816"/>
            <a:ext cx="1733550" cy="2419350"/>
            <a:chOff x="222250" y="1162050"/>
            <a:chExt cx="1911350" cy="2806700"/>
          </a:xfrm>
        </p:grpSpPr>
        <p:pic>
          <p:nvPicPr>
            <p:cNvPr id="6" name="Picture 5" descr="Screen shot 2011-05-24 at 19.05.2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250" y="1162050"/>
              <a:ext cx="1435100" cy="1638300"/>
            </a:xfrm>
            <a:prstGeom prst="rect">
              <a:avLst/>
            </a:prstGeom>
          </p:spPr>
        </p:pic>
        <p:pic>
          <p:nvPicPr>
            <p:cNvPr id="5" name="Picture 4" descr="Screen shot 2011-05-24 at 19.04.59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100" y="1263650"/>
              <a:ext cx="1422400" cy="1993900"/>
            </a:xfrm>
            <a:prstGeom prst="rect">
              <a:avLst/>
            </a:prstGeom>
          </p:spPr>
        </p:pic>
        <p:pic>
          <p:nvPicPr>
            <p:cNvPr id="7" name="Picture 6" descr="Screen shot 2011-05-24 at 19.05.32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6400" y="1377950"/>
              <a:ext cx="1422400" cy="1841500"/>
            </a:xfrm>
            <a:prstGeom prst="rect">
              <a:avLst/>
            </a:prstGeom>
          </p:spPr>
        </p:pic>
        <p:pic>
          <p:nvPicPr>
            <p:cNvPr id="8" name="Picture 7" descr="Screen shot 2011-05-24 at 19.05.43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6100" y="1511300"/>
              <a:ext cx="1447800" cy="2159000"/>
            </a:xfrm>
            <a:prstGeom prst="rect">
              <a:avLst/>
            </a:prstGeom>
          </p:spPr>
        </p:pic>
        <p:pic>
          <p:nvPicPr>
            <p:cNvPr id="9" name="Picture 8" descr="Screen shot 2011-05-24 at 19.05.5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1200" y="1695450"/>
              <a:ext cx="1422400" cy="2273300"/>
            </a:xfrm>
            <a:prstGeom prst="rect">
              <a:avLst/>
            </a:prstGeom>
          </p:spPr>
        </p:pic>
      </p:grpSp>
      <p:pic>
        <p:nvPicPr>
          <p:cNvPr id="11" name="Picture 10" descr="Screen shot 2011-05-24 at 19.08.5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317" y="4651053"/>
            <a:ext cx="3244850" cy="1944479"/>
          </a:xfrm>
          <a:prstGeom prst="rect">
            <a:avLst/>
          </a:prstGeom>
        </p:spPr>
      </p:pic>
      <p:pic>
        <p:nvPicPr>
          <p:cNvPr id="12" name="Picture 11" descr="Screen shot 2011-05-24 at 19.09.1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33082" y="1231899"/>
            <a:ext cx="2019300" cy="1346200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9" idx="3"/>
          </p:cNvCxnSpPr>
          <p:nvPr/>
        </p:nvCxnSpPr>
        <p:spPr bwMode="auto">
          <a:xfrm>
            <a:off x="2175933" y="3486384"/>
            <a:ext cx="2006600" cy="188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12" idx="2"/>
          </p:cNvCxnSpPr>
          <p:nvPr/>
        </p:nvCxnSpPr>
        <p:spPr bwMode="auto">
          <a:xfrm rot="16200000" flipH="1">
            <a:off x="3723215" y="2097615"/>
            <a:ext cx="486834" cy="14478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11" idx="0"/>
          </p:cNvCxnSpPr>
          <p:nvPr/>
        </p:nvCxnSpPr>
        <p:spPr bwMode="auto">
          <a:xfrm rot="5400000" flipH="1" flipV="1">
            <a:off x="3118009" y="3095462"/>
            <a:ext cx="773324" cy="2337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9955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webcellHTS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based interactive guide to create input files. </a:t>
            </a:r>
            <a:endParaRPr lang="en-US" dirty="0"/>
          </a:p>
        </p:txBody>
      </p:sp>
      <p:pic>
        <p:nvPicPr>
          <p:cNvPr id="5" name="Picture 4" descr="Picture 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55" y="2946449"/>
            <a:ext cx="2742857" cy="1417143"/>
          </a:xfrm>
          <a:prstGeom prst="rect">
            <a:avLst/>
          </a:prstGeom>
        </p:spPr>
      </p:pic>
      <p:pic>
        <p:nvPicPr>
          <p:cNvPr id="7" name="Picture 6" descr="Picture 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16" y="2158208"/>
            <a:ext cx="6036361" cy="4392000"/>
          </a:xfrm>
          <a:prstGeom prst="rect">
            <a:avLst/>
          </a:prstGeom>
        </p:spPr>
      </p:pic>
      <p:pic>
        <p:nvPicPr>
          <p:cNvPr id="8" name="Picture 7" descr="Picture 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61" y="2158208"/>
            <a:ext cx="4671636" cy="4392000"/>
          </a:xfrm>
          <a:prstGeom prst="rect">
            <a:avLst/>
          </a:prstGeom>
        </p:spPr>
      </p:pic>
      <p:pic>
        <p:nvPicPr>
          <p:cNvPr id="9" name="Picture 8" descr="Picture 1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55" y="2235156"/>
            <a:ext cx="5055375" cy="4392000"/>
          </a:xfrm>
          <a:prstGeom prst="rect">
            <a:avLst/>
          </a:prstGeom>
        </p:spPr>
      </p:pic>
      <p:pic>
        <p:nvPicPr>
          <p:cNvPr id="10" name="Picture 9" descr="Picture 1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19" y="2198680"/>
            <a:ext cx="5248067" cy="4392000"/>
          </a:xfrm>
          <a:prstGeom prst="rect">
            <a:avLst/>
          </a:prstGeom>
        </p:spPr>
      </p:pic>
      <p:pic>
        <p:nvPicPr>
          <p:cNvPr id="11" name="Picture 10" descr="Picture 1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42" y="2135096"/>
            <a:ext cx="4674495" cy="4392000"/>
          </a:xfrm>
          <a:prstGeom prst="rect">
            <a:avLst/>
          </a:prstGeom>
        </p:spPr>
      </p:pic>
      <p:pic>
        <p:nvPicPr>
          <p:cNvPr id="12" name="Picture 11" descr="Picture 1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58" y="2132297"/>
            <a:ext cx="6244760" cy="4392000"/>
          </a:xfrm>
          <a:prstGeom prst="rect">
            <a:avLst/>
          </a:prstGeom>
        </p:spPr>
      </p:pic>
      <p:pic>
        <p:nvPicPr>
          <p:cNvPr id="14" name="Picture 13" descr="Picture 1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561"/>
            <a:ext cx="9144000" cy="309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7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HTS Workflows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Annotation Libraries storage</a:t>
            </a:r>
          </a:p>
        </p:txBody>
      </p:sp>
      <p:pic>
        <p:nvPicPr>
          <p:cNvPr id="5" name="Content Placeholder 4" descr="Screen shot 2011-05-25 at 13.53.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72167" y="2235201"/>
            <a:ext cx="6096000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48985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HTS Workflows</a:t>
            </a:r>
            <a:endParaRPr lang="en-US" dirty="0"/>
          </a:p>
        </p:txBody>
      </p:sp>
      <p:pic>
        <p:nvPicPr>
          <p:cNvPr id="6" name="Picture 5" descr="Screen shot 2011-05-25 at 13.51.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67" y="1913467"/>
            <a:ext cx="6942667" cy="471089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Standardizing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5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HTS Workflows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Incorporation with other specific screening analysis tools e.g. Redundant </a:t>
            </a:r>
            <a:r>
              <a:rPr lang="en-US" dirty="0" err="1" smtClean="0"/>
              <a:t>siRNA</a:t>
            </a:r>
            <a:r>
              <a:rPr lang="en-US" dirty="0" smtClean="0"/>
              <a:t> activity analysis (RSA)</a:t>
            </a:r>
          </a:p>
        </p:txBody>
      </p:sp>
      <p:pic>
        <p:nvPicPr>
          <p:cNvPr id="4" name="Picture 3" descr="Picture 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37" y="2234541"/>
            <a:ext cx="5653333" cy="3466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473" y="6196333"/>
            <a:ext cx="76538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2"/>
                </a:solidFill>
                <a:latin typeface="Calibri"/>
                <a:cs typeface="Calibri"/>
              </a:rPr>
              <a:t>König</a:t>
            </a:r>
            <a:r>
              <a:rPr lang="en-US" sz="1600" dirty="0" smtClean="0">
                <a:solidFill>
                  <a:schemeClr val="bg2"/>
                </a:solidFill>
                <a:latin typeface="Calibri"/>
                <a:cs typeface="Calibri"/>
              </a:rPr>
              <a:t> et al. A probability based approach for the analysis of large-scale </a:t>
            </a:r>
            <a:r>
              <a:rPr lang="en-US" sz="1600" dirty="0" err="1" smtClean="0">
                <a:solidFill>
                  <a:schemeClr val="bg2"/>
                </a:solidFill>
                <a:latin typeface="Calibri"/>
                <a:cs typeface="Calibri"/>
              </a:rPr>
              <a:t>RNAi</a:t>
            </a:r>
            <a:r>
              <a:rPr lang="en-US" sz="1600" dirty="0" smtClean="0">
                <a:solidFill>
                  <a:schemeClr val="bg2"/>
                </a:solidFill>
                <a:latin typeface="Calibri"/>
                <a:cs typeface="Calibri"/>
              </a:rPr>
              <a:t> screens, Nature Methods, 2007</a:t>
            </a:r>
            <a:endParaRPr lang="en-US" sz="1600" dirty="0">
              <a:solidFill>
                <a:schemeClr val="bg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527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HTS Workflows</a:t>
            </a:r>
            <a:endParaRPr lang="en-US" dirty="0"/>
          </a:p>
        </p:txBody>
      </p:sp>
      <p:pic>
        <p:nvPicPr>
          <p:cNvPr id="8" name="Content Placeholder 7" descr="Screen shot 2011-05-24 at 23.55.15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866" y="1344651"/>
            <a:ext cx="8628001" cy="5039216"/>
          </a:xfrm>
        </p:spPr>
      </p:pic>
    </p:spTree>
    <p:extLst>
      <p:ext uri="{BB962C8B-B14F-4D97-AF65-F5344CB8AC3E}">
        <p14:creationId xmlns:p14="http://schemas.microsoft.com/office/powerpoint/2010/main" val="104527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15900" y="1104900"/>
            <a:ext cx="8801100" cy="56896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HTS Workflows</a:t>
            </a:r>
            <a:endParaRPr lang="en-US" dirty="0"/>
          </a:p>
        </p:txBody>
      </p:sp>
      <p:pic>
        <p:nvPicPr>
          <p:cNvPr id="6" name="Picture 5" descr="Picture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132680"/>
            <a:ext cx="4022857" cy="5447619"/>
          </a:xfrm>
          <a:prstGeom prst="rect">
            <a:avLst/>
          </a:prstGeom>
        </p:spPr>
      </p:pic>
      <p:pic>
        <p:nvPicPr>
          <p:cNvPr id="7" name="Picture 6" descr="Picture 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78" y="1371600"/>
            <a:ext cx="4079746" cy="539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0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to develop and improve tools</a:t>
            </a:r>
          </a:p>
          <a:p>
            <a:r>
              <a:rPr lang="en-US" dirty="0" smtClean="0"/>
              <a:t>Expand tools to deal with wider range of screen data e.g. double knockdowns</a:t>
            </a:r>
          </a:p>
          <a:p>
            <a:r>
              <a:rPr lang="en-US" dirty="0" smtClean="0"/>
              <a:t>Training courses to develop familiarity with other tools Galaxy has to offer</a:t>
            </a:r>
          </a:p>
          <a:p>
            <a:endParaRPr lang="en-US" dirty="0"/>
          </a:p>
        </p:txBody>
      </p:sp>
      <p:pic>
        <p:nvPicPr>
          <p:cNvPr id="4" name="Picture 3" descr="lighthou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167" y="3304540"/>
            <a:ext cx="4830232" cy="320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Michael Boutros</a:t>
            </a:r>
          </a:p>
          <a:p>
            <a:r>
              <a:rPr lang="en-US" dirty="0" smtClean="0"/>
              <a:t>Thomas Horn </a:t>
            </a:r>
          </a:p>
          <a:p>
            <a:r>
              <a:rPr lang="en-US" dirty="0" smtClean="0"/>
              <a:t>Chen Chen</a:t>
            </a:r>
          </a:p>
          <a:p>
            <a:r>
              <a:rPr lang="en-US" dirty="0" smtClean="0"/>
              <a:t>Oliver </a:t>
            </a:r>
            <a:r>
              <a:rPr lang="en-US" dirty="0" err="1" smtClean="0"/>
              <a:t>Pelz</a:t>
            </a:r>
            <a:endParaRPr lang="en-US" dirty="0" smtClean="0"/>
          </a:p>
          <a:p>
            <a:r>
              <a:rPr lang="en-US" dirty="0" smtClean="0"/>
              <a:t>Thomas </a:t>
            </a:r>
            <a:r>
              <a:rPr lang="en-US" dirty="0" err="1" smtClean="0"/>
              <a:t>Sandmann</a:t>
            </a:r>
            <a:endParaRPr lang="en-US" dirty="0" smtClean="0"/>
          </a:p>
          <a:p>
            <a:r>
              <a:rPr lang="en-US" dirty="0" smtClean="0"/>
              <a:t>The IT team in Signaling and Functional Genomics</a:t>
            </a:r>
            <a:endParaRPr lang="en-US" dirty="0"/>
          </a:p>
        </p:txBody>
      </p:sp>
      <p:pic>
        <p:nvPicPr>
          <p:cNvPr id="7" name="Picture 6" descr="gro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" y="3721100"/>
            <a:ext cx="86360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8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RNAi and Screening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Target genes with</a:t>
            </a:r>
          </a:p>
          <a:p>
            <a:pPr lvl="1">
              <a:defRPr/>
            </a:pPr>
            <a:r>
              <a:rPr lang="en-US" dirty="0"/>
              <a:t>Long double stranded DNA (</a:t>
            </a:r>
            <a:r>
              <a:rPr lang="en-US" dirty="0" err="1"/>
              <a:t>dsDNA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/>
              <a:t>Small interfering DNA (</a:t>
            </a:r>
            <a:r>
              <a:rPr lang="en-US" dirty="0" err="1"/>
              <a:t>siDNA</a:t>
            </a:r>
            <a:r>
              <a:rPr lang="en-US" dirty="0"/>
              <a:t>)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/>
              <a:t>Success depends on:</a:t>
            </a:r>
          </a:p>
          <a:p>
            <a:pPr lvl="1">
              <a:defRPr/>
            </a:pPr>
            <a:r>
              <a:rPr lang="en-US" dirty="0"/>
              <a:t>Specificity </a:t>
            </a:r>
            <a:r>
              <a:rPr lang="en-US" dirty="0" smtClean="0"/>
              <a:t>(homology to target and non-targets, interferon response, concentration dependant </a:t>
            </a:r>
            <a:r>
              <a:rPr lang="en-US" dirty="0" err="1" smtClean="0"/>
              <a:t>cytotoxic</a:t>
            </a:r>
            <a:r>
              <a:rPr lang="en-US" dirty="0" smtClean="0"/>
              <a:t> responses)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Efficiency (GC content, repeats, target site accessibility etc)</a:t>
            </a:r>
            <a:endParaRPr lang="en-US" dirty="0"/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Gene silencing – a reverse engineering approach</a:t>
            </a:r>
          </a:p>
          <a:p>
            <a:pPr lvl="1">
              <a:defRPr/>
            </a:pPr>
            <a:endParaRPr lang="en-US" dirty="0">
              <a:cs typeface="+mn-cs"/>
            </a:endParaRPr>
          </a:p>
          <a:p>
            <a:pPr lvl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97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Throughput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Systematic silencing of whole genome</a:t>
            </a:r>
          </a:p>
          <a:p>
            <a:pPr lvl="1"/>
            <a:r>
              <a:rPr lang="en-US" dirty="0" smtClean="0"/>
              <a:t>Every gene is targeted.</a:t>
            </a:r>
          </a:p>
          <a:p>
            <a:pPr lvl="1"/>
            <a:r>
              <a:rPr lang="en-US" dirty="0" smtClean="0"/>
              <a:t>Phenotypic luminescence readout</a:t>
            </a:r>
          </a:p>
        </p:txBody>
      </p:sp>
      <p:pic>
        <p:nvPicPr>
          <p:cNvPr id="4" name="Picture 3" descr="plat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1" y="2726266"/>
            <a:ext cx="5080000" cy="33528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219200" y="2717800"/>
            <a:ext cx="2129369" cy="698500"/>
            <a:chOff x="1219200" y="2717800"/>
            <a:chExt cx="2129369" cy="698500"/>
          </a:xfrm>
        </p:grpSpPr>
        <p:cxnSp>
          <p:nvCxnSpPr>
            <p:cNvPr id="6" name="Straight Connector 5"/>
            <p:cNvCxnSpPr/>
            <p:nvPr/>
          </p:nvCxnSpPr>
          <p:spPr bwMode="auto">
            <a:xfrm flipH="1" flipV="1">
              <a:off x="2012950" y="2794000"/>
              <a:ext cx="1016000" cy="2349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 flipH="1">
              <a:off x="1998133" y="3257550"/>
              <a:ext cx="1028700" cy="101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3031067" y="3221567"/>
              <a:ext cx="317501" cy="423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 flipV="1">
              <a:off x="3035300" y="3026833"/>
              <a:ext cx="313269" cy="592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0" name="Oval 19"/>
            <p:cNvSpPr/>
            <p:nvPr/>
          </p:nvSpPr>
          <p:spPr bwMode="auto">
            <a:xfrm>
              <a:off x="1219200" y="2717800"/>
              <a:ext cx="939800" cy="6985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 bwMode="auto">
          <a:xfrm flipH="1" flipV="1">
            <a:off x="2025650" y="4635500"/>
            <a:ext cx="1016000" cy="2349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2010833" y="5099050"/>
            <a:ext cx="1028700" cy="101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3043767" y="5063067"/>
            <a:ext cx="317501" cy="423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 flipV="1">
            <a:off x="3048000" y="4868333"/>
            <a:ext cx="313269" cy="59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Oval 26"/>
          <p:cNvSpPr/>
          <p:nvPr/>
        </p:nvSpPr>
        <p:spPr bwMode="auto">
          <a:xfrm>
            <a:off x="1231900" y="4559300"/>
            <a:ext cx="939800" cy="698500"/>
          </a:xfrm>
          <a:prstGeom prst="ellipse">
            <a:avLst/>
          </a:prstGeom>
          <a:solidFill>
            <a:srgbClr val="F3F30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 flipV="1">
            <a:off x="2025650" y="5346700"/>
            <a:ext cx="1016000" cy="2349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2010833" y="5810250"/>
            <a:ext cx="1028700" cy="101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3043767" y="5774267"/>
            <a:ext cx="317501" cy="423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H="1" flipV="1">
            <a:off x="3048000" y="5579533"/>
            <a:ext cx="313269" cy="59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" name="Oval 32"/>
          <p:cNvSpPr/>
          <p:nvPr/>
        </p:nvSpPr>
        <p:spPr bwMode="auto">
          <a:xfrm>
            <a:off x="1231900" y="5270500"/>
            <a:ext cx="939800" cy="698500"/>
          </a:xfrm>
          <a:prstGeom prst="ellipse">
            <a:avLst/>
          </a:prstGeom>
          <a:solidFill>
            <a:srgbClr val="F3F30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flipH="1" flipV="1">
            <a:off x="1987550" y="3898900"/>
            <a:ext cx="1016000" cy="2349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1972733" y="4362450"/>
            <a:ext cx="1028700" cy="101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3005667" y="4326467"/>
            <a:ext cx="317501" cy="423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H="1" flipV="1">
            <a:off x="3009900" y="4131733"/>
            <a:ext cx="313269" cy="59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" name="Oval 38"/>
          <p:cNvSpPr/>
          <p:nvPr/>
        </p:nvSpPr>
        <p:spPr bwMode="auto">
          <a:xfrm>
            <a:off x="1193800" y="3822700"/>
            <a:ext cx="939800" cy="698500"/>
          </a:xfrm>
          <a:prstGeom prst="ellipse">
            <a:avLst/>
          </a:prstGeom>
          <a:solidFill>
            <a:srgbClr val="F3F30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41" name="Curved Connector 40"/>
          <p:cNvCxnSpPr/>
          <p:nvPr/>
        </p:nvCxnSpPr>
        <p:spPr bwMode="auto">
          <a:xfrm flipV="1">
            <a:off x="1352378" y="3013678"/>
            <a:ext cx="281460" cy="3432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" name="Curved Connector 43"/>
          <p:cNvCxnSpPr/>
          <p:nvPr/>
        </p:nvCxnSpPr>
        <p:spPr bwMode="auto">
          <a:xfrm flipV="1">
            <a:off x="1599513" y="3034271"/>
            <a:ext cx="247135" cy="3432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1338648" y="3199027"/>
            <a:ext cx="67962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3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1333156" y="4285049"/>
            <a:ext cx="67962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3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1360616" y="5033319"/>
            <a:ext cx="67962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3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1374345" y="5754130"/>
            <a:ext cx="67962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3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Curved Connector 58"/>
          <p:cNvCxnSpPr/>
          <p:nvPr/>
        </p:nvCxnSpPr>
        <p:spPr bwMode="auto">
          <a:xfrm flipV="1">
            <a:off x="1772508" y="3063103"/>
            <a:ext cx="247135" cy="3432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Curved Connector 59"/>
          <p:cNvCxnSpPr/>
          <p:nvPr/>
        </p:nvCxnSpPr>
        <p:spPr bwMode="auto">
          <a:xfrm flipV="1">
            <a:off x="1581665" y="4121665"/>
            <a:ext cx="247135" cy="3432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Curved Connector 60"/>
          <p:cNvCxnSpPr/>
          <p:nvPr/>
        </p:nvCxnSpPr>
        <p:spPr bwMode="auto">
          <a:xfrm flipV="1">
            <a:off x="1554206" y="4897395"/>
            <a:ext cx="247135" cy="3432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" name="Curved Connector 61"/>
          <p:cNvCxnSpPr/>
          <p:nvPr/>
        </p:nvCxnSpPr>
        <p:spPr bwMode="auto">
          <a:xfrm flipV="1">
            <a:off x="1561070" y="5625070"/>
            <a:ext cx="247135" cy="3432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3499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Steps</a:t>
            </a:r>
            <a:endParaRPr lang="en-US" dirty="0"/>
          </a:p>
        </p:txBody>
      </p:sp>
      <p:pic>
        <p:nvPicPr>
          <p:cNvPr id="6" name="Picture 5" descr="workflo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55877"/>
            <a:ext cx="1866978" cy="53624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200" y="1625600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Calibri"/>
                <a:cs typeface="Calibri"/>
              </a:rPr>
              <a:t>RNAi Library Design</a:t>
            </a:r>
            <a:endParaRPr lang="en-US" sz="1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200" y="2730500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Calibri"/>
                <a:cs typeface="Calibri"/>
              </a:rPr>
              <a:t>Cell based assay format</a:t>
            </a:r>
            <a:endParaRPr lang="en-US" sz="1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" y="3886200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Calibri"/>
                <a:cs typeface="Calibri"/>
              </a:rPr>
              <a:t>Large scale experiment</a:t>
            </a:r>
            <a:endParaRPr lang="en-US" sz="1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" y="5765800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Calibri"/>
                <a:cs typeface="Calibri"/>
              </a:rPr>
              <a:t>Computational analysis</a:t>
            </a:r>
            <a:endParaRPr lang="en-US" sz="1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320456" y="1168400"/>
            <a:ext cx="2236888" cy="1057077"/>
            <a:chOff x="4826000" y="1168400"/>
            <a:chExt cx="2236888" cy="105707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4902200" y="1466850"/>
              <a:ext cx="1485900" cy="720000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9525" cap="flat" cmpd="sng" algn="ctr">
              <a:solidFill>
                <a:srgbClr val="F3F30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562600" y="1168400"/>
              <a:ext cx="1485900" cy="720000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9525" cap="flat" cmpd="sng" algn="ctr">
              <a:solidFill>
                <a:srgbClr val="F3F30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26000" y="1917700"/>
              <a:ext cx="16719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/>
                  <a:cs typeface="Calibri"/>
                </a:rPr>
                <a:t>Genome Annotation</a:t>
              </a:r>
              <a:endParaRPr lang="en-US" sz="1400" dirty="0">
                <a:latin typeface="Calibri"/>
                <a:cs typeface="Calibri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11800" y="1612900"/>
              <a:ext cx="15510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/>
                  <a:cs typeface="Calibri"/>
                </a:rPr>
                <a:t>Library Annotation</a:t>
              </a:r>
              <a:endParaRPr lang="en-US" sz="1400" dirty="0">
                <a:latin typeface="Calibri"/>
                <a:cs typeface="Calibri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176968" y="2235200"/>
            <a:ext cx="2523865" cy="1393627"/>
            <a:chOff x="5176968" y="2235200"/>
            <a:chExt cx="2523865" cy="1393627"/>
          </a:xfrm>
        </p:grpSpPr>
        <p:grpSp>
          <p:nvGrpSpPr>
            <p:cNvPr id="44" name="Group 43"/>
            <p:cNvGrpSpPr/>
            <p:nvPr/>
          </p:nvGrpSpPr>
          <p:grpSpPr>
            <a:xfrm>
              <a:off x="5176968" y="2438400"/>
              <a:ext cx="2523865" cy="1190427"/>
              <a:chOff x="5257800" y="2438400"/>
              <a:chExt cx="2523865" cy="1190427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5321300" y="2857500"/>
                <a:ext cx="1485900" cy="720000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rgbClr val="F3F3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5727700" y="2679700"/>
                <a:ext cx="1485900" cy="720000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rgbClr val="F3F3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6223000" y="2438400"/>
                <a:ext cx="1485900" cy="720000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rgbClr val="F3F3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257800" y="3321050"/>
                <a:ext cx="10589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"/>
                    <a:cs typeface="Calibri"/>
                  </a:rPr>
                  <a:t>Plate </a:t>
                </a:r>
                <a:r>
                  <a:rPr lang="en-US" sz="1400" dirty="0" err="1" smtClean="0">
                    <a:latin typeface="Calibri"/>
                    <a:cs typeface="Calibri"/>
                  </a:rPr>
                  <a:t>Config</a:t>
                </a:r>
                <a:endParaRPr lang="en-US" sz="1400" dirty="0">
                  <a:latin typeface="Calibri"/>
                  <a:cs typeface="Calibri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835650" y="3124200"/>
                <a:ext cx="8417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"/>
                    <a:cs typeface="Calibri"/>
                  </a:rPr>
                  <a:t>Plate List</a:t>
                </a:r>
                <a:endParaRPr lang="en-US" sz="1400" dirty="0">
                  <a:latin typeface="Calibri"/>
                  <a:cs typeface="Calibri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229350" y="2889250"/>
                <a:ext cx="15523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"/>
                    <a:cs typeface="Calibri"/>
                  </a:rPr>
                  <a:t>Screen Description</a:t>
                </a:r>
                <a:endParaRPr lang="en-US" sz="1400" dirty="0">
                  <a:latin typeface="Calibri"/>
                  <a:cs typeface="Calibri"/>
                </a:endParaRPr>
              </a:p>
            </p:txBody>
          </p:sp>
        </p:grpSp>
        <p:cxnSp>
          <p:nvCxnSpPr>
            <p:cNvPr id="38" name="Straight Arrow Connector 37"/>
            <p:cNvCxnSpPr/>
            <p:nvPr/>
          </p:nvCxnSpPr>
          <p:spPr bwMode="auto">
            <a:xfrm flipH="1">
              <a:off x="5999645" y="2235200"/>
              <a:ext cx="1" cy="4572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stealt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Group 50"/>
          <p:cNvGrpSpPr/>
          <p:nvPr/>
        </p:nvGrpSpPr>
        <p:grpSpPr>
          <a:xfrm>
            <a:off x="4610100" y="3609777"/>
            <a:ext cx="3657600" cy="1415523"/>
            <a:chOff x="4610100" y="3609777"/>
            <a:chExt cx="3657600" cy="1415523"/>
          </a:xfrm>
        </p:grpSpPr>
        <p:grpSp>
          <p:nvGrpSpPr>
            <p:cNvPr id="45" name="Group 44"/>
            <p:cNvGrpSpPr/>
            <p:nvPr/>
          </p:nvGrpSpPr>
          <p:grpSpPr>
            <a:xfrm>
              <a:off x="4610100" y="3975100"/>
              <a:ext cx="3657600" cy="1050200"/>
              <a:chOff x="4610100" y="3975100"/>
              <a:chExt cx="3657600" cy="1050200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4610100" y="4305300"/>
                <a:ext cx="1485900" cy="720000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rgbClr val="F3F3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4673600" y="4203700"/>
                <a:ext cx="1485900" cy="720000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rgbClr val="F3F3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4737100" y="4127500"/>
                <a:ext cx="1485900" cy="720000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rgbClr val="F3F3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4826000" y="4013200"/>
                <a:ext cx="1485900" cy="720000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rgbClr val="F3F3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6553200" y="4267200"/>
                <a:ext cx="1485900" cy="720000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rgbClr val="F3F3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6616700" y="4165600"/>
                <a:ext cx="1485900" cy="720000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rgbClr val="F3F3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6680200" y="4089400"/>
                <a:ext cx="1485900" cy="720000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rgbClr val="F3F3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6781800" y="3975100"/>
                <a:ext cx="1485900" cy="720000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rgbClr val="F3F3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70450" y="4260850"/>
                <a:ext cx="14268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"/>
                    <a:cs typeface="Calibri"/>
                  </a:rPr>
                  <a:t>Screen Data Files</a:t>
                </a:r>
                <a:endParaRPr lang="en-US" sz="1400" dirty="0">
                  <a:latin typeface="Calibri"/>
                  <a:cs typeface="Calibri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826250" y="4254500"/>
                <a:ext cx="13389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"/>
                    <a:cs typeface="Calibri"/>
                  </a:rPr>
                  <a:t>Screen Log Files</a:t>
                </a:r>
                <a:endParaRPr lang="en-US" sz="1400" dirty="0">
                  <a:latin typeface="Calibri"/>
                  <a:cs typeface="Calibri"/>
                </a:endParaRPr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 bwMode="auto">
            <a:xfrm flipH="1">
              <a:off x="5994400" y="3609777"/>
              <a:ext cx="10490" cy="378023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stealt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3" name="Group 52"/>
          <p:cNvGrpSpPr/>
          <p:nvPr/>
        </p:nvGrpSpPr>
        <p:grpSpPr>
          <a:xfrm>
            <a:off x="5562600" y="5133777"/>
            <a:ext cx="1701800" cy="1542523"/>
            <a:chOff x="5562600" y="5133777"/>
            <a:chExt cx="1701800" cy="1542523"/>
          </a:xfrm>
        </p:grpSpPr>
        <p:sp>
          <p:nvSpPr>
            <p:cNvPr id="25" name="Rectangle 24"/>
            <p:cNvSpPr/>
            <p:nvPr/>
          </p:nvSpPr>
          <p:spPr bwMode="auto">
            <a:xfrm>
              <a:off x="5562600" y="5956300"/>
              <a:ext cx="1485900" cy="720000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9525" cap="flat" cmpd="sng" algn="ctr">
              <a:solidFill>
                <a:srgbClr val="F3F30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613400" y="5133777"/>
              <a:ext cx="1651000" cy="1440923"/>
              <a:chOff x="5613400" y="5133777"/>
              <a:chExt cx="1651000" cy="1440923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5613400" y="5664200"/>
                <a:ext cx="1651000" cy="910500"/>
                <a:chOff x="5626100" y="5664200"/>
                <a:chExt cx="1651000" cy="910500"/>
              </a:xfrm>
            </p:grpSpPr>
            <p:sp>
              <p:nvSpPr>
                <p:cNvPr id="26" name="Rectangle 25"/>
                <p:cNvSpPr/>
                <p:nvPr/>
              </p:nvSpPr>
              <p:spPr bwMode="auto">
                <a:xfrm>
                  <a:off x="5626100" y="5854700"/>
                  <a:ext cx="1485900" cy="720000"/>
                </a:xfrm>
                <a:prstGeom prst="rect">
                  <a:avLst/>
                </a:prstGeom>
                <a:solidFill>
                  <a:schemeClr val="bg2">
                    <a:lumMod val="95000"/>
                  </a:schemeClr>
                </a:solidFill>
                <a:ln w="9525" cap="flat" cmpd="sng" algn="ctr">
                  <a:solidFill>
                    <a:srgbClr val="F3F30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>
                  <a:off x="5689600" y="5778500"/>
                  <a:ext cx="1485900" cy="720000"/>
                </a:xfrm>
                <a:prstGeom prst="rect">
                  <a:avLst/>
                </a:prstGeom>
                <a:solidFill>
                  <a:schemeClr val="bg2">
                    <a:lumMod val="95000"/>
                  </a:schemeClr>
                </a:solidFill>
                <a:ln w="9525" cap="flat" cmpd="sng" algn="ctr">
                  <a:solidFill>
                    <a:srgbClr val="F3F30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 bwMode="auto">
                <a:xfrm>
                  <a:off x="5791200" y="5664200"/>
                  <a:ext cx="1485900" cy="720000"/>
                </a:xfrm>
                <a:prstGeom prst="rect">
                  <a:avLst/>
                </a:prstGeom>
                <a:solidFill>
                  <a:schemeClr val="bg2">
                    <a:lumMod val="95000"/>
                  </a:schemeClr>
                </a:solidFill>
                <a:ln w="9525" cap="flat" cmpd="sng" algn="ctr">
                  <a:solidFill>
                    <a:srgbClr val="F3F30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5880100" y="5924550"/>
                  <a:ext cx="138233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Calibri"/>
                      <a:cs typeface="Calibri"/>
                    </a:rPr>
                    <a:t>Analysis Reports</a:t>
                  </a:r>
                  <a:endParaRPr lang="en-US" sz="1400" dirty="0">
                    <a:latin typeface="Calibri"/>
                    <a:cs typeface="Calibri"/>
                  </a:endParaRPr>
                </a:p>
              </p:txBody>
            </p:sp>
          </p:grpSp>
          <p:cxnSp>
            <p:nvCxnSpPr>
              <p:cNvPr id="42" name="Straight Arrow Connector 41"/>
              <p:cNvCxnSpPr/>
              <p:nvPr/>
            </p:nvCxnSpPr>
            <p:spPr bwMode="auto">
              <a:xfrm flipH="1">
                <a:off x="5994401" y="5133777"/>
                <a:ext cx="10489" cy="339923"/>
              </a:xfrm>
              <a:prstGeom prst="straightConnector1">
                <a:avLst/>
              </a:prstGeom>
              <a:solidFill>
                <a:schemeClr val="accent1"/>
              </a:solidFill>
              <a:ln w="412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stealth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17081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/>
          <p:cNvSpPr/>
          <p:nvPr/>
        </p:nvSpPr>
        <p:spPr bwMode="auto">
          <a:xfrm>
            <a:off x="25400" y="5626100"/>
            <a:ext cx="1714500" cy="901700"/>
          </a:xfrm>
          <a:prstGeom prst="ellipse">
            <a:avLst/>
          </a:prstGeom>
          <a:solidFill>
            <a:schemeClr val="tx2">
              <a:lumMod val="40000"/>
              <a:lumOff val="6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Steps</a:t>
            </a:r>
            <a:endParaRPr lang="en-US" dirty="0"/>
          </a:p>
        </p:txBody>
      </p:sp>
      <p:pic>
        <p:nvPicPr>
          <p:cNvPr id="6" name="Picture 5" descr="workflo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55877"/>
            <a:ext cx="1866978" cy="53624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200" y="1625600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Calibri"/>
                <a:cs typeface="Calibri"/>
              </a:rPr>
              <a:t>RNAi Library Design</a:t>
            </a:r>
            <a:endParaRPr lang="en-US" sz="1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200" y="2730500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Calibri"/>
                <a:cs typeface="Calibri"/>
              </a:rPr>
              <a:t>Cell based assay format</a:t>
            </a:r>
            <a:endParaRPr lang="en-US" sz="1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" y="3886200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Calibri"/>
                <a:cs typeface="Calibri"/>
              </a:rPr>
              <a:t>Large scale experiment</a:t>
            </a:r>
            <a:endParaRPr lang="en-US" sz="1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000" y="5765800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Calibri"/>
                <a:cs typeface="Calibri"/>
              </a:rPr>
              <a:t>Computational analysis</a:t>
            </a:r>
            <a:endParaRPr lang="en-US" sz="1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320456" y="1168400"/>
            <a:ext cx="2236888" cy="1057077"/>
            <a:chOff x="4826000" y="1168400"/>
            <a:chExt cx="2236888" cy="105707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4902200" y="1466850"/>
              <a:ext cx="1485900" cy="720000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9525" cap="flat" cmpd="sng" algn="ctr">
              <a:solidFill>
                <a:srgbClr val="F3F30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562600" y="1168400"/>
              <a:ext cx="1485900" cy="720000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9525" cap="flat" cmpd="sng" algn="ctr">
              <a:solidFill>
                <a:srgbClr val="F3F30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26000" y="1917700"/>
              <a:ext cx="16719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/>
                  <a:cs typeface="Calibri"/>
                </a:rPr>
                <a:t>Genome Annotation</a:t>
              </a:r>
              <a:endParaRPr lang="en-US" sz="1400" dirty="0">
                <a:latin typeface="Calibri"/>
                <a:cs typeface="Calibri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11800" y="1612900"/>
              <a:ext cx="15510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/>
                  <a:cs typeface="Calibri"/>
                </a:rPr>
                <a:t>Library Annotation</a:t>
              </a:r>
              <a:endParaRPr lang="en-US" sz="1400" dirty="0">
                <a:latin typeface="Calibri"/>
                <a:cs typeface="Calibri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176968" y="2235200"/>
            <a:ext cx="2523865" cy="1393627"/>
            <a:chOff x="5176968" y="2235200"/>
            <a:chExt cx="2523865" cy="1393627"/>
          </a:xfrm>
        </p:grpSpPr>
        <p:grpSp>
          <p:nvGrpSpPr>
            <p:cNvPr id="44" name="Group 43"/>
            <p:cNvGrpSpPr/>
            <p:nvPr/>
          </p:nvGrpSpPr>
          <p:grpSpPr>
            <a:xfrm>
              <a:off x="5176968" y="2438400"/>
              <a:ext cx="2523865" cy="1190427"/>
              <a:chOff x="5257800" y="2438400"/>
              <a:chExt cx="2523865" cy="1190427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5321300" y="2857500"/>
                <a:ext cx="1485900" cy="720000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rgbClr val="F3F3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5727700" y="2679700"/>
                <a:ext cx="1485900" cy="720000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rgbClr val="F3F3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6223000" y="2438400"/>
                <a:ext cx="1485900" cy="720000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rgbClr val="F3F3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257800" y="3321050"/>
                <a:ext cx="10589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"/>
                    <a:cs typeface="Calibri"/>
                  </a:rPr>
                  <a:t>Plate </a:t>
                </a:r>
                <a:r>
                  <a:rPr lang="en-US" sz="1400" dirty="0" err="1" smtClean="0">
                    <a:latin typeface="Calibri"/>
                    <a:cs typeface="Calibri"/>
                  </a:rPr>
                  <a:t>Config</a:t>
                </a:r>
                <a:endParaRPr lang="en-US" sz="1400" dirty="0">
                  <a:latin typeface="Calibri"/>
                  <a:cs typeface="Calibri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835650" y="3124200"/>
                <a:ext cx="8417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"/>
                    <a:cs typeface="Calibri"/>
                  </a:rPr>
                  <a:t>Plate List</a:t>
                </a:r>
                <a:endParaRPr lang="en-US" sz="1400" dirty="0">
                  <a:latin typeface="Calibri"/>
                  <a:cs typeface="Calibri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229350" y="2889250"/>
                <a:ext cx="15523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"/>
                    <a:cs typeface="Calibri"/>
                  </a:rPr>
                  <a:t>Screen Description</a:t>
                </a:r>
                <a:endParaRPr lang="en-US" sz="1400" dirty="0">
                  <a:latin typeface="Calibri"/>
                  <a:cs typeface="Calibri"/>
                </a:endParaRPr>
              </a:p>
            </p:txBody>
          </p:sp>
        </p:grpSp>
        <p:cxnSp>
          <p:nvCxnSpPr>
            <p:cNvPr id="38" name="Straight Arrow Connector 37"/>
            <p:cNvCxnSpPr/>
            <p:nvPr/>
          </p:nvCxnSpPr>
          <p:spPr bwMode="auto">
            <a:xfrm flipH="1">
              <a:off x="5999645" y="2235200"/>
              <a:ext cx="1" cy="4572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stealt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Group 50"/>
          <p:cNvGrpSpPr/>
          <p:nvPr/>
        </p:nvGrpSpPr>
        <p:grpSpPr>
          <a:xfrm>
            <a:off x="4610100" y="3609777"/>
            <a:ext cx="3657600" cy="1415523"/>
            <a:chOff x="4610100" y="3609777"/>
            <a:chExt cx="3657600" cy="1415523"/>
          </a:xfrm>
        </p:grpSpPr>
        <p:grpSp>
          <p:nvGrpSpPr>
            <p:cNvPr id="45" name="Group 44"/>
            <p:cNvGrpSpPr/>
            <p:nvPr/>
          </p:nvGrpSpPr>
          <p:grpSpPr>
            <a:xfrm>
              <a:off x="4610100" y="3975100"/>
              <a:ext cx="3657600" cy="1050200"/>
              <a:chOff x="4610100" y="3975100"/>
              <a:chExt cx="3657600" cy="1050200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4610100" y="4305300"/>
                <a:ext cx="1485900" cy="720000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rgbClr val="F3F3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4673600" y="4203700"/>
                <a:ext cx="1485900" cy="720000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rgbClr val="F3F3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4737100" y="4127500"/>
                <a:ext cx="1485900" cy="720000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rgbClr val="F3F3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4826000" y="4013200"/>
                <a:ext cx="1485900" cy="720000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rgbClr val="F3F3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6553200" y="4267200"/>
                <a:ext cx="1485900" cy="720000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rgbClr val="F3F3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6616700" y="4165600"/>
                <a:ext cx="1485900" cy="720000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rgbClr val="F3F3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6680200" y="4089400"/>
                <a:ext cx="1485900" cy="720000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rgbClr val="F3F3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6781800" y="3975100"/>
                <a:ext cx="1485900" cy="720000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 w="9525" cap="flat" cmpd="sng" algn="ctr">
                <a:solidFill>
                  <a:srgbClr val="F3F3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70450" y="4260850"/>
                <a:ext cx="14268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"/>
                    <a:cs typeface="Calibri"/>
                  </a:rPr>
                  <a:t>Screen Data Files</a:t>
                </a:r>
                <a:endParaRPr lang="en-US" sz="1400" dirty="0">
                  <a:latin typeface="Calibri"/>
                  <a:cs typeface="Calibri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826250" y="4254500"/>
                <a:ext cx="13389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"/>
                    <a:cs typeface="Calibri"/>
                  </a:rPr>
                  <a:t>Screen Log Files</a:t>
                </a:r>
                <a:endParaRPr lang="en-US" sz="1400" dirty="0">
                  <a:latin typeface="Calibri"/>
                  <a:cs typeface="Calibri"/>
                </a:endParaRPr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 bwMode="auto">
            <a:xfrm flipH="1">
              <a:off x="5994400" y="3609777"/>
              <a:ext cx="10490" cy="378023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stealt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3" name="Group 52"/>
          <p:cNvGrpSpPr/>
          <p:nvPr/>
        </p:nvGrpSpPr>
        <p:grpSpPr>
          <a:xfrm>
            <a:off x="5562600" y="5133777"/>
            <a:ext cx="1701800" cy="1542523"/>
            <a:chOff x="5562600" y="5133777"/>
            <a:chExt cx="1701800" cy="1542523"/>
          </a:xfrm>
        </p:grpSpPr>
        <p:sp>
          <p:nvSpPr>
            <p:cNvPr id="25" name="Rectangle 24"/>
            <p:cNvSpPr/>
            <p:nvPr/>
          </p:nvSpPr>
          <p:spPr bwMode="auto">
            <a:xfrm>
              <a:off x="5562600" y="5956300"/>
              <a:ext cx="1485900" cy="720000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9525" cap="flat" cmpd="sng" algn="ctr">
              <a:solidFill>
                <a:srgbClr val="F3F30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613400" y="5133777"/>
              <a:ext cx="1651000" cy="1440923"/>
              <a:chOff x="5613400" y="5133777"/>
              <a:chExt cx="1651000" cy="1440923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5613400" y="5664200"/>
                <a:ext cx="1651000" cy="910500"/>
                <a:chOff x="5626100" y="5664200"/>
                <a:chExt cx="1651000" cy="910500"/>
              </a:xfrm>
            </p:grpSpPr>
            <p:sp>
              <p:nvSpPr>
                <p:cNvPr id="26" name="Rectangle 25"/>
                <p:cNvSpPr/>
                <p:nvPr/>
              </p:nvSpPr>
              <p:spPr bwMode="auto">
                <a:xfrm>
                  <a:off x="5626100" y="5854700"/>
                  <a:ext cx="1485900" cy="720000"/>
                </a:xfrm>
                <a:prstGeom prst="rect">
                  <a:avLst/>
                </a:prstGeom>
                <a:solidFill>
                  <a:schemeClr val="bg2">
                    <a:lumMod val="95000"/>
                  </a:schemeClr>
                </a:solidFill>
                <a:ln w="9525" cap="flat" cmpd="sng" algn="ctr">
                  <a:solidFill>
                    <a:srgbClr val="F3F30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>
                  <a:off x="5689600" y="5778500"/>
                  <a:ext cx="1485900" cy="720000"/>
                </a:xfrm>
                <a:prstGeom prst="rect">
                  <a:avLst/>
                </a:prstGeom>
                <a:solidFill>
                  <a:schemeClr val="bg2">
                    <a:lumMod val="95000"/>
                  </a:schemeClr>
                </a:solidFill>
                <a:ln w="9525" cap="flat" cmpd="sng" algn="ctr">
                  <a:solidFill>
                    <a:srgbClr val="F3F30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 bwMode="auto">
                <a:xfrm>
                  <a:off x="5791200" y="5664200"/>
                  <a:ext cx="1485900" cy="720000"/>
                </a:xfrm>
                <a:prstGeom prst="rect">
                  <a:avLst/>
                </a:prstGeom>
                <a:solidFill>
                  <a:schemeClr val="bg2">
                    <a:lumMod val="95000"/>
                  </a:schemeClr>
                </a:solidFill>
                <a:ln w="9525" cap="flat" cmpd="sng" algn="ctr">
                  <a:solidFill>
                    <a:srgbClr val="F3F30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5880100" y="5924550"/>
                  <a:ext cx="138233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Calibri"/>
                      <a:cs typeface="Calibri"/>
                    </a:rPr>
                    <a:t>Analysis Reports</a:t>
                  </a:r>
                  <a:endParaRPr lang="en-US" sz="1400" dirty="0">
                    <a:latin typeface="Calibri"/>
                    <a:cs typeface="Calibri"/>
                  </a:endParaRPr>
                </a:p>
              </p:txBody>
            </p:sp>
          </p:grpSp>
          <p:cxnSp>
            <p:nvCxnSpPr>
              <p:cNvPr id="42" name="Straight Arrow Connector 41"/>
              <p:cNvCxnSpPr/>
              <p:nvPr/>
            </p:nvCxnSpPr>
            <p:spPr bwMode="auto">
              <a:xfrm flipH="1">
                <a:off x="5994401" y="5133777"/>
                <a:ext cx="10489" cy="339923"/>
              </a:xfrm>
              <a:prstGeom prst="straightConnector1">
                <a:avLst/>
              </a:prstGeom>
              <a:solidFill>
                <a:schemeClr val="accent1"/>
              </a:solidFill>
              <a:ln w="412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stealth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" name="Oval 2"/>
          <p:cNvSpPr/>
          <p:nvPr/>
        </p:nvSpPr>
        <p:spPr bwMode="auto">
          <a:xfrm>
            <a:off x="0" y="1473200"/>
            <a:ext cx="1714500" cy="901700"/>
          </a:xfrm>
          <a:prstGeom prst="ellipse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0" y="3771900"/>
            <a:ext cx="1714500" cy="901700"/>
          </a:xfrm>
          <a:prstGeom prst="ellipse">
            <a:avLst/>
          </a:prstGeom>
          <a:solidFill>
            <a:srgbClr val="CCFFCC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Galaxy’s role in 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Glues different stages together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Picture 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37" y="2917657"/>
            <a:ext cx="6029206" cy="2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7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Design of </a:t>
            </a:r>
            <a:r>
              <a:rPr lang="en-US" dirty="0" err="1" smtClean="0"/>
              <a:t>siRNA</a:t>
            </a:r>
            <a:r>
              <a:rPr lang="en-US" dirty="0" smtClean="0"/>
              <a:t> or </a:t>
            </a:r>
            <a:r>
              <a:rPr lang="en-US" dirty="0" err="1" smtClean="0"/>
              <a:t>dsRNA</a:t>
            </a:r>
            <a:r>
              <a:rPr lang="en-US" dirty="0" smtClean="0"/>
              <a:t> reagents</a:t>
            </a:r>
          </a:p>
          <a:p>
            <a:r>
              <a:rPr lang="en-US" dirty="0" smtClean="0"/>
              <a:t>Normalization of plates</a:t>
            </a:r>
          </a:p>
          <a:p>
            <a:r>
              <a:rPr lang="en-US" dirty="0" smtClean="0"/>
              <a:t>Determination of significant changes in phenotype</a:t>
            </a:r>
          </a:p>
          <a:p>
            <a:r>
              <a:rPr lang="en-US" dirty="0" smtClean="0"/>
              <a:t>Grouping and finding patterns in the significant hits </a:t>
            </a:r>
          </a:p>
          <a:p>
            <a:r>
              <a:rPr lang="en-US" dirty="0" smtClean="0"/>
              <a:t>Retrieval and presentation of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53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of reagents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Analysis of the read-out data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Selecting and analysis of “hit” genes</a:t>
            </a:r>
          </a:p>
          <a:p>
            <a:endParaRPr lang="en-US" dirty="0" smtClean="0"/>
          </a:p>
        </p:txBody>
      </p:sp>
      <p:pic>
        <p:nvPicPr>
          <p:cNvPr id="4" name="Picture 3" descr="Picture 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31" y="3926306"/>
            <a:ext cx="2350837" cy="450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006557" y="2296695"/>
            <a:ext cx="2608179" cy="439581"/>
            <a:chOff x="1295400" y="1828800"/>
            <a:chExt cx="6781800" cy="1143000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1295400" y="2057400"/>
              <a:ext cx="6781800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295400" y="2665412"/>
              <a:ext cx="6781800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 rot="5400000">
              <a:off x="1524794" y="2209800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905794" y="22090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 rot="5400000">
              <a:off x="2286794" y="2209800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2667794" y="22090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3048794" y="22090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3429794" y="2208212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3886994" y="22090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4267200" y="2208212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4648994" y="2209800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5029994" y="22090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5410994" y="2209800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5791994" y="22090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6172994" y="22090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6553994" y="2208212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7011194" y="22090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7391400" y="2208212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rot="5400000">
              <a:off x="1525588" y="2514600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1906588" y="25138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2287588" y="2514600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2668588" y="25138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3049588" y="25138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3430588" y="2513012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3887788" y="25138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4267994" y="2513012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4649788" y="2514600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5030788" y="25138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5411788" y="2514600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5792788" y="25138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6173788" y="25138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6554788" y="2513012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7011988" y="2513806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 rot="5400000">
              <a:off x="7392194" y="2513012"/>
              <a:ext cx="304006" cy="79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0" name="Rectangle 39"/>
            <p:cNvSpPr/>
            <p:nvPr/>
          </p:nvSpPr>
          <p:spPr bwMode="auto">
            <a:xfrm>
              <a:off x="1981200" y="1828800"/>
              <a:ext cx="1371600" cy="1143000"/>
            </a:xfrm>
            <a:prstGeom prst="rect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5638800" y="1828800"/>
              <a:ext cx="1371600" cy="1143000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727158" y="5253788"/>
            <a:ext cx="1671053" cy="1002631"/>
            <a:chOff x="922421" y="4785895"/>
            <a:chExt cx="1671053" cy="1002631"/>
          </a:xfrm>
        </p:grpSpPr>
        <p:sp>
          <p:nvSpPr>
            <p:cNvPr id="44" name="Rectangle 43"/>
            <p:cNvSpPr/>
            <p:nvPr/>
          </p:nvSpPr>
          <p:spPr bwMode="auto">
            <a:xfrm>
              <a:off x="922421" y="4785895"/>
              <a:ext cx="1671053" cy="1002631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pic>
          <p:nvPicPr>
            <p:cNvPr id="42" name="Picture 41" descr="Picture 2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10" y="4850072"/>
              <a:ext cx="1522653" cy="486527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43" name="Picture 42" descr="Picture 30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563" y="5311943"/>
              <a:ext cx="1549206" cy="431746"/>
            </a:xfrm>
            <a:prstGeom prst="rect">
              <a:avLst/>
            </a:prstGeom>
            <a:ln w="9525">
              <a:noFill/>
            </a:ln>
          </p:spPr>
        </p:pic>
      </p:grpSp>
      <p:pic>
        <p:nvPicPr>
          <p:cNvPr id="46" name="Picture 45" descr="galaxylogo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5300" y="2328779"/>
            <a:ext cx="1549400" cy="355600"/>
          </a:xfrm>
          <a:prstGeom prst="rect">
            <a:avLst/>
          </a:prstGeom>
        </p:spPr>
      </p:pic>
      <p:pic>
        <p:nvPicPr>
          <p:cNvPr id="49" name="Picture 48" descr="nextRNAi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287" y="2327775"/>
            <a:ext cx="1879789" cy="372645"/>
          </a:xfrm>
          <a:prstGeom prst="rect">
            <a:avLst/>
          </a:prstGeom>
        </p:spPr>
      </p:pic>
      <p:pic>
        <p:nvPicPr>
          <p:cNvPr id="50" name="Picture 49" descr="galaxylogo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279" y="3924969"/>
            <a:ext cx="1549400" cy="355600"/>
          </a:xfrm>
          <a:prstGeom prst="rect">
            <a:avLst/>
          </a:prstGeom>
        </p:spPr>
      </p:pic>
      <p:pic>
        <p:nvPicPr>
          <p:cNvPr id="51" name="Picture 50" descr="galaxylogo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279" y="5569285"/>
            <a:ext cx="1549400" cy="355600"/>
          </a:xfrm>
          <a:prstGeom prst="rect">
            <a:avLst/>
          </a:prstGeom>
        </p:spPr>
      </p:pic>
      <p:sp>
        <p:nvSpPr>
          <p:cNvPr id="54" name="Plus 53"/>
          <p:cNvSpPr/>
          <p:nvPr/>
        </p:nvSpPr>
        <p:spPr bwMode="auto">
          <a:xfrm>
            <a:off x="5975684" y="2112211"/>
            <a:ext cx="494632" cy="748631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5" name="Plus 54"/>
          <p:cNvSpPr/>
          <p:nvPr/>
        </p:nvSpPr>
        <p:spPr bwMode="auto">
          <a:xfrm>
            <a:off x="5981032" y="3748502"/>
            <a:ext cx="494632" cy="748631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6" name="Plus 55"/>
          <p:cNvSpPr/>
          <p:nvPr/>
        </p:nvSpPr>
        <p:spPr bwMode="auto">
          <a:xfrm>
            <a:off x="5986379" y="5398169"/>
            <a:ext cx="494632" cy="748631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9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1_e_ver_a-1">
  <a:themeElements>
    <a:clrScheme name="dkfz_1_e 1">
      <a:dk1>
        <a:srgbClr val="000000"/>
      </a:dk1>
      <a:lt1>
        <a:srgbClr val="CCDBF1"/>
      </a:lt1>
      <a:dk2>
        <a:srgbClr val="0047B9"/>
      </a:dk2>
      <a:lt2>
        <a:srgbClr val="FFFFFF"/>
      </a:lt2>
      <a:accent1>
        <a:srgbClr val="F32B42"/>
      </a:accent1>
      <a:accent2>
        <a:srgbClr val="8C8C8C"/>
      </a:accent2>
      <a:accent3>
        <a:srgbClr val="E2EAF7"/>
      </a:accent3>
      <a:accent4>
        <a:srgbClr val="000000"/>
      </a:accent4>
      <a:accent5>
        <a:srgbClr val="F8ACB0"/>
      </a:accent5>
      <a:accent6>
        <a:srgbClr val="7E7E7E"/>
      </a:accent6>
      <a:hlink>
        <a:srgbClr val="FF5D00"/>
      </a:hlink>
      <a:folHlink>
        <a:srgbClr val="009543"/>
      </a:folHlink>
    </a:clrScheme>
    <a:fontScheme name="dkfz_1_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dkfz_1_e 1">
        <a:dk1>
          <a:srgbClr val="000000"/>
        </a:dk1>
        <a:lt1>
          <a:srgbClr val="CCDBF1"/>
        </a:lt1>
        <a:dk2>
          <a:srgbClr val="0047B9"/>
        </a:dk2>
        <a:lt2>
          <a:srgbClr val="FFFFFF"/>
        </a:lt2>
        <a:accent1>
          <a:srgbClr val="F32B42"/>
        </a:accent1>
        <a:accent2>
          <a:srgbClr val="8C8C8C"/>
        </a:accent2>
        <a:accent3>
          <a:srgbClr val="E2EAF7"/>
        </a:accent3>
        <a:accent4>
          <a:srgbClr val="000000"/>
        </a:accent4>
        <a:accent5>
          <a:srgbClr val="F8ACB0"/>
        </a:accent5>
        <a:accent6>
          <a:srgbClr val="7E7E7E"/>
        </a:accent6>
        <a:hlink>
          <a:srgbClr val="FF5D00"/>
        </a:hlink>
        <a:folHlink>
          <a:srgbClr val="0095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49DF6371F17041BF9F92BD003B8681" ma:contentTypeVersion="9" ma:contentTypeDescription="Ein neues Dokument erstellen." ma:contentTypeScope="" ma:versionID="c6605a6d752f4ef5c71faa629d95f6d9">
  <xsd:schema xmlns:xsd="http://www.w3.org/2001/XMLSchema" xmlns:p="http://schemas.microsoft.com/office/2006/metadata/properties" xmlns:ns2="3ec8524a-360a-45d4-b7b1-49199f42b79b" targetNamespace="http://schemas.microsoft.com/office/2006/metadata/properties" ma:root="true" ma:fieldsID="3439b1715f0c5fa3eb3efbe7744c1097" ns2:_="">
    <xsd:import namespace="3ec8524a-360a-45d4-b7b1-49199f42b79b"/>
    <xsd:element name="properties">
      <xsd:complexType>
        <xsd:sequence>
          <xsd:element name="documentManagement">
            <xsd:complexType>
              <xsd:all>
                <xsd:element ref="ns2:Sprache"/>
                <xsd:element ref="ns2:Schlagwort" minOccurs="0"/>
                <xsd:element ref="ns2:Lebenslage" minOccurs="0"/>
                <xsd:element ref="ns2:Dokumentart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ec8524a-360a-45d4-b7b1-49199f42b79b" elementFormDefault="qualified">
    <xsd:import namespace="http://schemas.microsoft.com/office/2006/documentManagement/types"/>
    <xsd:element name="Sprache" ma:index="8" ma:displayName="Sprache" ma:list="11113302-9481-4b69-a48b-40ab07eefd35" ma:internalName="Sprache" ma:showField="Title" ma:web="694dbda0-7b89-484c-bd42-5249f71b3d20">
      <xsd:simpleType>
        <xsd:restriction base="dms:Lookup"/>
      </xsd:simpleType>
    </xsd:element>
    <xsd:element name="Schlagwort" ma:index="9" nillable="true" ma:displayName="Rubrik" ma:list="e282746e-88bf-4ab6-a75a-19387a5ae0f6" ma:internalName="Schlagwort" ma:readOnly="false" ma:showField="Title" ma:web="694dbda0-7b89-484c-bd42-5249f71b3d20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ebenslage" ma:index="10" nillable="true" ma:displayName="Lebenslage" ma:list="23da0151-69d4-4bf0-91d1-de426b43aafd" ma:internalName="Lebenslage" ma:showField="Title" ma:web="694dbda0-7b89-484c-bd42-5249f71b3d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kumentart" ma:index="11" ma:displayName="Dokumentart" ma:list="0c35b4c0-62da-4c79-9bc4-ae25d6122e81" ma:internalName="Dokumentart" ma:showField="Title" ma:web="694dbda0-7b89-484c-bd42-5249f71b3d20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483F8A1-F199-4054-B294-7A8FB84154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C42FF4-CEAE-413C-8B27-D5800CFDAF6D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991C53A3-8D67-46E1-A290-F485AF6649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8524a-360a-45d4-b7b1-49199f42b79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t1_e_ver_a-1.pot</Template>
  <TotalTime>7440</TotalTime>
  <Words>1320</Words>
  <Application>Microsoft Macintosh PowerPoint</Application>
  <PresentationFormat>On-screen Show (4:3)</PresentationFormat>
  <Paragraphs>237</Paragraphs>
  <Slides>28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t1_e_ver_a-1</vt:lpstr>
      <vt:lpstr>Deploying Galaxy for use with High Throughput Screening</vt:lpstr>
      <vt:lpstr>RNA interference (RNAi)</vt:lpstr>
      <vt:lpstr>RNAi and Screening</vt:lpstr>
      <vt:lpstr>High Throughput Screening</vt:lpstr>
      <vt:lpstr>Experimental Steps</vt:lpstr>
      <vt:lpstr>Experimental Steps</vt:lpstr>
      <vt:lpstr>Galaxy’s role in HTS</vt:lpstr>
      <vt:lpstr>Computational Analysis</vt:lpstr>
      <vt:lpstr>Overview</vt:lpstr>
      <vt:lpstr>NEXT RNAi</vt:lpstr>
      <vt:lpstr>NEXT-RNAi Workflow</vt:lpstr>
      <vt:lpstr>NEXT RNAi Input and dependencies</vt:lpstr>
      <vt:lpstr>NEXT RNAi in Galaxy</vt:lpstr>
      <vt:lpstr>NEXT RNAi in Galaxy</vt:lpstr>
      <vt:lpstr>NEXT-RNAI Output</vt:lpstr>
      <vt:lpstr>NEXT RNAi in Galaxy Summary</vt:lpstr>
      <vt:lpstr>cellHTS</vt:lpstr>
      <vt:lpstr>cellHTS </vt:lpstr>
      <vt:lpstr>cellHTS in Galaxy</vt:lpstr>
      <vt:lpstr>cellHTS in Galaxy</vt:lpstr>
      <vt:lpstr>webcellHTS</vt:lpstr>
      <vt:lpstr>HTS Workflows</vt:lpstr>
      <vt:lpstr>HTS Workflows</vt:lpstr>
      <vt:lpstr>HTS Workflows</vt:lpstr>
      <vt:lpstr>HTS Workflows</vt:lpstr>
      <vt:lpstr>HTS Workflows</vt:lpstr>
      <vt:lpstr>Outlook</vt:lpstr>
      <vt:lpstr>Acknowledgements</vt:lpstr>
    </vt:vector>
  </TitlesOfParts>
  <Manager/>
  <Company>DKFZ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1 englisch Version a (front-page deep blue, following pages are dark with a light blue headline)</dc:title>
  <dc:subject>titel blau</dc:subject>
  <dc:creator>hoffmann</dc:creator>
  <cp:keywords/>
  <dc:description/>
  <cp:lastModifiedBy>Grainne Kerr</cp:lastModifiedBy>
  <cp:revision>124</cp:revision>
  <cp:lastPrinted>2011-06-07T07:54:14Z</cp:lastPrinted>
  <dcterms:created xsi:type="dcterms:W3CDTF">2011-05-24T15:19:12Z</dcterms:created>
  <dcterms:modified xsi:type="dcterms:W3CDTF">2011-06-07T07:55:28Z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ebenslage">
    <vt:lpwstr/>
  </property>
  <property fmtid="{D5CDD505-2E9C-101B-9397-08002B2CF9AE}" pid="3" name="ContentType">
    <vt:lpwstr>Dokument</vt:lpwstr>
  </property>
  <property fmtid="{D5CDD505-2E9C-101B-9397-08002B2CF9AE}" pid="4" name="Schlagwort">
    <vt:lpwstr>149;#Corporate Design CD;#155;#Powerpoint;#1;#Presse- und Öffentlichkeitsarbeit;#150;#Vorlage</vt:lpwstr>
  </property>
  <property fmtid="{D5CDD505-2E9C-101B-9397-08002B2CF9AE}" pid="5" name="Sprache">
    <vt:lpwstr>2</vt:lpwstr>
  </property>
  <property fmtid="{D5CDD505-2E9C-101B-9397-08002B2CF9AE}" pid="6" name="Dokumentart">
    <vt:lpwstr>2</vt:lpwstr>
  </property>
</Properties>
</file>