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90" r:id="rId4"/>
    <p:sldId id="291" r:id="rId5"/>
    <p:sldId id="305" r:id="rId6"/>
    <p:sldId id="292" r:id="rId7"/>
    <p:sldId id="307" r:id="rId8"/>
    <p:sldId id="293" r:id="rId9"/>
    <p:sldId id="294" r:id="rId10"/>
    <p:sldId id="299" r:id="rId11"/>
    <p:sldId id="297" r:id="rId12"/>
    <p:sldId id="298" r:id="rId13"/>
    <p:sldId id="308" r:id="rId14"/>
    <p:sldId id="304" r:id="rId15"/>
    <p:sldId id="300" r:id="rId16"/>
    <p:sldId id="301" r:id="rId17"/>
    <p:sldId id="306" r:id="rId18"/>
    <p:sldId id="303" r:id="rId19"/>
    <p:sldId id="314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93A"/>
    <a:srgbClr val="8CC63E"/>
    <a:srgbClr val="33333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4660"/>
  </p:normalViewPr>
  <p:slideViewPr>
    <p:cSldViewPr>
      <p:cViewPr>
        <p:scale>
          <a:sx n="80" d="100"/>
          <a:sy n="80" d="100"/>
        </p:scale>
        <p:origin x="-226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31F6-8288-46EA-B2C1-29DB556454D8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E076C-635C-4A9D-A924-D589A9C7B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0BD31-CC21-4050-8AE3-0CEB550D30EC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1C270-EA34-41BE-A905-EED3BC508D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3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1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2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5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4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0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C270-EA34-41BE-A905-EED3BC508D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7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92375"/>
            <a:ext cx="7924800" cy="1470025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924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8839200" cy="4572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" y="838200"/>
            <a:ext cx="2125118" cy="1541526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0" y="6583680"/>
            <a:ext cx="8991600" cy="274320"/>
          </a:xfrm>
          <a:prstGeom prst="rect">
            <a:avLst/>
          </a:prstGeom>
          <a:solidFill>
            <a:srgbClr val="38793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748272"/>
            <a:ext cx="8869680" cy="10972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 userDrawn="1"/>
        </p:nvSpPr>
        <p:spPr bwMode="auto">
          <a:xfrm rot="10800000">
            <a:off x="0" y="1"/>
            <a:ext cx="8839200" cy="27432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>
            <a:spLocks noChangeArrowheads="1"/>
          </p:cNvSpPr>
          <p:nvPr userDrawn="1"/>
        </p:nvSpPr>
        <p:spPr bwMode="auto">
          <a:xfrm rot="10800000">
            <a:off x="0" y="0"/>
            <a:ext cx="8305800" cy="152399"/>
          </a:xfrm>
          <a:prstGeom prst="rect">
            <a:avLst/>
          </a:prstGeom>
          <a:solidFill>
            <a:srgbClr val="38793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 rot="10800000">
            <a:off x="0" y="0"/>
            <a:ext cx="8641080" cy="5486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orne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shedout-bed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No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8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268788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corne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shedout-bed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8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268788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0" name="Group 19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no 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8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268788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lide Number Placeholder 21"/>
          <p:cNvSpPr txBox="1">
            <a:spLocks/>
          </p:cNvSpPr>
          <p:nvPr userDrawn="1"/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268788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268788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114800"/>
          </a:xfrm>
        </p:spPr>
        <p:txBody>
          <a:bodyPr>
            <a:normAutofit/>
          </a:bodyPr>
          <a:lstStyle>
            <a:lvl1pPr>
              <a:defRPr sz="2000">
                <a:latin typeface="Verdana" pitchFamily="34" charset="0"/>
              </a:defRPr>
            </a:lvl1pPr>
            <a:lvl2pPr>
              <a:defRPr sz="1800">
                <a:latin typeface="Verdana" pitchFamily="34" charset="0"/>
              </a:defRPr>
            </a:lvl2pPr>
            <a:lvl3pPr>
              <a:defRPr sz="1600">
                <a:latin typeface="Verdana" pitchFamily="34" charset="0"/>
              </a:defRPr>
            </a:lvl3pPr>
            <a:lvl4pPr>
              <a:defRPr sz="1400">
                <a:latin typeface="Verdana" pitchFamily="34" charset="0"/>
              </a:defRPr>
            </a:lvl4pPr>
            <a:lvl5pPr>
              <a:defRPr sz="14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0" name="Group 19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corne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ashedout-bed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14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21"/>
          <p:cNvSpPr txBox="1">
            <a:spLocks/>
          </p:cNvSpPr>
          <p:nvPr userDrawn="1"/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watermark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3E52-4EAA-4D19-9452-8D22250B73AB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9967-D89A-4ED5-913E-692D4EFF8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400800"/>
            <a:ext cx="8839200" cy="4572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1" y="838200"/>
            <a:ext cx="2125118" cy="154152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6583680"/>
            <a:ext cx="8991600" cy="274320"/>
          </a:xfrm>
          <a:prstGeom prst="rect">
            <a:avLst/>
          </a:prstGeom>
          <a:solidFill>
            <a:srgbClr val="38793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748272"/>
            <a:ext cx="8869680" cy="10972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 rot="10800000">
            <a:off x="0" y="1"/>
            <a:ext cx="8839200" cy="27432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 rot="10800000">
            <a:off x="0" y="0"/>
            <a:ext cx="8305800" cy="152399"/>
          </a:xfrm>
          <a:prstGeom prst="rect">
            <a:avLst/>
          </a:prstGeom>
          <a:solidFill>
            <a:srgbClr val="38793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10800000">
            <a:off x="0" y="0"/>
            <a:ext cx="8641080" cy="5486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38200" y="2492375"/>
            <a:ext cx="7924800" cy="1470025"/>
          </a:xfrm>
        </p:spPr>
        <p:txBody>
          <a:bodyPr>
            <a:noAutofit/>
          </a:bodyPr>
          <a:lstStyle>
            <a:lvl1pPr algn="l">
              <a:defRPr sz="4400" b="0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38200" y="4191000"/>
            <a:ext cx="7924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14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6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 Blank with logo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53739" y="6295073"/>
            <a:ext cx="8990261" cy="562927"/>
            <a:chOff x="153739" y="6295073"/>
            <a:chExt cx="8990261" cy="562927"/>
          </a:xfrm>
        </p:grpSpPr>
        <p:sp>
          <p:nvSpPr>
            <p:cNvPr id="19" name="Slide Number Placeholder 21"/>
            <p:cNvSpPr txBox="1">
              <a:spLocks/>
            </p:cNvSpPr>
            <p:nvPr userDrawn="1"/>
          </p:nvSpPr>
          <p:spPr>
            <a:xfrm>
              <a:off x="8610600" y="6492875"/>
              <a:ext cx="5334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945D74A-F799-430A-A1EA-948A052170DD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‹#›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7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3E52-4EAA-4D19-9452-8D22250B73AB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9967-D89A-4ED5-913E-692D4EFF88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21"/>
          <p:cNvSpPr txBox="1">
            <a:spLocks/>
          </p:cNvSpPr>
          <p:nvPr userDrawn="1"/>
        </p:nvSpPr>
        <p:spPr>
          <a:xfrm>
            <a:off x="8382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1206500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73710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corne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shedout-bed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1206500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73710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no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1206500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73710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236913" cy="1206500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"/>
            <a:ext cx="534035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4737100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corne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ashedout-bed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no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9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washed ou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ashedout-bed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17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21"/>
          <p:cNvSpPr txBox="1">
            <a:spLocks/>
          </p:cNvSpPr>
          <p:nvPr userDrawn="1"/>
        </p:nvSpPr>
        <p:spPr>
          <a:xfrm>
            <a:off x="8610600" y="64770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9" y="6295073"/>
            <a:ext cx="670992" cy="486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/>
          </a:bodyPr>
          <a:lstStyle>
            <a:lvl1pPr>
              <a:defRPr sz="28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17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2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925"/>
            <a:ext cx="7772400" cy="1362075"/>
          </a:xfrm>
        </p:spPr>
        <p:txBody>
          <a:bodyPr anchor="t">
            <a:normAutofit/>
          </a:bodyPr>
          <a:lstStyle>
            <a:lvl1pPr algn="ctr">
              <a:defRPr sz="4000" b="0" cap="all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33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6"/>
            <a:ext cx="8763000" cy="1524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869680" cy="73152"/>
          </a:xfrm>
          <a:prstGeom prst="rect">
            <a:avLst/>
          </a:prstGeom>
          <a:solidFill>
            <a:srgbClr val="3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ICRlogo-large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 l="18238" t="18889" r="18237" b="18889"/>
          <a:stretch>
            <a:fillRect/>
          </a:stretch>
        </p:blipFill>
        <p:spPr>
          <a:xfrm>
            <a:off x="4343400" y="3074772"/>
            <a:ext cx="4495800" cy="3402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925"/>
            <a:ext cx="7772400" cy="1362075"/>
          </a:xfrm>
        </p:spPr>
        <p:txBody>
          <a:bodyPr anchor="t">
            <a:normAutofit/>
          </a:bodyPr>
          <a:lstStyle>
            <a:lvl1pPr algn="ctr">
              <a:defRPr sz="4000" b="0" cap="all"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33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6"/>
            <a:ext cx="8763000" cy="152400"/>
          </a:xfrm>
          <a:prstGeom prst="rect">
            <a:avLst/>
          </a:prstGeom>
          <a:solidFill>
            <a:srgbClr val="CEE39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869680" cy="73152"/>
          </a:xfrm>
          <a:prstGeom prst="rect">
            <a:avLst/>
          </a:prstGeom>
          <a:solidFill>
            <a:srgbClr val="387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7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 algn="l">
              <a:defRPr>
                <a:solidFill>
                  <a:srgbClr val="38793A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678363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21"/>
          <p:cNvSpPr txBox="1">
            <a:spLocks/>
          </p:cNvSpPr>
          <p:nvPr userDrawn="1"/>
        </p:nvSpPr>
        <p:spPr>
          <a:xfrm>
            <a:off x="86106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5D74A-F799-430A-A1EA-948A052170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9939" y="6295073"/>
            <a:ext cx="8929910" cy="562927"/>
            <a:chOff x="229939" y="6295073"/>
            <a:chExt cx="8929910" cy="562927"/>
          </a:xfrm>
        </p:grpSpPr>
        <p:sp>
          <p:nvSpPr>
            <p:cNvPr id="18" name="Rectangle 4"/>
            <p:cNvSpPr>
              <a:spLocks noChangeArrowheads="1"/>
            </p:cNvSpPr>
            <p:nvPr userDrawn="1"/>
          </p:nvSpPr>
          <p:spPr bwMode="auto">
            <a:xfrm>
              <a:off x="1143000" y="6553200"/>
              <a:ext cx="8004886" cy="304800"/>
            </a:xfrm>
            <a:prstGeom prst="rect">
              <a:avLst/>
            </a:prstGeom>
            <a:solidFill>
              <a:srgbClr val="CEE39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3"/>
            <p:cNvSpPr>
              <a:spLocks noChangeArrowheads="1"/>
            </p:cNvSpPr>
            <p:nvPr userDrawn="1"/>
          </p:nvSpPr>
          <p:spPr bwMode="auto">
            <a:xfrm>
              <a:off x="998677" y="6629400"/>
              <a:ext cx="8145323" cy="228600"/>
            </a:xfrm>
            <a:prstGeom prst="rect">
              <a:avLst/>
            </a:prstGeom>
            <a:solidFill>
              <a:srgbClr val="38793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95400" y="6748272"/>
              <a:ext cx="7864449" cy="109728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39" y="6295073"/>
              <a:ext cx="670992" cy="48672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F6F2-202D-4B14-A1E3-31C4BBBFBB49}" type="datetimeFigureOut">
              <a:rPr lang="en-US" smtClean="0"/>
              <a:pPr/>
              <a:t>13-06-30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D74A-F799-430A-A1EA-948A0521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84" r:id="rId4"/>
    <p:sldLayoutId id="2147483671" r:id="rId5"/>
    <p:sldLayoutId id="2147483670" r:id="rId6"/>
    <p:sldLayoutId id="2147483651" r:id="rId7"/>
    <p:sldLayoutId id="2147483672" r:id="rId8"/>
    <p:sldLayoutId id="2147483652" r:id="rId9"/>
    <p:sldLayoutId id="2147483685" r:id="rId10"/>
    <p:sldLayoutId id="2147483675" r:id="rId11"/>
    <p:sldLayoutId id="2147483673" r:id="rId12"/>
    <p:sldLayoutId id="2147483653" r:id="rId13"/>
    <p:sldLayoutId id="2147483686" r:id="rId14"/>
    <p:sldLayoutId id="2147483676" r:id="rId15"/>
    <p:sldLayoutId id="2147483674" r:id="rId16"/>
    <p:sldLayoutId id="2147483654" r:id="rId17"/>
    <p:sldLayoutId id="2147483687" r:id="rId18"/>
    <p:sldLayoutId id="2147483677" r:id="rId19"/>
    <p:sldLayoutId id="2147483678" r:id="rId20"/>
    <p:sldLayoutId id="2147483679" r:id="rId21"/>
    <p:sldLayoutId id="2147483655" r:id="rId22"/>
    <p:sldLayoutId id="2147483667" r:id="rId23"/>
    <p:sldLayoutId id="2147483656" r:id="rId24"/>
    <p:sldLayoutId id="2147483688" r:id="rId25"/>
    <p:sldLayoutId id="2147483680" r:id="rId26"/>
    <p:sldLayoutId id="2147483681" r:id="rId27"/>
    <p:sldLayoutId id="2147483657" r:id="rId28"/>
    <p:sldLayoutId id="2147483689" r:id="rId29"/>
    <p:sldLayoutId id="2147483682" r:id="rId30"/>
    <p:sldLayoutId id="2147483683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4477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modENCODE</a:t>
            </a:r>
            <a:r>
              <a:rPr lang="en-US" sz="3600" dirty="0" smtClean="0"/>
              <a:t> Galaxy</a:t>
            </a:r>
            <a:r>
              <a:rPr lang="en-US" sz="3600" dirty="0"/>
              <a:t>: Uniform </a:t>
            </a:r>
            <a:r>
              <a:rPr lang="en-US" sz="3600" dirty="0" err="1"/>
              <a:t>ChIP-Seq</a:t>
            </a:r>
            <a:r>
              <a:rPr lang="en-US" sz="3600" dirty="0"/>
              <a:t> Processing Tools for </a:t>
            </a:r>
            <a:r>
              <a:rPr lang="en-US" sz="3600" dirty="0" err="1"/>
              <a:t>modENCODE</a:t>
            </a:r>
            <a:r>
              <a:rPr lang="en-US" sz="3600" dirty="0"/>
              <a:t> and ENCODE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78486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333333"/>
                </a:solidFill>
              </a:rPr>
              <a:t>Quang M Trinh</a:t>
            </a:r>
            <a:br>
              <a:rPr lang="en-US" dirty="0" smtClean="0">
                <a:solidFill>
                  <a:srgbClr val="333333"/>
                </a:solidFill>
              </a:rPr>
            </a:br>
            <a:r>
              <a:rPr lang="en-US" dirty="0" smtClean="0">
                <a:solidFill>
                  <a:srgbClr val="333333"/>
                </a:solidFill>
                <a:latin typeface="Verdana" pitchFamily="34" charset="0"/>
              </a:rPr>
              <a:t>Ontario Institute for Cancer Research</a:t>
            </a:r>
          </a:p>
          <a:p>
            <a:pPr algn="ctr"/>
            <a:r>
              <a:rPr lang="en-US" dirty="0" err="1">
                <a:solidFill>
                  <a:srgbClr val="333333"/>
                </a:solidFill>
              </a:rPr>
              <a:t>qtrinh@oicr.on.ca</a:t>
            </a:r>
            <a:endParaRPr lang="en-US" dirty="0">
              <a:solidFill>
                <a:srgbClr val="333333"/>
              </a:solidFill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48272"/>
            <a:ext cx="8869680" cy="109728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 rot="10800000">
            <a:off x="0" y="0"/>
            <a:ext cx="8305800" cy="152399"/>
          </a:xfrm>
          <a:prstGeom prst="rect">
            <a:avLst/>
          </a:prstGeom>
          <a:solidFill>
            <a:srgbClr val="38793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 rot="10800000">
            <a:off x="0" y="0"/>
            <a:ext cx="8641080" cy="5486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Amazon Credentials and Environments ( </a:t>
            </a:r>
            <a:r>
              <a:rPr lang="en-US" dirty="0" err="1" smtClean="0"/>
              <a:t>env.sh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4" name="Content Placeholder 3" descr="Screen Shot 2013-06-24 at 9.47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79" b="-70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493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Setup Configurations ( </a:t>
            </a:r>
            <a:r>
              <a:rPr lang="en-US" dirty="0" err="1" smtClean="0"/>
              <a:t>config.txt</a:t>
            </a:r>
            <a:r>
              <a:rPr lang="en-US" dirty="0" smtClean="0"/>
              <a:t> )</a:t>
            </a:r>
            <a:endParaRPr lang="en-US" dirty="0"/>
          </a:p>
        </p:txBody>
      </p:sp>
      <p:pic>
        <p:nvPicPr>
          <p:cNvPr id="6" name="Content Placeholder 5" descr="Screen Shot 2013-06-24 at 9.39.4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4" r="-581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895600" y="4343400"/>
            <a:ext cx="4413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Galaxy AMI is </a:t>
            </a:r>
            <a:r>
              <a:rPr lang="en-US" dirty="0" smtClean="0">
                <a:solidFill>
                  <a:srgbClr val="FF0000"/>
                </a:solidFill>
              </a:rPr>
              <a:t>available on June 29 – see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email from </a:t>
            </a:r>
            <a:r>
              <a:rPr lang="en-US" dirty="0" err="1" smtClean="0">
                <a:solidFill>
                  <a:srgbClr val="FF0000"/>
                </a:solidFill>
              </a:rPr>
              <a:t>Enis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Afgan</a:t>
            </a:r>
            <a:r>
              <a:rPr lang="en-US" dirty="0" smtClean="0">
                <a:solidFill>
                  <a:srgbClr val="FF0000"/>
                </a:solidFill>
              </a:rPr>
              <a:t> to galaxy-</a:t>
            </a:r>
            <a:r>
              <a:rPr lang="en-US" dirty="0" err="1" smtClean="0">
                <a:solidFill>
                  <a:srgbClr val="FF0000"/>
                </a:solidFill>
              </a:rPr>
              <a:t>dev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1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Screen Shot 2013-06-24 at 9.08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89" b="-7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996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 descr="Screen Shot 2013-06-27 at 11.54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23" b="-15623"/>
          <a:stretch>
            <a:fillRect/>
          </a:stretch>
        </p:blipFill>
        <p:spPr/>
      </p:pic>
      <p:pic>
        <p:nvPicPr>
          <p:cNvPr id="7" name="Picture 6" descr="Screen Shot 2013-06-27 at 11.55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4546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Uniform Processing/Peak Calling </a:t>
            </a:r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 uniform pipeline for calling peaks and ranking reproducibility between replicates for </a:t>
            </a:r>
            <a:r>
              <a:rPr lang="en-US" dirty="0" err="1" smtClean="0"/>
              <a:t>ChIP-seq</a:t>
            </a:r>
            <a:r>
              <a:rPr lang="en-US" dirty="0" smtClean="0"/>
              <a:t> data</a:t>
            </a:r>
          </a:p>
          <a:p>
            <a:endParaRPr lang="en-US" dirty="0" smtClean="0"/>
          </a:p>
          <a:p>
            <a:r>
              <a:rPr lang="en-US" dirty="0" smtClean="0"/>
              <a:t>Used by both </a:t>
            </a:r>
            <a:r>
              <a:rPr lang="en-US" dirty="0" err="1" smtClean="0"/>
              <a:t>modENCODE</a:t>
            </a:r>
            <a:r>
              <a:rPr lang="en-US" dirty="0" smtClean="0"/>
              <a:t> and ENCODE communities for human, mouse, worm, and fly</a:t>
            </a:r>
          </a:p>
          <a:p>
            <a:endParaRPr lang="en-US" dirty="0" smtClean="0"/>
          </a:p>
          <a:p>
            <a:r>
              <a:rPr lang="en-US" dirty="0" smtClean="0"/>
              <a:t>Begins with raw FASTQ files and ends with peak files in BED format and </a:t>
            </a:r>
            <a:r>
              <a:rPr lang="en-US" dirty="0" err="1" smtClean="0"/>
              <a:t>pdf</a:t>
            </a:r>
            <a:r>
              <a:rPr lang="en-US" dirty="0" smtClean="0"/>
              <a:t> plots of consistency comparisons between replicates.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51740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ControlRep1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41500" y="10517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0600" y="10517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4" idx="3"/>
            <a:endCxn id="7" idx="1"/>
          </p:cNvCxnSpPr>
          <p:nvPr/>
        </p:nvCxnSpPr>
        <p:spPr>
          <a:xfrm>
            <a:off x="1331147" y="137533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20247" y="1372118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2004240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ControlRep2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41500" y="20042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0600" y="20042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>
            <a:off x="1331147" y="232783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20247" y="2324618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" y="2982140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ControlRep3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841500" y="29821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30600" y="29821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3" idx="3"/>
            <a:endCxn id="24" idx="1"/>
          </p:cNvCxnSpPr>
          <p:nvPr/>
        </p:nvCxnSpPr>
        <p:spPr>
          <a:xfrm>
            <a:off x="1331147" y="330573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20247" y="3302518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32400" y="2004240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merge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699000" y="1372118"/>
            <a:ext cx="510353" cy="63212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99000" y="2324618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99000" y="2651423"/>
            <a:ext cx="533400" cy="673281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023100" y="2001026"/>
            <a:ext cx="1498600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ControlRep0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400800" y="232783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7200" y="3975617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ChIP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Rep1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41500" y="3975617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30600" y="3975617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8" idx="3"/>
            <a:endCxn id="59" idx="1"/>
          </p:cNvCxnSpPr>
          <p:nvPr/>
        </p:nvCxnSpPr>
        <p:spPr>
          <a:xfrm>
            <a:off x="1331147" y="4299209"/>
            <a:ext cx="51035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3020247" y="4295995"/>
            <a:ext cx="51035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57200" y="4928117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ChIP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Rep2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841500" y="4928117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30600" y="4928117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3" idx="3"/>
            <a:endCxn id="64" idx="1"/>
          </p:cNvCxnSpPr>
          <p:nvPr/>
        </p:nvCxnSpPr>
        <p:spPr>
          <a:xfrm>
            <a:off x="1331147" y="5251709"/>
            <a:ext cx="510353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020247" y="5248495"/>
            <a:ext cx="510353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57200" y="5906017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ChIP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Rep3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41500" y="5906017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Groomer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530600" y="5906017"/>
            <a:ext cx="1168400" cy="64718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stCxn id="68" idx="3"/>
            <a:endCxn id="69" idx="1"/>
          </p:cNvCxnSpPr>
          <p:nvPr/>
        </p:nvCxnSpPr>
        <p:spPr>
          <a:xfrm>
            <a:off x="1331147" y="6229609"/>
            <a:ext cx="510353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3020247" y="6226395"/>
            <a:ext cx="510353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732394" y="4299209"/>
            <a:ext cx="51035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242747" y="3972403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ChIP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Rep1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732394" y="5232581"/>
            <a:ext cx="510353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242747" y="4924903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ChIP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Rep2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4722047" y="6210481"/>
            <a:ext cx="510353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232400" y="5902803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ChIP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Rep3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Uniform Processing/Peak Calling </a:t>
            </a:r>
            <a:r>
              <a:rPr lang="en-US" dirty="0" smtClean="0"/>
              <a:t>Pipeline for 3 replicates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1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694" y="1316516"/>
            <a:ext cx="1498600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ControlRep0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1747" y="2165865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ChIP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Rep1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2094" y="3715782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FF"/>
                </a:solidFill>
              </a:rPr>
              <a:t>ChIP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Rep2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1747" y="5239782"/>
            <a:ext cx="873947" cy="6471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ChIP</a:t>
            </a:r>
            <a:endParaRPr lang="en-US" dirty="0" smtClean="0">
              <a:solidFill>
                <a:srgbClr val="008000"/>
              </a:solidFill>
            </a:endParaRP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Rep3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1446" y="1569999"/>
            <a:ext cx="14247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MACS2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646294" y="1779471"/>
            <a:ext cx="7897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25694" y="2382282"/>
            <a:ext cx="51035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61446" y="3106699"/>
            <a:ext cx="14247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MACS2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925694" y="3918982"/>
            <a:ext cx="510353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61446" y="4592599"/>
            <a:ext cx="14247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MACS2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25694" y="5404882"/>
            <a:ext cx="510353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3100" y="1963699"/>
            <a:ext cx="12700" cy="129059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3100" y="3254298"/>
            <a:ext cx="176294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1000" y="4790998"/>
            <a:ext cx="2113841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8300" y="1963699"/>
            <a:ext cx="12700" cy="2827299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963347" y="1569999"/>
            <a:ext cx="8786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86199" y="1785743"/>
            <a:ext cx="107714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597400" y="2363230"/>
            <a:ext cx="365946" cy="480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97400" y="2363230"/>
            <a:ext cx="0" cy="88626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886200" y="3249497"/>
            <a:ext cx="7112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963347" y="4592599"/>
            <a:ext cx="8786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86199" y="5404882"/>
            <a:ext cx="107714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114800" y="4790998"/>
            <a:ext cx="848546" cy="13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114800" y="3906097"/>
            <a:ext cx="0" cy="88626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886199" y="3918315"/>
            <a:ext cx="2286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963347" y="3106699"/>
            <a:ext cx="8786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886199" y="2385380"/>
            <a:ext cx="406401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292600" y="3447531"/>
            <a:ext cx="67074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292600" y="2385380"/>
            <a:ext cx="0" cy="1062151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385747" y="1569999"/>
            <a:ext cx="8786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IDR-Plot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85747" y="4592599"/>
            <a:ext cx="8786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IDR-Plot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85747" y="3106699"/>
            <a:ext cx="878653" cy="985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IDR-Plot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842000" y="206478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875394" y="360148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875394" y="511278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264400" y="206478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264400" y="360148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264400" y="5112782"/>
            <a:ext cx="510353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936041" y="1131850"/>
            <a:ext cx="272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ChIPRep1</a:t>
            </a:r>
            <a:r>
              <a:rPr lang="en-US" dirty="0" smtClean="0"/>
              <a:t>_VS_ControlRep0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36041" y="2756933"/>
            <a:ext cx="272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ChIPRep2</a:t>
            </a:r>
            <a:r>
              <a:rPr lang="en-US" dirty="0" smtClean="0"/>
              <a:t>_VS_ControlRep0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36041" y="5556763"/>
            <a:ext cx="272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ChIPRep3</a:t>
            </a:r>
            <a:r>
              <a:rPr lang="en-US" dirty="0" smtClean="0"/>
              <a:t>_VS_ControlRep0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774753" y="1603117"/>
            <a:ext cx="1084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ChIPRep1</a:t>
            </a:r>
          </a:p>
          <a:p>
            <a:pPr algn="ctr"/>
            <a:r>
              <a:rPr lang="en-US" dirty="0" smtClean="0"/>
              <a:t>VS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ChIPRep2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329563" y="3734313"/>
            <a:ext cx="670746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29563" y="3715782"/>
            <a:ext cx="0" cy="122451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886201" y="4940300"/>
            <a:ext cx="443362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774753" y="3106699"/>
            <a:ext cx="1084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ChIPRep1</a:t>
            </a:r>
          </a:p>
          <a:p>
            <a:pPr algn="ctr"/>
            <a:r>
              <a:rPr lang="en-US" dirty="0" smtClean="0"/>
              <a:t>VS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ChIPRep3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774753" y="4613198"/>
            <a:ext cx="1084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ChIPRep2</a:t>
            </a:r>
          </a:p>
          <a:p>
            <a:pPr algn="ctr"/>
            <a:r>
              <a:rPr lang="en-US" dirty="0" smtClean="0"/>
              <a:t>VS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ChIPRep3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Uniform Processing/Peak Calling Pipeline for </a:t>
            </a:r>
            <a:r>
              <a:rPr lang="en-US" dirty="0"/>
              <a:t>3 </a:t>
            </a:r>
            <a:r>
              <a:rPr lang="en-US" dirty="0" smtClean="0"/>
              <a:t>replicates ( cont’d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Uniform Processing/Peak Calling </a:t>
            </a:r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modENCODE</a:t>
            </a:r>
            <a:r>
              <a:rPr lang="en-US" dirty="0"/>
              <a:t>-DCC/Galaxy/tree/master/</a:t>
            </a:r>
            <a:r>
              <a:rPr lang="en-US" dirty="0" smtClean="0"/>
              <a:t>workflows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3-replicate and 2-replicate workflows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Galaxy is a great platform for data analysis</a:t>
            </a:r>
          </a:p>
          <a:p>
            <a:r>
              <a:rPr lang="en-US" dirty="0" smtClean="0"/>
              <a:t>We chose Galaxy because of its availability, functionality, and ease of result reproducibility</a:t>
            </a:r>
          </a:p>
          <a:p>
            <a:r>
              <a:rPr lang="en-US" dirty="0" smtClean="0"/>
              <a:t>Integrated </a:t>
            </a:r>
            <a:r>
              <a:rPr lang="en-US" dirty="0" err="1" smtClean="0"/>
              <a:t>modENCODE</a:t>
            </a:r>
            <a:r>
              <a:rPr lang="en-US" dirty="0" smtClean="0"/>
              <a:t> tools &amp; workflows with Galaxy on Amazon Cloud</a:t>
            </a:r>
          </a:p>
          <a:p>
            <a:pPr lvl="1"/>
            <a:r>
              <a:rPr lang="en-US" dirty="0" smtClean="0"/>
              <a:t>Works great with the entire </a:t>
            </a:r>
            <a:r>
              <a:rPr lang="en-US" dirty="0" err="1" smtClean="0"/>
              <a:t>modENCODE</a:t>
            </a:r>
            <a:r>
              <a:rPr lang="en-US" dirty="0" smtClean="0"/>
              <a:t> data set on Amazon Cloud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more info, see 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modENCODE</a:t>
            </a:r>
            <a:r>
              <a:rPr lang="en-US" dirty="0"/>
              <a:t>-DCC/</a:t>
            </a:r>
            <a:r>
              <a:rPr lang="en-US" dirty="0" smtClean="0"/>
              <a:t>Galaxy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Co-op students</a:t>
            </a:r>
          </a:p>
          <a:p>
            <a:pPr lvl="1"/>
            <a:r>
              <a:rPr lang="en-US" dirty="0" err="1" smtClean="0"/>
              <a:t>Rav</a:t>
            </a:r>
            <a:r>
              <a:rPr lang="en-US" dirty="0" smtClean="0"/>
              <a:t> </a:t>
            </a:r>
            <a:r>
              <a:rPr lang="en-US" dirty="0" err="1"/>
              <a:t>Setia</a:t>
            </a:r>
            <a:endParaRPr lang="en-US" dirty="0"/>
          </a:p>
          <a:p>
            <a:pPr lvl="1"/>
            <a:r>
              <a:rPr lang="en-US" dirty="0" err="1"/>
              <a:t>Fei</a:t>
            </a:r>
            <a:r>
              <a:rPr lang="en-US" dirty="0"/>
              <a:t>-Yang ( Arthur ) Jen</a:t>
            </a:r>
          </a:p>
          <a:p>
            <a:pPr lvl="1"/>
            <a:r>
              <a:rPr lang="en-US" dirty="0" err="1"/>
              <a:t>Ziru</a:t>
            </a:r>
            <a:r>
              <a:rPr lang="en-US" dirty="0"/>
              <a:t> </a:t>
            </a:r>
            <a:r>
              <a:rPr lang="en-US" dirty="0" smtClean="0"/>
              <a:t>Zhou</a:t>
            </a:r>
          </a:p>
          <a:p>
            <a:pPr lvl="1"/>
            <a:r>
              <a:rPr lang="en-US" dirty="0" err="1" smtClean="0"/>
              <a:t>Karming</a:t>
            </a:r>
            <a:r>
              <a:rPr lang="en-US" dirty="0" smtClean="0"/>
              <a:t> Chu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modENCODE</a:t>
            </a:r>
            <a:r>
              <a:rPr lang="en-US" dirty="0"/>
              <a:t> </a:t>
            </a:r>
            <a:r>
              <a:rPr lang="en-US" dirty="0" smtClean="0"/>
              <a:t>DCC Data Wranglers</a:t>
            </a:r>
          </a:p>
          <a:p>
            <a:pPr lvl="1"/>
            <a:r>
              <a:rPr lang="en-US" dirty="0" smtClean="0"/>
              <a:t>Marc </a:t>
            </a:r>
            <a:r>
              <a:rPr lang="en-US" dirty="0"/>
              <a:t>Perry</a:t>
            </a:r>
          </a:p>
          <a:p>
            <a:pPr lvl="1"/>
            <a:r>
              <a:rPr lang="en-US" dirty="0"/>
              <a:t>Ellen </a:t>
            </a:r>
            <a:r>
              <a:rPr lang="en-US" dirty="0" err="1"/>
              <a:t>Kephart</a:t>
            </a:r>
            <a:endParaRPr lang="en-US" dirty="0"/>
          </a:p>
          <a:p>
            <a:pPr lvl="1"/>
            <a:r>
              <a:rPr lang="en-US" dirty="0"/>
              <a:t>Sergio </a:t>
            </a:r>
            <a:r>
              <a:rPr lang="en-US" dirty="0" err="1"/>
              <a:t>Contrino</a:t>
            </a:r>
            <a:endParaRPr lang="en-US" dirty="0"/>
          </a:p>
          <a:p>
            <a:pPr lvl="1"/>
            <a:r>
              <a:rPr lang="en-US" dirty="0"/>
              <a:t>Peter </a:t>
            </a:r>
            <a:r>
              <a:rPr lang="en-US" dirty="0" err="1" smtClean="0"/>
              <a:t>Ruzanov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Lincoln </a:t>
            </a:r>
            <a:r>
              <a:rPr lang="en-US" dirty="0" smtClean="0"/>
              <a:t>Stein ( PI 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4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/>
              <a:t>M</a:t>
            </a:r>
            <a:r>
              <a:rPr lang="en-US" dirty="0"/>
              <a:t>odel </a:t>
            </a:r>
            <a:r>
              <a:rPr lang="en-US" b="1" dirty="0"/>
              <a:t>O</a:t>
            </a:r>
            <a:r>
              <a:rPr lang="en-US" dirty="0"/>
              <a:t>rganism </a:t>
            </a:r>
            <a:r>
              <a:rPr lang="en-US" b="1" dirty="0" err="1"/>
              <a:t>ENC</a:t>
            </a:r>
            <a:r>
              <a:rPr lang="en-US" dirty="0" err="1"/>
              <a:t>yclopedia</a:t>
            </a:r>
            <a:r>
              <a:rPr lang="en-US" dirty="0"/>
              <a:t>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D</a:t>
            </a:r>
            <a:r>
              <a:rPr lang="en-US" dirty="0"/>
              <a:t>NA </a:t>
            </a:r>
            <a:r>
              <a:rPr lang="en-US" b="1" dirty="0"/>
              <a:t>E</a:t>
            </a:r>
            <a:r>
              <a:rPr lang="en-US" dirty="0"/>
              <a:t>lements ( </a:t>
            </a:r>
            <a:r>
              <a:rPr lang="en-US" dirty="0" err="1"/>
              <a:t>modENCODE</a:t>
            </a:r>
            <a:r>
              <a:rPr lang="en-US" dirty="0"/>
              <a:t> ) </a:t>
            </a:r>
            <a:r>
              <a:rPr lang="en-US" dirty="0" smtClean="0"/>
              <a:t>project &amp; mandates </a:t>
            </a:r>
            <a:r>
              <a:rPr lang="en-US" dirty="0" smtClean="0"/>
              <a:t>for </a:t>
            </a:r>
            <a:r>
              <a:rPr lang="en-US" dirty="0" smtClean="0"/>
              <a:t>the </a:t>
            </a:r>
            <a:r>
              <a:rPr lang="en-US" dirty="0" err="1" smtClean="0"/>
              <a:t>modENCODE</a:t>
            </a:r>
            <a:r>
              <a:rPr lang="en-US" dirty="0" smtClean="0"/>
              <a:t>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C</a:t>
            </a:r>
            <a:r>
              <a:rPr lang="en-US" dirty="0" smtClean="0"/>
              <a:t>oordinating </a:t>
            </a:r>
            <a:r>
              <a:rPr lang="en-US" b="1" dirty="0" smtClean="0"/>
              <a:t>C</a:t>
            </a:r>
            <a:r>
              <a:rPr lang="en-US" dirty="0" smtClean="0"/>
              <a:t>enter ( DCC )</a:t>
            </a:r>
          </a:p>
          <a:p>
            <a:endParaRPr lang="en-US" dirty="0"/>
          </a:p>
          <a:p>
            <a:r>
              <a:rPr lang="en-US" dirty="0" err="1" smtClean="0"/>
              <a:t>modENCODE</a:t>
            </a:r>
            <a:r>
              <a:rPr lang="en-US" dirty="0" smtClean="0"/>
              <a:t> data &amp; Galaxy on Amazon Cloud</a:t>
            </a:r>
          </a:p>
          <a:p>
            <a:endParaRPr lang="en-US" dirty="0"/>
          </a:p>
          <a:p>
            <a:r>
              <a:rPr lang="en-US" dirty="0" smtClean="0"/>
              <a:t>Uniform Processing/Peak calling pipeline for </a:t>
            </a:r>
            <a:r>
              <a:rPr lang="en-US" dirty="0" err="1" smtClean="0"/>
              <a:t>modENCODE</a:t>
            </a:r>
            <a:r>
              <a:rPr lang="en-US" dirty="0" smtClean="0"/>
              <a:t> </a:t>
            </a:r>
            <a:r>
              <a:rPr lang="en-US" dirty="0"/>
              <a:t>&amp; ENCODE (</a:t>
            </a:r>
            <a:r>
              <a:rPr lang="en-US" b="1" dirty="0" err="1"/>
              <a:t>ENC</a:t>
            </a:r>
            <a:r>
              <a:rPr lang="en-US" dirty="0" err="1"/>
              <a:t>yclopedia</a:t>
            </a:r>
            <a:r>
              <a:rPr lang="en-US" dirty="0"/>
              <a:t>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D</a:t>
            </a:r>
            <a:r>
              <a:rPr lang="en-US" dirty="0"/>
              <a:t>NA </a:t>
            </a:r>
            <a:r>
              <a:rPr lang="en-US" b="1" dirty="0" smtClean="0"/>
              <a:t>E</a:t>
            </a:r>
            <a:r>
              <a:rPr lang="en-US" dirty="0" smtClean="0"/>
              <a:t>lements </a:t>
            </a:r>
            <a:r>
              <a:rPr lang="en-US" dirty="0" smtClean="0"/>
              <a:t>) data using Galaxy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provided by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981200"/>
            <a:ext cx="7861300" cy="1168400"/>
          </a:xfrm>
          <a:prstGeom prst="rect">
            <a:avLst/>
          </a:prstGeom>
        </p:spPr>
      </p:pic>
      <p:pic>
        <p:nvPicPr>
          <p:cNvPr id="10" name="Picture 9" descr="OICRlogo_general_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71900"/>
            <a:ext cx="3175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</a:t>
            </a:r>
            <a:r>
              <a:rPr lang="en-US" dirty="0"/>
              <a:t>odel </a:t>
            </a:r>
            <a:r>
              <a:rPr lang="en-US" b="1" dirty="0"/>
              <a:t>O</a:t>
            </a:r>
            <a:r>
              <a:rPr lang="en-US" dirty="0"/>
              <a:t>rganism </a:t>
            </a:r>
            <a:r>
              <a:rPr lang="en-US" b="1" dirty="0" err="1"/>
              <a:t>ENC</a:t>
            </a:r>
            <a:r>
              <a:rPr lang="en-US" dirty="0" err="1"/>
              <a:t>yclopedia</a:t>
            </a:r>
            <a:r>
              <a:rPr lang="en-US" dirty="0"/>
              <a:t>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D</a:t>
            </a:r>
            <a:r>
              <a:rPr lang="en-US" dirty="0"/>
              <a:t>NA </a:t>
            </a:r>
            <a:r>
              <a:rPr lang="en-US" b="1" dirty="0"/>
              <a:t>E</a:t>
            </a:r>
            <a:r>
              <a:rPr lang="en-US" dirty="0"/>
              <a:t>lements ( </a:t>
            </a:r>
            <a:r>
              <a:rPr lang="en-US" dirty="0" err="1"/>
              <a:t>modENCODE</a:t>
            </a:r>
            <a:r>
              <a:rPr lang="en-US" dirty="0"/>
              <a:t> )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Funding by the </a:t>
            </a:r>
            <a:r>
              <a:rPr lang="en-US" b="1" dirty="0" smtClean="0"/>
              <a:t>N</a:t>
            </a:r>
            <a:r>
              <a:rPr lang="en-US" dirty="0" smtClean="0"/>
              <a:t>ational </a:t>
            </a:r>
            <a:r>
              <a:rPr lang="en-US" b="1" dirty="0" smtClean="0"/>
              <a:t>I</a:t>
            </a:r>
            <a:r>
              <a:rPr lang="en-US" dirty="0" smtClean="0"/>
              <a:t>nstitutes of </a:t>
            </a:r>
            <a:r>
              <a:rPr lang="en-US" b="1" dirty="0" err="1" smtClean="0"/>
              <a:t>H</a:t>
            </a:r>
            <a:r>
              <a:rPr lang="en-US" dirty="0" err="1" smtClean="0"/>
              <a:t>ealths</a:t>
            </a:r>
            <a:r>
              <a:rPr lang="en-US" dirty="0" smtClean="0"/>
              <a:t> (NIH)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www.genome.gov</a:t>
            </a:r>
            <a:r>
              <a:rPr lang="en-US" dirty="0"/>
              <a:t>/</a:t>
            </a:r>
            <a:r>
              <a:rPr lang="en-US" dirty="0" err="1"/>
              <a:t>modencode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Aim of </a:t>
            </a:r>
            <a:r>
              <a:rPr lang="en-US" dirty="0" err="1" smtClean="0"/>
              <a:t>modENCODE</a:t>
            </a:r>
            <a:r>
              <a:rPr lang="en-US" dirty="0" smtClean="0"/>
              <a:t> is to provide a comprehensive encyclopedia of functional genomics for both worm and fly</a:t>
            </a:r>
          </a:p>
          <a:p>
            <a:pPr lvl="1"/>
            <a:r>
              <a:rPr lang="en-US" dirty="0" smtClean="0"/>
              <a:t>11 groups of data providers</a:t>
            </a:r>
          </a:p>
          <a:p>
            <a:pPr lvl="1"/>
            <a:r>
              <a:rPr lang="en-US" dirty="0"/>
              <a:t>1 analysis </a:t>
            </a:r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1 </a:t>
            </a:r>
            <a:r>
              <a:rPr lang="en-US" b="1" dirty="0" smtClean="0"/>
              <a:t>D</a:t>
            </a:r>
            <a:r>
              <a:rPr lang="en-US" dirty="0" smtClean="0"/>
              <a:t>ata </a:t>
            </a:r>
            <a:r>
              <a:rPr lang="en-US" b="1" dirty="0" smtClean="0"/>
              <a:t>C</a:t>
            </a:r>
            <a:r>
              <a:rPr lang="en-US" dirty="0" smtClean="0"/>
              <a:t>oordinating </a:t>
            </a:r>
            <a:r>
              <a:rPr lang="en-US" b="1" dirty="0" smtClean="0"/>
              <a:t>C</a:t>
            </a:r>
            <a:r>
              <a:rPr lang="en-US" dirty="0" smtClean="0"/>
              <a:t>enter ( DCC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2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Mandates </a:t>
            </a:r>
            <a:r>
              <a:rPr lang="en-US" dirty="0" smtClean="0"/>
              <a:t>for the </a:t>
            </a:r>
            <a:r>
              <a:rPr lang="en-US" dirty="0" smtClean="0"/>
              <a:t>DCC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Collect</a:t>
            </a:r>
            <a:r>
              <a:rPr lang="en-US" dirty="0" smtClean="0"/>
              <a:t>, </a:t>
            </a:r>
            <a:r>
              <a:rPr lang="en-US" i="1" dirty="0" smtClean="0"/>
              <a:t>validate</a:t>
            </a:r>
            <a:r>
              <a:rPr lang="en-US" dirty="0" smtClean="0"/>
              <a:t>, and </a:t>
            </a:r>
            <a:r>
              <a:rPr lang="en-US" i="1" dirty="0" smtClean="0"/>
              <a:t>release</a:t>
            </a:r>
            <a:r>
              <a:rPr lang="en-US" dirty="0" smtClean="0"/>
              <a:t> data submitted from the 11 groups of data providers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Collection</a:t>
            </a:r>
          </a:p>
          <a:p>
            <a:pPr lvl="1"/>
            <a:r>
              <a:rPr lang="en-US" dirty="0" smtClean="0"/>
              <a:t>Data upload via a website or an ftp site</a:t>
            </a:r>
          </a:p>
          <a:p>
            <a:r>
              <a:rPr lang="en-US" i="1" dirty="0" smtClean="0"/>
              <a:t>Validation</a:t>
            </a:r>
          </a:p>
          <a:p>
            <a:pPr lvl="1"/>
            <a:r>
              <a:rPr lang="en-US" dirty="0" smtClean="0"/>
              <a:t>uses controlled vocabularies to describe data and metadata</a:t>
            </a:r>
          </a:p>
          <a:p>
            <a:pPr lvl="1"/>
            <a:r>
              <a:rPr lang="en-US" dirty="0" smtClean="0"/>
              <a:t>QC to ensure consistency and completeness of submission</a:t>
            </a:r>
          </a:p>
          <a:p>
            <a:pPr lvl="1"/>
            <a:r>
              <a:rPr lang="en-US" dirty="0" smtClean="0"/>
              <a:t>Integrates data </a:t>
            </a:r>
          </a:p>
          <a:p>
            <a:r>
              <a:rPr lang="en-US" i="1" dirty="0" smtClean="0"/>
              <a:t>Release</a:t>
            </a:r>
          </a:p>
          <a:p>
            <a:pPr lvl="1"/>
            <a:r>
              <a:rPr lang="en-US" dirty="0" smtClean="0"/>
              <a:t>Over 10 TB of data publicly available on faceted browser, </a:t>
            </a:r>
            <a:r>
              <a:rPr lang="en-US" dirty="0" err="1" smtClean="0"/>
              <a:t>modmine</a:t>
            </a:r>
            <a:r>
              <a:rPr lang="en-US" dirty="0" smtClean="0"/>
              <a:t>, and clouds ( Amazon &amp; </a:t>
            </a:r>
            <a:r>
              <a:rPr lang="en-US" dirty="0" err="1" smtClean="0"/>
              <a:t>Bionimbus</a:t>
            </a:r>
            <a:r>
              <a:rPr lang="en-US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16965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modENCODE</a:t>
            </a:r>
            <a:r>
              <a:rPr lang="en-US" dirty="0" smtClean="0"/>
              <a:t> Data on Amazon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 entire set of </a:t>
            </a:r>
            <a:r>
              <a:rPr lang="en-US" dirty="0" err="1" smtClean="0"/>
              <a:t>modENCODE</a:t>
            </a:r>
            <a:r>
              <a:rPr lang="en-US" dirty="0" smtClean="0"/>
              <a:t> data is on Amazon Cloud as a list of snapshots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Custom </a:t>
            </a:r>
            <a:r>
              <a:rPr lang="en-US" dirty="0" err="1" smtClean="0"/>
              <a:t>modENCODE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mazon </a:t>
            </a:r>
            <a:r>
              <a:rPr lang="en-US" b="1" dirty="0" smtClean="0"/>
              <a:t>M</a:t>
            </a:r>
            <a:r>
              <a:rPr lang="en-US" dirty="0" smtClean="0"/>
              <a:t>achine </a:t>
            </a:r>
            <a:r>
              <a:rPr lang="en-US" b="1" dirty="0" smtClean="0"/>
              <a:t>I</a:t>
            </a:r>
            <a:r>
              <a:rPr lang="en-US" dirty="0" smtClean="0"/>
              <a:t>mage (AMI) with the entire data pre-mounted for convenience.  </a:t>
            </a:r>
          </a:p>
          <a:p>
            <a:pPr lvl="1"/>
            <a:r>
              <a:rPr lang="en-US" dirty="0" smtClean="0"/>
              <a:t>Users can also select and mount any of the snapshots</a:t>
            </a:r>
          </a:p>
          <a:p>
            <a:pPr lvl="2"/>
            <a:r>
              <a:rPr lang="en-US" dirty="0" smtClean="0"/>
              <a:t>automated</a:t>
            </a:r>
          </a:p>
          <a:p>
            <a:endParaRPr lang="en-US" dirty="0"/>
          </a:p>
          <a:p>
            <a:r>
              <a:rPr lang="en-US" dirty="0" smtClean="0"/>
              <a:t>Step-by-step instructions on how to use the custom AMI or how to mount </a:t>
            </a:r>
            <a:r>
              <a:rPr lang="en-US" dirty="0" err="1" smtClean="0"/>
              <a:t>modENCODE</a:t>
            </a:r>
            <a:r>
              <a:rPr lang="en-US" dirty="0" smtClean="0"/>
              <a:t> data snapshots 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data.modencode.org</a:t>
            </a:r>
            <a:r>
              <a:rPr lang="en-US" dirty="0"/>
              <a:t>/</a:t>
            </a:r>
            <a:r>
              <a:rPr lang="en-US" dirty="0" err="1"/>
              <a:t>modencode-cloud.html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5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Challenges With Accessing the Entire </a:t>
            </a:r>
            <a:r>
              <a:rPr lang="en-US" dirty="0" err="1" smtClean="0"/>
              <a:t>modENCODE</a:t>
            </a:r>
            <a:r>
              <a:rPr lang="en-US" dirty="0" smtClean="0"/>
              <a:t>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Downloading the entire data set ( over 10TB ) from Amazon Cloud will take a while </a:t>
            </a:r>
          </a:p>
          <a:p>
            <a:pPr lvl="1"/>
            <a:r>
              <a:rPr lang="en-US" dirty="0" smtClean="0"/>
              <a:t>Additional local disks &amp; computing resources are needed</a:t>
            </a:r>
          </a:p>
          <a:p>
            <a:endParaRPr lang="en-US" dirty="0" smtClean="0"/>
          </a:p>
          <a:p>
            <a:r>
              <a:rPr lang="en-US" dirty="0" smtClean="0"/>
              <a:t>Tools for analysis</a:t>
            </a:r>
          </a:p>
          <a:p>
            <a:pPr lvl="1"/>
            <a:r>
              <a:rPr lang="en-US" dirty="0" smtClean="0"/>
              <a:t>Setup tools locally will also take a while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48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Solution: </a:t>
            </a:r>
            <a:r>
              <a:rPr lang="en-US" dirty="0" err="1"/>
              <a:t>modENCODE</a:t>
            </a:r>
            <a:r>
              <a:rPr lang="en-US" dirty="0"/>
              <a:t> Galaxy on Amazon </a:t>
            </a:r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Bring tools and analysis to our data on Amazon Cloud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Build and integrate tools and workflows to Galaxy on Amazon Cloud</a:t>
            </a:r>
          </a:p>
          <a:p>
            <a:pPr lvl="1"/>
            <a:r>
              <a:rPr lang="en-US" dirty="0" smtClean="0"/>
              <a:t>Automate Galaxy launching on Amazon Cloud and installations of </a:t>
            </a:r>
            <a:r>
              <a:rPr lang="en-US" dirty="0" err="1" smtClean="0"/>
              <a:t>modENCODE</a:t>
            </a:r>
            <a:r>
              <a:rPr lang="en-US" dirty="0" smtClean="0"/>
              <a:t> </a:t>
            </a:r>
            <a:r>
              <a:rPr lang="en-US" dirty="0" smtClean="0"/>
              <a:t>tools on Galaxy and Galaxy cluster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1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modENCODE</a:t>
            </a:r>
            <a:r>
              <a:rPr lang="en-US" dirty="0" smtClean="0"/>
              <a:t> Galaxy on Amazon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ut together by our co-op students</a:t>
            </a:r>
          </a:p>
          <a:p>
            <a:pPr lvl="1"/>
            <a:r>
              <a:rPr lang="en-US" dirty="0" err="1" smtClean="0"/>
              <a:t>Ravpreet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, </a:t>
            </a:r>
            <a:r>
              <a:rPr lang="en-US" dirty="0" err="1" smtClean="0"/>
              <a:t>Fei</a:t>
            </a:r>
            <a:r>
              <a:rPr lang="en-US" dirty="0" smtClean="0"/>
              <a:t>-Yang (Arthur) Jan, </a:t>
            </a:r>
            <a:r>
              <a:rPr lang="en-US" dirty="0" err="1" smtClean="0"/>
              <a:t>Ziru</a:t>
            </a:r>
            <a:r>
              <a:rPr lang="en-US" dirty="0" smtClean="0"/>
              <a:t> Zhou, </a:t>
            </a:r>
            <a:r>
              <a:rPr lang="en-US" dirty="0" err="1" smtClean="0"/>
              <a:t>Karming</a:t>
            </a:r>
            <a:r>
              <a:rPr lang="en-US" dirty="0" smtClean="0"/>
              <a:t> Chu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modENCODE</a:t>
            </a:r>
            <a:r>
              <a:rPr lang="en-US" dirty="0"/>
              <a:t>-DCC/Galaxy</a:t>
            </a:r>
          </a:p>
          <a:p>
            <a:pPr lvl="1"/>
            <a:r>
              <a:rPr lang="en-US" dirty="0" smtClean="0"/>
              <a:t>Scripts to launch Galaxy and install tools and their dependencies </a:t>
            </a:r>
          </a:p>
          <a:p>
            <a:pPr lvl="1"/>
            <a:r>
              <a:rPr lang="en-US" dirty="0" smtClean="0"/>
              <a:t>Peak calling and QC tools </a:t>
            </a:r>
            <a:endParaRPr lang="en-US" dirty="0" smtClean="0"/>
          </a:p>
          <a:p>
            <a:pPr lvl="2"/>
            <a:r>
              <a:rPr lang="en-US" dirty="0" smtClean="0"/>
              <a:t>SPP</a:t>
            </a:r>
            <a:r>
              <a:rPr lang="en-US" dirty="0" smtClean="0"/>
              <a:t>, macs2, peak ranger, and </a:t>
            </a:r>
            <a:r>
              <a:rPr lang="en-US" dirty="0" err="1" smtClean="0"/>
              <a:t>bamedit</a:t>
            </a:r>
            <a:endParaRPr lang="en-US" dirty="0" smtClean="0"/>
          </a:p>
          <a:p>
            <a:pPr lvl="1"/>
            <a:r>
              <a:rPr lang="en-US" dirty="0" smtClean="0"/>
              <a:t>Workflows</a:t>
            </a:r>
          </a:p>
          <a:p>
            <a:pPr lvl="2"/>
            <a:r>
              <a:rPr lang="en-US" dirty="0" smtClean="0"/>
              <a:t>Uniform processing/peak calling pipeline for </a:t>
            </a:r>
            <a:r>
              <a:rPr lang="en-US" dirty="0" err="1" smtClean="0"/>
              <a:t>modENCODE</a:t>
            </a:r>
            <a:r>
              <a:rPr lang="en-US" dirty="0" smtClean="0"/>
              <a:t> and ENCODE data</a:t>
            </a:r>
          </a:p>
          <a:p>
            <a:pPr lvl="3"/>
            <a:r>
              <a:rPr lang="en-US" dirty="0" smtClean="0"/>
              <a:t>Worm, fly, human, and mouse</a:t>
            </a:r>
          </a:p>
          <a:p>
            <a:pPr lvl="1"/>
            <a:r>
              <a:rPr lang="en-US" dirty="0" smtClean="0"/>
              <a:t>Enable users to import </a:t>
            </a:r>
            <a:r>
              <a:rPr lang="en-US" dirty="0" err="1" smtClean="0"/>
              <a:t>modENCODE</a:t>
            </a:r>
            <a:r>
              <a:rPr lang="en-US" dirty="0" smtClean="0"/>
              <a:t> data directly from the faceted browser to Galaxy</a:t>
            </a:r>
          </a:p>
          <a:p>
            <a:pPr lvl="1"/>
            <a:r>
              <a:rPr lang="en-US" dirty="0" smtClean="0"/>
              <a:t>Step-by-step documentations</a:t>
            </a:r>
          </a:p>
        </p:txBody>
      </p:sp>
    </p:spTree>
    <p:extLst>
      <p:ext uri="{BB962C8B-B14F-4D97-AF65-F5344CB8AC3E}">
        <p14:creationId xmlns:p14="http://schemas.microsoft.com/office/powerpoint/2010/main" val="112205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Steps to Launch </a:t>
            </a:r>
            <a:r>
              <a:rPr lang="en-US" dirty="0" err="1" smtClean="0"/>
              <a:t>modENCODE</a:t>
            </a:r>
            <a:r>
              <a:rPr lang="en-US" dirty="0" smtClean="0"/>
              <a:t> Galaxy &amp; Installations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Setup Amazon credentials and environments ( one time )</a:t>
            </a:r>
          </a:p>
          <a:p>
            <a:endParaRPr lang="en-US" dirty="0" smtClean="0"/>
          </a:p>
          <a:p>
            <a:r>
              <a:rPr lang="en-US" dirty="0" smtClean="0"/>
              <a:t>Setup Galaxy </a:t>
            </a:r>
            <a:r>
              <a:rPr lang="en-US" dirty="0" err="1" smtClean="0"/>
              <a:t>config.txt</a:t>
            </a:r>
            <a:r>
              <a:rPr lang="en-US" dirty="0" smtClean="0"/>
              <a:t> ( one time )</a:t>
            </a:r>
          </a:p>
          <a:p>
            <a:endParaRPr lang="en-US" dirty="0" smtClean="0"/>
          </a:p>
          <a:p>
            <a:r>
              <a:rPr lang="en-US" dirty="0" smtClean="0"/>
              <a:t>Launch Galaxy on Amazon Cloud</a:t>
            </a:r>
            <a:endParaRPr lang="en-US" dirty="0"/>
          </a:p>
          <a:p>
            <a:pPr lvl="1"/>
            <a:r>
              <a:rPr lang="en-US" i="1" dirty="0" smtClean="0"/>
              <a:t>bin</a:t>
            </a:r>
            <a:r>
              <a:rPr lang="en-US" i="1" dirty="0"/>
              <a:t>/</a:t>
            </a:r>
            <a:r>
              <a:rPr lang="en-US" i="1" dirty="0" err="1"/>
              <a:t>modENCODE_galaxy_create.pl</a:t>
            </a: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i="1" dirty="0" err="1" smtClean="0"/>
              <a:t>config.txt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Setup Galaxy Cluster using </a:t>
            </a:r>
            <a:r>
              <a:rPr lang="en-US" dirty="0" err="1" smtClean="0"/>
              <a:t>CloudMan</a:t>
            </a:r>
            <a:r>
              <a:rPr lang="en-US" dirty="0" smtClean="0"/>
              <a:t> console</a:t>
            </a:r>
          </a:p>
          <a:p>
            <a:endParaRPr lang="en-US" dirty="0" smtClean="0"/>
          </a:p>
          <a:p>
            <a:r>
              <a:rPr lang="en-US" dirty="0" smtClean="0"/>
              <a:t>Setup </a:t>
            </a:r>
            <a:r>
              <a:rPr lang="en-US" dirty="0" err="1" smtClean="0"/>
              <a:t>modENCODE</a:t>
            </a:r>
            <a:r>
              <a:rPr lang="en-US" dirty="0" smtClean="0"/>
              <a:t> tools for Galaxy</a:t>
            </a:r>
          </a:p>
          <a:p>
            <a:pPr lvl="1"/>
            <a:r>
              <a:rPr lang="en-US" dirty="0" smtClean="0"/>
              <a:t>Install tools in parallel using </a:t>
            </a:r>
            <a:r>
              <a:rPr lang="en-US" i="1" dirty="0" smtClean="0"/>
              <a:t>bin/</a:t>
            </a:r>
            <a:r>
              <a:rPr lang="en-US" i="1" dirty="0" err="1" smtClean="0"/>
              <a:t>auto_install.pl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33231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832</Words>
  <Application>Microsoft Macintosh PowerPoint</Application>
  <PresentationFormat>On-screen Show (4:3)</PresentationFormat>
  <Paragraphs>183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modENCODE Galaxy: Uniform ChIP-Seq Processing Tools for modENCODE and ENCODE Data</vt:lpstr>
      <vt:lpstr>Outline</vt:lpstr>
      <vt:lpstr>Model Organism ENCyclopedia Of DNA Elements ( modENCODE ) Project</vt:lpstr>
      <vt:lpstr>Mandates for the DCC</vt:lpstr>
      <vt:lpstr>modENCODE Data on Amazon Cloud</vt:lpstr>
      <vt:lpstr>Main Challenges With Accessing the Entire modENCODE Data Set</vt:lpstr>
      <vt:lpstr>Our Solution: modENCODE Galaxy on Amazon Cloud</vt:lpstr>
      <vt:lpstr>modENCODE Galaxy on Amazon Cloud</vt:lpstr>
      <vt:lpstr>Simple Steps to Launch modENCODE Galaxy &amp; Installations of Tools</vt:lpstr>
      <vt:lpstr>Setup Amazon Credentials and Environments ( env.sh )</vt:lpstr>
      <vt:lpstr>Setup Configurations ( config.txt )</vt:lpstr>
      <vt:lpstr>PowerPoint Presentation</vt:lpstr>
      <vt:lpstr>PowerPoint Presentation</vt:lpstr>
      <vt:lpstr>Uniform Processing/Peak Calling Pipeline</vt:lpstr>
      <vt:lpstr>Uniform Processing/Peak Calling Pipeline for 3 replicates</vt:lpstr>
      <vt:lpstr>Uniform Processing/Peak Calling Pipeline for 3 replicates ( cont’d )</vt:lpstr>
      <vt:lpstr>Uniform Processing/Peak Calling Workflows</vt:lpstr>
      <vt:lpstr>Conclusions</vt:lpstr>
      <vt:lpstr>Acknowledgments</vt:lpstr>
      <vt:lpstr>Funding provided by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Verdana - Heading</dc:title>
  <dc:creator>Stuart Lawler</dc:creator>
  <cp:lastModifiedBy>Quang Trinh</cp:lastModifiedBy>
  <cp:revision>420</cp:revision>
  <dcterms:created xsi:type="dcterms:W3CDTF">2011-06-14T19:09:08Z</dcterms:created>
  <dcterms:modified xsi:type="dcterms:W3CDTF">2013-06-30T23:01:36Z</dcterms:modified>
</cp:coreProperties>
</file>