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8" r:id="rId3"/>
    <p:sldId id="259" r:id="rId4"/>
    <p:sldId id="270" r:id="rId5"/>
    <p:sldId id="260" r:id="rId6"/>
    <p:sldId id="261" r:id="rId7"/>
    <p:sldId id="262" r:id="rId8"/>
    <p:sldId id="263" r:id="rId9"/>
    <p:sldId id="264" r:id="rId10"/>
    <p:sldId id="290" r:id="rId11"/>
    <p:sldId id="265" r:id="rId12"/>
    <p:sldId id="266" r:id="rId13"/>
    <p:sldId id="267" r:id="rId14"/>
    <p:sldId id="268" r:id="rId15"/>
    <p:sldId id="291"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6" r:id="rId34"/>
    <p:sldId id="288" r:id="rId35"/>
    <p:sldId id="292" r:id="rId36"/>
    <p:sldId id="289"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1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3FDF6-62B1-A347-AB2C-0CF7179A210F}" type="datetimeFigureOut">
              <a:rPr lang="en-US" smtClean="0"/>
              <a:t>7/2/13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19047-3255-9E47-A9BD-EFEE72BECB38}" type="slidenum">
              <a:rPr lang="en-US" smtClean="0"/>
              <a:t>‹#›</a:t>
            </a:fld>
            <a:endParaRPr lang="en-US"/>
          </a:p>
        </p:txBody>
      </p:sp>
    </p:spTree>
    <p:extLst>
      <p:ext uri="{BB962C8B-B14F-4D97-AF65-F5344CB8AC3E}">
        <p14:creationId xmlns:p14="http://schemas.microsoft.com/office/powerpoint/2010/main" val="23043127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like tools in Galaxy that are wrapped with XML</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3</a:t>
            </a:fld>
            <a:endParaRPr lang="en-US"/>
          </a:p>
        </p:txBody>
      </p:sp>
    </p:spTree>
    <p:extLst>
      <p:ext uri="{BB962C8B-B14F-4D97-AF65-F5344CB8AC3E}">
        <p14:creationId xmlns:p14="http://schemas.microsoft.com/office/powerpoint/2010/main" val="261654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 step was [..]” – This allows a user to select a Web</a:t>
            </a:r>
            <a:r>
              <a:rPr lang="en-US" baseline="0" dirty="0" smtClean="0"/>
              <a:t> service that was added earlier, if one exists in the current workflow history.</a:t>
            </a:r>
          </a:p>
          <a:p>
            <a:endParaRPr lang="en-US" baseline="0" dirty="0" smtClean="0"/>
          </a:p>
          <a:p>
            <a:r>
              <a:rPr lang="en-US" baseline="0" dirty="0" smtClean="0"/>
              <a:t>“The tool specified by the Web service is” – used to verify that the previous step actual does specify a web service. This should display a URL to a WSDL/SAWSDL or WADL/SAWADL if correct. </a:t>
            </a:r>
          </a:p>
          <a:p>
            <a:endParaRPr lang="en-US" baseline="0" dirty="0" smtClean="0"/>
          </a:p>
          <a:p>
            <a:r>
              <a:rPr lang="en-US" dirty="0" smtClean="0"/>
              <a:t> “Select functions [..]” – Used</a:t>
            </a:r>
            <a:r>
              <a:rPr lang="en-US" baseline="0" dirty="0" smtClean="0"/>
              <a:t> to select the operations provided by the Web service that the user wishes to add to Galaxy as tools. </a:t>
            </a:r>
          </a:p>
          <a:p>
            <a:endParaRPr lang="en-US" baseline="0" dirty="0" smtClean="0"/>
          </a:p>
          <a:p>
            <a:r>
              <a:rPr lang="en-US" baseline="0" dirty="0" smtClean="0"/>
              <a:t>Clicking on “Execute” creates a job which is added to the queue. This job generates the Workflow Client XML files that interact with the Web service Python script. “Links” or “References” to these XML files are added to Galaxy’s </a:t>
            </a:r>
            <a:r>
              <a:rPr lang="en-US" baseline="0" dirty="0" err="1" smtClean="0"/>
              <a:t>tool_conf.xml</a:t>
            </a:r>
            <a:r>
              <a:rPr lang="en-US" baseline="0" dirty="0" smtClean="0"/>
              <a:t> file.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13</a:t>
            </a:fld>
            <a:endParaRPr lang="en-US"/>
          </a:p>
        </p:txBody>
      </p:sp>
    </p:spTree>
    <p:extLst>
      <p:ext uri="{BB962C8B-B14F-4D97-AF65-F5344CB8AC3E}">
        <p14:creationId xmlns:p14="http://schemas.microsoft.com/office/powerpoint/2010/main" val="86120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step doesn’t actually do anything write now! It doesn’t even add a job to the queue.</a:t>
            </a:r>
          </a:p>
          <a:p>
            <a:endParaRPr lang="en-US" baseline="0" dirty="0" smtClean="0"/>
          </a:p>
          <a:p>
            <a:r>
              <a:rPr lang="en-US" baseline="0" dirty="0" smtClean="0"/>
              <a:t>One idea would be to add a job to the queue that would either reload the “</a:t>
            </a:r>
            <a:r>
              <a:rPr lang="en-US" baseline="0" dirty="0" err="1" smtClean="0"/>
              <a:t>tool_conf.xml</a:t>
            </a:r>
            <a:r>
              <a:rPr lang="en-US" baseline="0" dirty="0" smtClean="0"/>
              <a:t>” for all users on their next page refresh or restart the Galaxy instance.</a:t>
            </a:r>
          </a:p>
          <a:p>
            <a:endParaRPr lang="en-US" baseline="0" dirty="0" smtClean="0"/>
          </a:p>
          <a:p>
            <a:r>
              <a:rPr lang="en-US" baseline="0" dirty="0" smtClean="0"/>
              <a:t>In either case, the Web service operations are not available as tools until the </a:t>
            </a:r>
            <a:r>
              <a:rPr lang="en-US" baseline="0" dirty="0" err="1" smtClean="0"/>
              <a:t>tool_conf.xml</a:t>
            </a:r>
            <a:r>
              <a:rPr lang="en-US" baseline="0" dirty="0" smtClean="0"/>
              <a:t> file is reloaded.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14</a:t>
            </a:fld>
            <a:endParaRPr lang="en-US"/>
          </a:p>
        </p:txBody>
      </p:sp>
    </p:spTree>
    <p:extLst>
      <p:ext uri="{BB962C8B-B14F-4D97-AF65-F5344CB8AC3E}">
        <p14:creationId xmlns:p14="http://schemas.microsoft.com/office/powerpoint/2010/main" val="29472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step doesn’t actually do anything write now! It doesn’t even add a job to the queue.</a:t>
            </a:r>
          </a:p>
          <a:p>
            <a:endParaRPr lang="en-US" baseline="0" dirty="0" smtClean="0"/>
          </a:p>
          <a:p>
            <a:r>
              <a:rPr lang="en-US" baseline="0" dirty="0" smtClean="0"/>
              <a:t>One idea would be to add a job to the queue that would either reload the “</a:t>
            </a:r>
            <a:r>
              <a:rPr lang="en-US" baseline="0" dirty="0" err="1" smtClean="0"/>
              <a:t>tool_conf.xml</a:t>
            </a:r>
            <a:r>
              <a:rPr lang="en-US" baseline="0" dirty="0" smtClean="0"/>
              <a:t>” for all users on their next page refresh or restart the Galaxy instance.</a:t>
            </a:r>
          </a:p>
          <a:p>
            <a:endParaRPr lang="en-US" baseline="0" dirty="0" smtClean="0"/>
          </a:p>
          <a:p>
            <a:r>
              <a:rPr lang="en-US" baseline="0" dirty="0" smtClean="0"/>
              <a:t>In either case, the Web service operations are not available as tools until the </a:t>
            </a:r>
            <a:r>
              <a:rPr lang="en-US" baseline="0" dirty="0" err="1" smtClean="0"/>
              <a:t>tool_conf.xml</a:t>
            </a:r>
            <a:r>
              <a:rPr lang="en-US" baseline="0" dirty="0" smtClean="0"/>
              <a:t> file is reloaded.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15</a:t>
            </a:fld>
            <a:endParaRPr lang="en-US"/>
          </a:p>
        </p:txBody>
      </p:sp>
    </p:spTree>
    <p:extLst>
      <p:ext uri="{BB962C8B-B14F-4D97-AF65-F5344CB8AC3E}">
        <p14:creationId xmlns:p14="http://schemas.microsoft.com/office/powerpoint/2010/main" val="294729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restarting</a:t>
            </a:r>
            <a:r>
              <a:rPr lang="en-US" baseline="0" dirty="0" smtClean="0"/>
              <a:t> Galaxy, the Web service operations will appear as tools on the left-hand side of the Galaxy UI.</a:t>
            </a:r>
          </a:p>
          <a:p>
            <a:endParaRPr lang="en-US" baseline="0" dirty="0" smtClean="0"/>
          </a:p>
          <a:p>
            <a:r>
              <a:rPr lang="en-US" dirty="0" smtClean="0"/>
              <a:t>You can use them</a:t>
            </a:r>
            <a:r>
              <a:rPr lang="en-US" baseline="0" dirty="0" smtClean="0"/>
              <a:t> just as you would any other tool.</a:t>
            </a:r>
          </a:p>
          <a:p>
            <a:endParaRPr lang="en-US" baseline="0" dirty="0" smtClean="0"/>
          </a:p>
          <a:p>
            <a:r>
              <a:rPr lang="en-US" baseline="0" dirty="0" smtClean="0"/>
              <a:t>The user of the partial workflow above wants to generate a phylogenetic tree based on a collection of sequences. He or she has yet to send the output of </a:t>
            </a:r>
            <a:r>
              <a:rPr lang="en-US" baseline="0" dirty="0" err="1" smtClean="0"/>
              <a:t>clustalw</a:t>
            </a:r>
            <a:r>
              <a:rPr lang="en-US" baseline="0" dirty="0" smtClean="0"/>
              <a:t> to tools such as </a:t>
            </a:r>
            <a:r>
              <a:rPr lang="en-US" baseline="0" dirty="0" err="1" smtClean="0"/>
              <a:t>phylip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16</a:t>
            </a:fld>
            <a:endParaRPr lang="en-US"/>
          </a:p>
        </p:txBody>
      </p:sp>
    </p:spTree>
    <p:extLst>
      <p:ext uri="{BB962C8B-B14F-4D97-AF65-F5344CB8AC3E}">
        <p14:creationId xmlns:p14="http://schemas.microsoft.com/office/powerpoint/2010/main" val="18917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a:t>
            </a:r>
            <a:r>
              <a:rPr lang="en-US" baseline="0" dirty="0" smtClean="0"/>
              <a:t> switch the order of this slide and the next depending on how you want to build up the motivation.</a:t>
            </a:r>
          </a:p>
          <a:p>
            <a:endParaRPr lang="en-US" baseline="0" dirty="0" smtClean="0"/>
          </a:p>
          <a:p>
            <a:r>
              <a:rPr lang="en-US" baseline="0" dirty="0" smtClean="0"/>
              <a:t>The top of the slide shows an excerpt from </a:t>
            </a:r>
            <a:r>
              <a:rPr lang="en-US" baseline="0" dirty="0" err="1" smtClean="0"/>
              <a:t>wublast.sawsdl</a:t>
            </a:r>
            <a:r>
              <a:rPr lang="en-US" baseline="0" dirty="0" smtClean="0"/>
              <a:t> – operation “run”, input parameter “</a:t>
            </a:r>
            <a:r>
              <a:rPr lang="en-US" baseline="0" dirty="0" err="1" smtClean="0"/>
              <a:t>exp</a:t>
            </a:r>
            <a:r>
              <a:rPr lang="en-US" baseline="0" dirty="0" smtClean="0"/>
              <a:t>”… it includes the </a:t>
            </a:r>
            <a:r>
              <a:rPr lang="en-US" baseline="0" dirty="0" err="1" smtClean="0"/>
              <a:t>sawsdl:modelReference</a:t>
            </a:r>
            <a:r>
              <a:rPr lang="en-US" baseline="0" dirty="0" smtClean="0"/>
              <a:t> to the corresponding ontology term in </a:t>
            </a:r>
            <a:r>
              <a:rPr lang="en-US" baseline="0" dirty="0" err="1" smtClean="0"/>
              <a:t>OBIws</a:t>
            </a:r>
            <a:r>
              <a:rPr lang="en-US" baseline="0" dirty="0" smtClean="0"/>
              <a:t>, an extension of OBI.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20</a:t>
            </a:fld>
            <a:endParaRPr lang="en-US"/>
          </a:p>
        </p:txBody>
      </p:sp>
    </p:spTree>
    <p:extLst>
      <p:ext uri="{BB962C8B-B14F-4D97-AF65-F5344CB8AC3E}">
        <p14:creationId xmlns:p14="http://schemas.microsoft.com/office/powerpoint/2010/main" val="147441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Organization – The different</a:t>
            </a:r>
            <a:r>
              <a:rPr lang="en-US" baseline="0" dirty="0" smtClean="0"/>
              <a:t> areas of the slide represent the realm of each component when a workflow is run. On this slide, sold arrows denote a “used by” relationship. Dashed arrows denote a “references this other thing” relationship. </a:t>
            </a:r>
          </a:p>
          <a:p>
            <a:endParaRPr lang="en-US" baseline="0" dirty="0" smtClean="0"/>
          </a:p>
          <a:p>
            <a:r>
              <a:rPr lang="en-US" baseline="0" dirty="0" smtClean="0"/>
              <a:t>Workflow Canvas – this is the part of Galaxy where the user creates/edits/composes a workflow. </a:t>
            </a:r>
          </a:p>
          <a:p>
            <a:endParaRPr lang="en-US" baseline="0" dirty="0" smtClean="0"/>
          </a:p>
          <a:p>
            <a:r>
              <a:rPr lang="en-US" baseline="0" dirty="0" err="1" smtClean="0"/>
              <a:t>jQuery</a:t>
            </a:r>
            <a:r>
              <a:rPr lang="en-US" baseline="0" dirty="0" smtClean="0"/>
              <a:t> &amp; JSON – Using a JavaScript library called </a:t>
            </a:r>
            <a:r>
              <a:rPr lang="en-US" baseline="0" dirty="0" err="1" smtClean="0"/>
              <a:t>jQuery</a:t>
            </a:r>
            <a:r>
              <a:rPr lang="en-US" baseline="0" dirty="0" smtClean="0"/>
              <a:t>, we added a button to the canvas editor for service suggestion. This requires minimal modifications to existing </a:t>
            </a:r>
            <a:r>
              <a:rPr lang="en-US" baseline="0" dirty="0" err="1" smtClean="0"/>
              <a:t>mako</a:t>
            </a:r>
            <a:r>
              <a:rPr lang="en-US" baseline="0" dirty="0" smtClean="0"/>
              <a:t> files (you only need to add two </a:t>
            </a:r>
            <a:r>
              <a:rPr lang="en-US" baseline="0" dirty="0" err="1" smtClean="0"/>
              <a:t>mako</a:t>
            </a:r>
            <a:r>
              <a:rPr lang="en-US" baseline="0" dirty="0" smtClean="0"/>
              <a:t> includes to the </a:t>
            </a:r>
            <a:r>
              <a:rPr lang="en-US" baseline="0" dirty="0" err="1" smtClean="0"/>
              <a:t>editor.mako</a:t>
            </a:r>
            <a:r>
              <a:rPr lang="en-US" baseline="0" dirty="0" smtClean="0"/>
              <a:t> file). The user interface for service suggestion (shown later) let’s you request service suggestions from the SSE Web Service based on the current configuration of your workflow and the (Web) services (tools) you have available. The “query” or interaction with the SSE Web Service is done via a method known as JSONP (JSON Padding) (also, JSON = JavaScript Object Notation). This allows the SSE Web Service to be hosted on a different server if needed (Usually browsers won’t let you make remote AJAX calls, but you can get </a:t>
            </a:r>
            <a:r>
              <a:rPr lang="en-US" baseline="0" dirty="0" err="1" smtClean="0"/>
              <a:t>artound</a:t>
            </a:r>
            <a:r>
              <a:rPr lang="en-US" baseline="0" dirty="0" smtClean="0"/>
              <a:t> this with JSONP).</a:t>
            </a:r>
          </a:p>
          <a:p>
            <a:endParaRPr lang="en-US" baseline="0" dirty="0" smtClean="0"/>
          </a:p>
          <a:p>
            <a:r>
              <a:rPr lang="en-US" baseline="0" dirty="0" smtClean="0"/>
              <a:t>SSE Web Service – this Web service contains operations for interacting with the Service Suggestion Engine. It supports forward, backward, and bidirectional suggestion and also provides operations for retrieving documentation and sample values for service parameters (think inputs to a tool/service).</a:t>
            </a:r>
          </a:p>
          <a:p>
            <a:endParaRPr lang="en-US" baseline="0" dirty="0" smtClean="0"/>
          </a:p>
          <a:p>
            <a:r>
              <a:rPr lang="en-US" baseline="0" dirty="0" smtClean="0"/>
              <a:t>Ontologies – these are the ontologies containing the terms referenced in the SAWSDLs/SAWADLs.  </a:t>
            </a:r>
          </a:p>
        </p:txBody>
      </p:sp>
      <p:sp>
        <p:nvSpPr>
          <p:cNvPr id="4" name="Slide Number Placeholder 3"/>
          <p:cNvSpPr>
            <a:spLocks noGrp="1"/>
          </p:cNvSpPr>
          <p:nvPr>
            <p:ph type="sldNum" sz="quarter" idx="10"/>
          </p:nvPr>
        </p:nvSpPr>
        <p:spPr/>
        <p:txBody>
          <a:bodyPr/>
          <a:lstStyle/>
          <a:p>
            <a:fld id="{34B10AAE-EF07-4642-82EB-9722F5D395AB}" type="slidenum">
              <a:rPr lang="en-US" smtClean="0"/>
              <a:t>21</a:t>
            </a:fld>
            <a:endParaRPr lang="en-US"/>
          </a:p>
        </p:txBody>
      </p:sp>
    </p:spTree>
    <p:extLst>
      <p:ext uri="{BB962C8B-B14F-4D97-AF65-F5344CB8AC3E}">
        <p14:creationId xmlns:p14="http://schemas.microsoft.com/office/powerpoint/2010/main" val="193967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22</a:t>
            </a:fld>
            <a:endParaRPr lang="en-US"/>
          </a:p>
        </p:txBody>
      </p:sp>
    </p:spTree>
    <p:extLst>
      <p:ext uri="{BB962C8B-B14F-4D97-AF65-F5344CB8AC3E}">
        <p14:creationId xmlns:p14="http://schemas.microsoft.com/office/powerpoint/2010/main" val="271380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explain what the three different kinds of suggestion are. In this scenario, we’re going to choose “forward suggestion” because it fits well with the partial workflow shown on the previous slide.</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23</a:t>
            </a:fld>
            <a:endParaRPr lang="en-US"/>
          </a:p>
        </p:txBody>
      </p:sp>
    </p:spTree>
    <p:extLst>
      <p:ext uri="{BB962C8B-B14F-4D97-AF65-F5344CB8AC3E}">
        <p14:creationId xmlns:p14="http://schemas.microsoft.com/office/powerpoint/2010/main" val="2713807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24</a:t>
            </a:fld>
            <a:endParaRPr lang="en-US"/>
          </a:p>
        </p:txBody>
      </p:sp>
    </p:spTree>
    <p:extLst>
      <p:ext uri="{BB962C8B-B14F-4D97-AF65-F5344CB8AC3E}">
        <p14:creationId xmlns:p14="http://schemas.microsoft.com/office/powerpoint/2010/main" val="271380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25</a:t>
            </a:fld>
            <a:endParaRPr lang="en-US"/>
          </a:p>
        </p:txBody>
      </p:sp>
    </p:spTree>
    <p:extLst>
      <p:ext uri="{BB962C8B-B14F-4D97-AF65-F5344CB8AC3E}">
        <p14:creationId xmlns:p14="http://schemas.microsoft.com/office/powerpoint/2010/main" val="271380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Python 2.6+ shouldn’t be a problem because that’s the minimal</a:t>
            </a:r>
            <a:r>
              <a:rPr lang="en-US" baseline="0" dirty="0" smtClean="0"/>
              <a:t> version that Galaxy requires. </a:t>
            </a:r>
          </a:p>
          <a:p>
            <a:endParaRPr lang="en-US" baseline="0" dirty="0" smtClean="0"/>
          </a:p>
          <a:p>
            <a:r>
              <a:rPr lang="en-US" baseline="0" dirty="0" err="1" smtClean="0"/>
              <a:t>JPype</a:t>
            </a:r>
            <a:r>
              <a:rPr lang="en-US" baseline="0" dirty="0" smtClean="0"/>
              <a:t> can usually be easily installed using your system’s package manager (e.g., “yum install” on </a:t>
            </a:r>
            <a:r>
              <a:rPr lang="en-US" baseline="0" dirty="0" err="1" smtClean="0"/>
              <a:t>Redhat</a:t>
            </a:r>
            <a:r>
              <a:rPr lang="en-US" baseline="0" dirty="0" smtClean="0"/>
              <a:t> or Fedora based systems and “apt-get install” on </a:t>
            </a:r>
            <a:r>
              <a:rPr lang="en-US" baseline="0" dirty="0" err="1" smtClean="0"/>
              <a:t>Debian</a:t>
            </a:r>
            <a:r>
              <a:rPr lang="en-US" baseline="0" dirty="0" smtClean="0"/>
              <a:t> or Ubuntu based systems). Otherwise, it can be compiled from source.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5</a:t>
            </a:fld>
            <a:endParaRPr lang="en-US"/>
          </a:p>
        </p:txBody>
      </p:sp>
    </p:spTree>
    <p:extLst>
      <p:ext uri="{BB962C8B-B14F-4D97-AF65-F5344CB8AC3E}">
        <p14:creationId xmlns:p14="http://schemas.microsoft.com/office/powerpoint/2010/main" val="194708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26</a:t>
            </a:fld>
            <a:endParaRPr lang="en-US"/>
          </a:p>
        </p:txBody>
      </p:sp>
    </p:spTree>
    <p:extLst>
      <p:ext uri="{BB962C8B-B14F-4D97-AF65-F5344CB8AC3E}">
        <p14:creationId xmlns:p14="http://schemas.microsoft.com/office/powerpoint/2010/main" val="2713807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27</a:t>
            </a:fld>
            <a:endParaRPr lang="en-US"/>
          </a:p>
        </p:txBody>
      </p:sp>
    </p:spTree>
    <p:extLst>
      <p:ext uri="{BB962C8B-B14F-4D97-AF65-F5344CB8AC3E}">
        <p14:creationId xmlns:p14="http://schemas.microsoft.com/office/powerpoint/2010/main" val="271380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that decode is the next tool/operation/service that’s suggested is because the output of the WU-BLAST </a:t>
            </a:r>
            <a:r>
              <a:rPr lang="en-US" dirty="0" err="1" smtClean="0"/>
              <a:t>getResult</a:t>
            </a:r>
            <a:r>
              <a:rPr lang="en-US" baseline="0" dirty="0" smtClean="0"/>
              <a:t> operation is base64 encoded. Decode converts base64-encoded text to plain text.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28</a:t>
            </a:fld>
            <a:endParaRPr lang="en-US"/>
          </a:p>
        </p:txBody>
      </p:sp>
    </p:spTree>
    <p:extLst>
      <p:ext uri="{BB962C8B-B14F-4D97-AF65-F5344CB8AC3E}">
        <p14:creationId xmlns:p14="http://schemas.microsoft.com/office/powerpoint/2010/main" val="271380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29</a:t>
            </a:fld>
            <a:endParaRPr lang="en-US"/>
          </a:p>
        </p:txBody>
      </p:sp>
    </p:spTree>
    <p:extLst>
      <p:ext uri="{BB962C8B-B14F-4D97-AF65-F5344CB8AC3E}">
        <p14:creationId xmlns:p14="http://schemas.microsoft.com/office/powerpoint/2010/main" val="2713807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we annotate the service description documents of the Web services. These documents are just XML documents. There’s no reason why we can’t annotate the XML files of the Galaxy tools themselves, including existing tools. We even have a tool that will soon be able to help you do it (</a:t>
            </a:r>
            <a:r>
              <a:rPr lang="en-US" baseline="0" dirty="0" err="1" smtClean="0"/>
              <a:t>RadiantWeb</a:t>
            </a:r>
            <a:r>
              <a:rPr lang="en-US" baseline="0" dirty="0" smtClean="0"/>
              <a:t>).</a:t>
            </a:r>
          </a:p>
          <a:p>
            <a:endParaRPr lang="en-US" baseline="0" dirty="0" smtClean="0"/>
          </a:p>
          <a:p>
            <a:r>
              <a:rPr lang="en-US" baseline="0" dirty="0" smtClean="0"/>
              <a:t>The manual annotation process is as simple as importing the SAWSDL namespace and adding “</a:t>
            </a:r>
            <a:r>
              <a:rPr lang="en-US" baseline="0" dirty="0" err="1" smtClean="0"/>
              <a:t>modelReference</a:t>
            </a:r>
            <a:r>
              <a:rPr lang="en-US" baseline="0" dirty="0" smtClean="0"/>
              <a:t>”’s to the tool’s inputs and outputs.   </a:t>
            </a:r>
            <a:endParaRPr lang="en-US" dirty="0" smtClean="0"/>
          </a:p>
          <a:p>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30</a:t>
            </a:fld>
            <a:endParaRPr lang="en-US"/>
          </a:p>
        </p:txBody>
      </p:sp>
    </p:spTree>
    <p:extLst>
      <p:ext uri="{BB962C8B-B14F-4D97-AF65-F5344CB8AC3E}">
        <p14:creationId xmlns:p14="http://schemas.microsoft.com/office/powerpoint/2010/main" val="1474410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left, you have a simplified view of the service description document that you want to annotate. If the user wishes, he or she can view the raw XML by clicking on a button.</a:t>
            </a:r>
          </a:p>
          <a:p>
            <a:endParaRPr lang="en-US" baseline="0" dirty="0" smtClean="0"/>
          </a:p>
          <a:p>
            <a:r>
              <a:rPr lang="en-US" baseline="0" dirty="0" smtClean="0"/>
              <a:t>On the right, you have the ontology viewer. It displays an ontology in a tree view according to the parent-child relationships. When an ontology term/concept is selected, it’s documentation is displayed in the blue box. </a:t>
            </a:r>
          </a:p>
          <a:p>
            <a:endParaRPr lang="en-US" baseline="0" dirty="0" smtClean="0"/>
          </a:p>
          <a:p>
            <a:r>
              <a:rPr lang="en-US" baseline="0" dirty="0" smtClean="0"/>
              <a:t>The manual annotation process involves selecting the portion of the description document that you want to annotate, finding a term in the ontology, and dragging that term over into the description document.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31</a:t>
            </a:fld>
            <a:endParaRPr lang="en-US"/>
          </a:p>
        </p:txBody>
      </p:sp>
    </p:spTree>
    <p:extLst>
      <p:ext uri="{BB962C8B-B14F-4D97-AF65-F5344CB8AC3E}">
        <p14:creationId xmlns:p14="http://schemas.microsoft.com/office/powerpoint/2010/main" val="975499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easiest way to start annotating</a:t>
            </a:r>
            <a:r>
              <a:rPr lang="en-US" baseline="0" dirty="0" smtClean="0"/>
              <a:t> a description document is to use the “Recommend Terms” button. This will populate the simplified view with annotation recommendations. Each of these recommendations can be approved or rejected. Once a term is approved, it will change color. The legend for the different colors that an annotation can take on is visible in the bottom of the screenshot.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32</a:t>
            </a:fld>
            <a:endParaRPr lang="en-US"/>
          </a:p>
        </p:txBody>
      </p:sp>
    </p:spTree>
    <p:extLst>
      <p:ext uri="{BB962C8B-B14F-4D97-AF65-F5344CB8AC3E}">
        <p14:creationId xmlns:p14="http://schemas.microsoft.com/office/powerpoint/2010/main" val="4044552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for the description document is displayed</a:t>
            </a:r>
            <a:r>
              <a:rPr lang="en-US" baseline="0" dirty="0" smtClean="0"/>
              <a:t> when available. </a:t>
            </a:r>
          </a:p>
        </p:txBody>
      </p:sp>
      <p:sp>
        <p:nvSpPr>
          <p:cNvPr id="4" name="Slide Number Placeholder 3"/>
          <p:cNvSpPr>
            <a:spLocks noGrp="1"/>
          </p:cNvSpPr>
          <p:nvPr>
            <p:ph type="sldNum" sz="quarter" idx="10"/>
          </p:nvPr>
        </p:nvSpPr>
        <p:spPr/>
        <p:txBody>
          <a:bodyPr/>
          <a:lstStyle/>
          <a:p>
            <a:fld id="{34B10AAE-EF07-4642-82EB-9722F5D395AB}" type="slidenum">
              <a:rPr lang="en-US" smtClean="0"/>
              <a:t>33</a:t>
            </a:fld>
            <a:endParaRPr lang="en-US"/>
          </a:p>
        </p:txBody>
      </p:sp>
    </p:spTree>
    <p:extLst>
      <p:ext uri="{BB962C8B-B14F-4D97-AF65-F5344CB8AC3E}">
        <p14:creationId xmlns:p14="http://schemas.microsoft.com/office/powerpoint/2010/main" val="3547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Heads</a:t>
            </a:r>
            <a:r>
              <a:rPr lang="en-US" baseline="0" dirty="0" smtClean="0"/>
              <a:t> Up - The towheaded boy is known as "Vault Boy" from the popular video game series "Fallout." He's here to walk us through the installation process. </a:t>
            </a:r>
            <a:endParaRPr lang="en-US" dirty="0" smtClean="0"/>
          </a:p>
          <a:p>
            <a:endParaRPr lang="en-US" dirty="0" smtClean="0"/>
          </a:p>
          <a:p>
            <a:r>
              <a:rPr lang="en-US" dirty="0" smtClean="0"/>
              <a:t>In order for</a:t>
            </a:r>
            <a:r>
              <a:rPr lang="en-US" baseline="0" dirty="0" smtClean="0"/>
              <a:t> the installation script to work, the JAVA_HOME and GALAXY_HOME environment variables need to be set. They are used by our tool to disambiguate path information when running scripts and Java programs. </a:t>
            </a:r>
          </a:p>
          <a:p>
            <a:endParaRPr lang="en-US" baseline="0" dirty="0" smtClean="0"/>
          </a:p>
          <a:p>
            <a:r>
              <a:rPr lang="en-US" baseline="0" dirty="0" smtClean="0"/>
              <a:t>In the screenshot, $(</a:t>
            </a:r>
            <a:r>
              <a:rPr lang="en-US" baseline="0" dirty="0" err="1" smtClean="0"/>
              <a:t>pwd</a:t>
            </a:r>
            <a:r>
              <a:rPr lang="en-US" baseline="0" dirty="0" smtClean="0"/>
              <a:t>) just means put the value of the </a:t>
            </a:r>
            <a:r>
              <a:rPr lang="en-US" baseline="0" dirty="0" err="1" smtClean="0"/>
              <a:t>pwd</a:t>
            </a:r>
            <a:r>
              <a:rPr lang="en-US" baseline="0" dirty="0" smtClean="0"/>
              <a:t> command here. </a:t>
            </a:r>
            <a:r>
              <a:rPr lang="en-US" baseline="0" dirty="0" err="1" smtClean="0"/>
              <a:t>pwd</a:t>
            </a:r>
            <a:r>
              <a:rPr lang="en-US" baseline="0" dirty="0" smtClean="0"/>
              <a:t> stands for "present working directory." Since we're in the Galaxy directory in the screenshot, using $(</a:t>
            </a:r>
            <a:r>
              <a:rPr lang="en-US" baseline="0" dirty="0" err="1" smtClean="0"/>
              <a:t>pwd</a:t>
            </a:r>
            <a:r>
              <a:rPr lang="en-US" baseline="0" dirty="0" smtClean="0"/>
              <a:t>) in the "export" command is an easy way to set the environment variable. If you know the full path to your Galaxy installation, you can use that instead. </a:t>
            </a:r>
          </a:p>
          <a:p>
            <a:endParaRPr lang="en-US" baseline="0" dirty="0" smtClean="0"/>
          </a:p>
          <a:p>
            <a:r>
              <a:rPr lang="en-US" baseline="0" dirty="0" smtClean="0"/>
              <a:t>Note: You may want to add these exports to the .profile file of the user used to launch Galaxy. Otherwise, you'll need to modify your </a:t>
            </a:r>
            <a:r>
              <a:rPr lang="en-US" baseline="0" dirty="0" err="1" smtClean="0"/>
              <a:t>run.sh</a:t>
            </a:r>
            <a:r>
              <a:rPr lang="en-US" baseline="0" dirty="0" smtClean="0"/>
              <a:t> file.</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6</a:t>
            </a:fld>
            <a:endParaRPr lang="en-US"/>
          </a:p>
        </p:txBody>
      </p:sp>
    </p:spTree>
    <p:extLst>
      <p:ext uri="{BB962C8B-B14F-4D97-AF65-F5344CB8AC3E}">
        <p14:creationId xmlns:p14="http://schemas.microsoft.com/office/powerpoint/2010/main" val="81777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Downloading</a:t>
            </a:r>
            <a:r>
              <a:rPr lang="en-US" baseline="0" dirty="0" smtClean="0"/>
              <a:t> the script it easy. </a:t>
            </a:r>
          </a:p>
          <a:p>
            <a:endParaRPr lang="en-US" baseline="0" dirty="0" smtClean="0"/>
          </a:p>
          <a:p>
            <a:r>
              <a:rPr lang="en-US" baseline="0" dirty="0" smtClean="0"/>
              <a:t>Visit our website and copy the download URL.</a:t>
            </a:r>
          </a:p>
          <a:p>
            <a:endParaRPr lang="en-US" baseline="0" dirty="0" smtClean="0"/>
          </a:p>
          <a:p>
            <a:r>
              <a:rPr lang="en-US" baseline="0" dirty="0" smtClean="0"/>
              <a:t>Download the zip file directly to your Galaxy server using a tool like </a:t>
            </a:r>
            <a:r>
              <a:rPr lang="en-US" baseline="0" dirty="0" err="1" smtClean="0"/>
              <a:t>wget</a:t>
            </a:r>
            <a:r>
              <a:rPr lang="en-US" baseline="0" dirty="0" smtClean="0"/>
              <a:t> OR download the zip file to your computer and upload it to your Galaxy server.</a:t>
            </a:r>
          </a:p>
          <a:p>
            <a:endParaRPr lang="en-US" baseline="0" dirty="0" smtClean="0"/>
          </a:p>
          <a:p>
            <a:r>
              <a:rPr lang="en-US" baseline="0" dirty="0" smtClean="0"/>
              <a:t>Unzip the zip file…</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7</a:t>
            </a:fld>
            <a:endParaRPr lang="en-US"/>
          </a:p>
        </p:txBody>
      </p:sp>
    </p:spTree>
    <p:extLst>
      <p:ext uri="{BB962C8B-B14F-4D97-AF65-F5344CB8AC3E}">
        <p14:creationId xmlns:p14="http://schemas.microsoft.com/office/powerpoint/2010/main" val="390451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“cd”/Go</a:t>
            </a:r>
            <a:r>
              <a:rPr lang="en-US" baseline="0" dirty="0" smtClean="0"/>
              <a:t> into the installation directory and execute the installation script. </a:t>
            </a:r>
          </a:p>
          <a:p>
            <a:endParaRPr lang="en-US" baseline="0" dirty="0" smtClean="0"/>
          </a:p>
          <a:p>
            <a:r>
              <a:rPr lang="en-US" baseline="0" dirty="0" smtClean="0"/>
              <a:t>Follow the prompts to install the tool!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8</a:t>
            </a:fld>
            <a:endParaRPr lang="en-US"/>
          </a:p>
        </p:txBody>
      </p:sp>
    </p:spTree>
    <p:extLst>
      <p:ext uri="{BB962C8B-B14F-4D97-AF65-F5344CB8AC3E}">
        <p14:creationId xmlns:p14="http://schemas.microsoft.com/office/powerpoint/2010/main" val="232787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“cd”/Go</a:t>
            </a:r>
            <a:r>
              <a:rPr lang="en-US" baseline="0" dirty="0" smtClean="0"/>
              <a:t> into the installation directory and execute the installation script. </a:t>
            </a:r>
          </a:p>
          <a:p>
            <a:endParaRPr lang="en-US" baseline="0" dirty="0" smtClean="0"/>
          </a:p>
          <a:p>
            <a:r>
              <a:rPr lang="en-US" baseline="0" dirty="0" smtClean="0"/>
              <a:t>Follow the prompts to install the tool!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9</a:t>
            </a:fld>
            <a:endParaRPr lang="en-US"/>
          </a:p>
        </p:txBody>
      </p:sp>
    </p:spTree>
    <p:extLst>
      <p:ext uri="{BB962C8B-B14F-4D97-AF65-F5344CB8AC3E}">
        <p14:creationId xmlns:p14="http://schemas.microsoft.com/office/powerpoint/2010/main" val="232787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“cd”/Go</a:t>
            </a:r>
            <a:r>
              <a:rPr lang="en-US" baseline="0" dirty="0" smtClean="0"/>
              <a:t> into the installation directory and execute the installation script. </a:t>
            </a:r>
          </a:p>
          <a:p>
            <a:endParaRPr lang="en-US" baseline="0" dirty="0" smtClean="0"/>
          </a:p>
          <a:p>
            <a:r>
              <a:rPr lang="en-US" baseline="0" dirty="0" smtClean="0"/>
              <a:t>Follow the prompts to install the tool!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10</a:t>
            </a:fld>
            <a:endParaRPr lang="en-US"/>
          </a:p>
        </p:txBody>
      </p:sp>
    </p:spTree>
    <p:extLst>
      <p:ext uri="{BB962C8B-B14F-4D97-AF65-F5344CB8AC3E}">
        <p14:creationId xmlns:p14="http://schemas.microsoft.com/office/powerpoint/2010/main" val="23278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Organization – The different</a:t>
            </a:r>
            <a:r>
              <a:rPr lang="en-US" baseline="0" dirty="0" smtClean="0"/>
              <a:t> areas of the slide represent the realm of each component when a workflow is run. JVM = Java Virtual Machine</a:t>
            </a:r>
            <a:endParaRPr lang="en-US" dirty="0" smtClean="0"/>
          </a:p>
          <a:p>
            <a:endParaRPr lang="en-US" dirty="0" smtClean="0"/>
          </a:p>
          <a:p>
            <a:r>
              <a:rPr lang="en-US" dirty="0" err="1" smtClean="0"/>
              <a:t>tool_conf.xml</a:t>
            </a:r>
            <a:r>
              <a:rPr lang="en-US" baseline="0" dirty="0" smtClean="0"/>
              <a:t> – The file, already included in Galaxy, that is used to define the list of tools displayed on the left-hand side of the Galaxy UI as well as point to the individual tool XML files.</a:t>
            </a:r>
          </a:p>
          <a:p>
            <a:endParaRPr lang="en-US" baseline="0" dirty="0" smtClean="0"/>
          </a:p>
          <a:p>
            <a:r>
              <a:rPr lang="en-US" baseline="0" dirty="0" smtClean="0"/>
              <a:t>Workflow Client XMLs – Tool wrappers for the individual Web service “operations” that have been added by our “Add Web Service” tool. These files describe the mandatory and optional inputs and outputs of the individual Web service operations as described in their Web service’s WSDL/SAWSDL or WADL/SAWADL document. These XML files all point to a single Python script (described below) that gets run in order to invoke the Web service operation when a workflow is run. These XML files are stored in a subdirectory under the tools directory within Galaxy. </a:t>
            </a:r>
          </a:p>
          <a:p>
            <a:endParaRPr lang="en-US" baseline="0" dirty="0" smtClean="0"/>
          </a:p>
          <a:p>
            <a:r>
              <a:rPr lang="en-US" baseline="0" dirty="0" err="1" smtClean="0"/>
              <a:t>JPype</a:t>
            </a:r>
            <a:r>
              <a:rPr lang="en-US" baseline="0" dirty="0" smtClean="0"/>
              <a:t> – A Python library that enables scripts to startup a JVM and execute code contained in Java programs/libraries. This approach was taken because (to the best of the development teams knowledge) Java has more mature, generic Web service invocation libraries than Python.</a:t>
            </a:r>
          </a:p>
          <a:p>
            <a:endParaRPr lang="en-US" baseline="0" dirty="0" smtClean="0"/>
          </a:p>
          <a:p>
            <a:r>
              <a:rPr lang="en-US" baseline="0" dirty="0" smtClean="0"/>
              <a:t>Web Service – A Web service containing an operation (can be thought of as a “tool” in the Galaxy sense) you wish to invoke.</a:t>
            </a:r>
          </a:p>
          <a:p>
            <a:endParaRPr lang="en-US" baseline="0" dirty="0" smtClean="0"/>
          </a:p>
          <a:p>
            <a:r>
              <a:rPr lang="en-US" baseline="0" dirty="0" smtClean="0"/>
              <a:t>The benefits of this architecture is that is the least intrusive approach to invoking Web service (that we could think of) since each Web service operation becomes and acts like an ordinary Galaxy tool. </a:t>
            </a:r>
          </a:p>
          <a:p>
            <a:endParaRPr lang="en-US" baseline="0" dirty="0" smtClean="0"/>
          </a:p>
          <a:p>
            <a:r>
              <a:rPr lang="en-US" baseline="0" dirty="0" smtClean="0"/>
              <a:t>The only overhead in our approach is the need to use the JVM. </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11</a:t>
            </a:fld>
            <a:endParaRPr lang="en-US"/>
          </a:p>
        </p:txBody>
      </p:sp>
    </p:spTree>
    <p:extLst>
      <p:ext uri="{BB962C8B-B14F-4D97-AF65-F5344CB8AC3E}">
        <p14:creationId xmlns:p14="http://schemas.microsoft.com/office/powerpoint/2010/main" val="193967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example, a WSDL for </a:t>
            </a:r>
            <a:r>
              <a:rPr lang="en-US" baseline="0" dirty="0" err="1" smtClean="0"/>
              <a:t>clustalw</a:t>
            </a:r>
            <a:r>
              <a:rPr lang="en-US" baseline="0" dirty="0" smtClean="0"/>
              <a:t> was pasted into the text field.</a:t>
            </a:r>
            <a:endParaRPr lang="en-US" dirty="0" smtClean="0"/>
          </a:p>
          <a:p>
            <a:endParaRPr lang="en-US" dirty="0" smtClean="0"/>
          </a:p>
          <a:p>
            <a:r>
              <a:rPr lang="en-US" dirty="0" smtClean="0"/>
              <a:t>After the job generated</a:t>
            </a:r>
            <a:r>
              <a:rPr lang="en-US" baseline="0" dirty="0" smtClean="0"/>
              <a:t> from clicking “Execute” is finished, the user can then move on to “Step b”</a:t>
            </a:r>
            <a:endParaRPr lang="en-US" dirty="0"/>
          </a:p>
        </p:txBody>
      </p:sp>
      <p:sp>
        <p:nvSpPr>
          <p:cNvPr id="4" name="Slide Number Placeholder 3"/>
          <p:cNvSpPr>
            <a:spLocks noGrp="1"/>
          </p:cNvSpPr>
          <p:nvPr>
            <p:ph type="sldNum" sz="quarter" idx="10"/>
          </p:nvPr>
        </p:nvSpPr>
        <p:spPr/>
        <p:txBody>
          <a:bodyPr/>
          <a:lstStyle/>
          <a:p>
            <a:fld id="{34B10AAE-EF07-4642-82EB-9722F5D395AB}" type="slidenum">
              <a:rPr lang="en-US" smtClean="0"/>
              <a:t>12</a:t>
            </a:fld>
            <a:endParaRPr lang="en-US"/>
          </a:p>
        </p:txBody>
      </p:sp>
    </p:spTree>
    <p:extLst>
      <p:ext uri="{BB962C8B-B14F-4D97-AF65-F5344CB8AC3E}">
        <p14:creationId xmlns:p14="http://schemas.microsoft.com/office/powerpoint/2010/main" val="405786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FDA75-F4BA-4A4A-BFAE-F60EFA5B3AB8}" type="datetimeFigureOut">
              <a:rPr lang="en-US" smtClean="0"/>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286911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FDA75-F4BA-4A4A-BFAE-F60EFA5B3AB8}" type="datetimeFigureOut">
              <a:rPr lang="en-US" smtClean="0"/>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33769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FDA75-F4BA-4A4A-BFAE-F60EFA5B3AB8}" type="datetimeFigureOut">
              <a:rPr lang="en-US" smtClean="0"/>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70963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1pPr>
            <a:lvl2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2pPr>
            <a:lvl3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3pPr>
            <a:lvl4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4pPr>
            <a:lvl5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5pPr>
            <a:lvl6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6pPr>
            <a:lvl7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7pPr>
            <a:lvl8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8pPr>
            <a:lvl9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
        <p:nvSpPr>
          <p:cNvPr id="12" name="Shape 12"/>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92422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FDA75-F4BA-4A4A-BFAE-F60EFA5B3AB8}" type="datetimeFigureOut">
              <a:rPr lang="en-US" smtClean="0"/>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174154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FDA75-F4BA-4A4A-BFAE-F60EFA5B3AB8}" type="datetimeFigureOut">
              <a:rPr lang="en-US" smtClean="0"/>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95629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FDA75-F4BA-4A4A-BFAE-F60EFA5B3AB8}" type="datetimeFigureOut">
              <a:rPr lang="en-US" smtClean="0"/>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262029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FDA75-F4BA-4A4A-BFAE-F60EFA5B3AB8}" type="datetimeFigureOut">
              <a:rPr lang="en-US" smtClean="0"/>
              <a:t>7/2/13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131419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FDA75-F4BA-4A4A-BFAE-F60EFA5B3AB8}" type="datetimeFigureOut">
              <a:rPr lang="en-US" smtClean="0"/>
              <a:t>7/2/13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274896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FDA75-F4BA-4A4A-BFAE-F60EFA5B3AB8}" type="datetimeFigureOut">
              <a:rPr lang="en-US" smtClean="0"/>
              <a:t>7/2/13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353569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FDA75-F4BA-4A4A-BFAE-F60EFA5B3AB8}" type="datetimeFigureOut">
              <a:rPr lang="en-US" smtClean="0"/>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84420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FDA75-F4BA-4A4A-BFAE-F60EFA5B3AB8}" type="datetimeFigureOut">
              <a:rPr lang="en-US" smtClean="0"/>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E5B47-5D05-4F45-80D3-3FDC844D7161}" type="slidenum">
              <a:rPr lang="en-US" smtClean="0"/>
              <a:t>‹#›</a:t>
            </a:fld>
            <a:endParaRPr lang="en-US"/>
          </a:p>
        </p:txBody>
      </p:sp>
    </p:spTree>
    <p:extLst>
      <p:ext uri="{BB962C8B-B14F-4D97-AF65-F5344CB8AC3E}">
        <p14:creationId xmlns:p14="http://schemas.microsoft.com/office/powerpoint/2010/main" val="528180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FDA75-F4BA-4A4A-BFAE-F60EFA5B3AB8}" type="datetimeFigureOut">
              <a:rPr lang="en-US" smtClean="0"/>
              <a:t>7/2/13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E5B47-5D05-4F45-80D3-3FDC844D7161}" type="slidenum">
              <a:rPr lang="en-US" smtClean="0"/>
              <a:t>‹#›</a:t>
            </a:fld>
            <a:endParaRPr lang="en-US"/>
          </a:p>
        </p:txBody>
      </p:sp>
    </p:spTree>
    <p:extLst>
      <p:ext uri="{BB962C8B-B14F-4D97-AF65-F5344CB8AC3E}">
        <p14:creationId xmlns:p14="http://schemas.microsoft.com/office/powerpoint/2010/main" val="179864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266" y="323650"/>
            <a:ext cx="8805332" cy="1470025"/>
          </a:xfrm>
        </p:spPr>
        <p:txBody>
          <a:bodyPr>
            <a:noAutofit/>
          </a:bodyPr>
          <a:lstStyle/>
          <a:p>
            <a:r>
              <a:rPr lang="en-US" sz="3600" b="1" dirty="0">
                <a:solidFill>
                  <a:schemeClr val="tx2"/>
                </a:solidFill>
              </a:rPr>
              <a:t>Extension of Galaxy to Utilize Web Services and A Semantic Suggestion Engine</a:t>
            </a:r>
          </a:p>
        </p:txBody>
      </p:sp>
      <p:sp>
        <p:nvSpPr>
          <p:cNvPr id="3" name="Subtitle 2"/>
          <p:cNvSpPr>
            <a:spLocks noGrp="1"/>
          </p:cNvSpPr>
          <p:nvPr>
            <p:ph type="subTitle" idx="1"/>
          </p:nvPr>
        </p:nvSpPr>
        <p:spPr>
          <a:xfrm>
            <a:off x="186266" y="2095500"/>
            <a:ext cx="8805332" cy="1752600"/>
          </a:xfrm>
        </p:spPr>
        <p:txBody>
          <a:bodyPr>
            <a:noAutofit/>
          </a:bodyPr>
          <a:lstStyle/>
          <a:p>
            <a:r>
              <a:rPr lang="nl-NL" sz="2400" dirty="0" err="1"/>
              <a:t>Alok</a:t>
            </a:r>
            <a:r>
              <a:rPr lang="nl-NL" sz="2400" dirty="0"/>
              <a:t> </a:t>
            </a:r>
            <a:r>
              <a:rPr lang="nl-NL" sz="2400" dirty="0" err="1" smtClean="0"/>
              <a:t>Dhamanaskar</a:t>
            </a:r>
            <a:r>
              <a:rPr lang="nl-NL" sz="2400" dirty="0" smtClean="0"/>
              <a:t>, </a:t>
            </a:r>
            <a:r>
              <a:rPr lang="nl-NL" sz="2400" dirty="0" err="1"/>
              <a:t>Akshay</a:t>
            </a:r>
            <a:r>
              <a:rPr lang="nl-NL" sz="2400" dirty="0"/>
              <a:t> </a:t>
            </a:r>
            <a:r>
              <a:rPr lang="nl-NL" sz="2400" dirty="0" err="1" smtClean="0"/>
              <a:t>Choche</a:t>
            </a:r>
            <a:r>
              <a:rPr lang="nl-NL" sz="2400" dirty="0" smtClean="0"/>
              <a:t>, </a:t>
            </a:r>
            <a:r>
              <a:rPr lang="nl-NL" sz="2400" dirty="0"/>
              <a:t>Michael E. </a:t>
            </a:r>
            <a:r>
              <a:rPr lang="nl-NL" sz="2400" dirty="0" err="1" smtClean="0"/>
              <a:t>Cotterell</a:t>
            </a:r>
            <a:r>
              <a:rPr lang="nl-NL" sz="2400" dirty="0" smtClean="0"/>
              <a:t>, </a:t>
            </a:r>
            <a:r>
              <a:rPr lang="nl-NL" sz="2400" dirty="0" err="1"/>
              <a:t>Jie</a:t>
            </a:r>
            <a:r>
              <a:rPr lang="nl-NL" sz="2400" dirty="0"/>
              <a:t> </a:t>
            </a:r>
            <a:r>
              <a:rPr lang="nl-NL" sz="2400" dirty="0" err="1" smtClean="0"/>
              <a:t>Zheng</a:t>
            </a:r>
            <a:r>
              <a:rPr lang="nl-NL" sz="2400" dirty="0" smtClean="0"/>
              <a:t>, </a:t>
            </a:r>
            <a:r>
              <a:rPr lang="nl-NL" sz="2400" dirty="0"/>
              <a:t>Christian </a:t>
            </a:r>
            <a:r>
              <a:rPr lang="nl-NL" sz="2400" dirty="0" err="1"/>
              <a:t>Stoeckert</a:t>
            </a:r>
            <a:r>
              <a:rPr lang="nl-NL" sz="2400" dirty="0"/>
              <a:t> Jr</a:t>
            </a:r>
            <a:r>
              <a:rPr lang="nl-NL" sz="2400" dirty="0" smtClean="0"/>
              <a:t>., </a:t>
            </a:r>
            <a:r>
              <a:rPr lang="nl-NL" sz="2400" dirty="0"/>
              <a:t>Jessica C. </a:t>
            </a:r>
            <a:r>
              <a:rPr lang="nl-NL" sz="2400" dirty="0" smtClean="0"/>
              <a:t>Kissinger</a:t>
            </a:r>
            <a:r>
              <a:rPr lang="nl-NL" sz="2400" baseline="30000" dirty="0" smtClean="0"/>
              <a:t> </a:t>
            </a:r>
            <a:r>
              <a:rPr lang="nl-NL" sz="2400" dirty="0" err="1" smtClean="0"/>
              <a:t>and</a:t>
            </a:r>
            <a:r>
              <a:rPr lang="nl-NL" sz="2400" dirty="0" smtClean="0"/>
              <a:t> </a:t>
            </a:r>
            <a:r>
              <a:rPr lang="nl-NL" sz="2400" dirty="0"/>
              <a:t>John A. </a:t>
            </a:r>
            <a:r>
              <a:rPr lang="nl-NL" sz="2400" dirty="0" smtClean="0"/>
              <a:t>Miller</a:t>
            </a:r>
          </a:p>
          <a:p>
            <a:r>
              <a:rPr lang="nl-NL" sz="2400" dirty="0" smtClean="0"/>
              <a:t>University of Georgia </a:t>
            </a:r>
            <a:r>
              <a:rPr lang="nl-NL" sz="2400" dirty="0" err="1" smtClean="0"/>
              <a:t>and</a:t>
            </a:r>
            <a:r>
              <a:rPr lang="nl-NL" sz="2400" dirty="0" smtClean="0"/>
              <a:t> University of Pennsylvania, USA</a:t>
            </a:r>
            <a:endParaRPr lang="en-US" sz="2400" dirty="0"/>
          </a:p>
        </p:txBody>
      </p:sp>
      <p:pic>
        <p:nvPicPr>
          <p:cNvPr id="4" name="Picture 3" descr="akshay_choche_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366" y="4309017"/>
            <a:ext cx="1663124" cy="1663124"/>
          </a:xfrm>
          <a:prstGeom prst="rect">
            <a:avLst/>
          </a:prstGeom>
        </p:spPr>
      </p:pic>
      <p:pic>
        <p:nvPicPr>
          <p:cNvPr id="5" name="Picture 4" descr="Alok_Dhamanask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32" y="4309017"/>
            <a:ext cx="1663124" cy="1663124"/>
          </a:xfrm>
          <a:prstGeom prst="rect">
            <a:avLst/>
          </a:prstGeom>
        </p:spPr>
      </p:pic>
      <p:pic>
        <p:nvPicPr>
          <p:cNvPr id="6" name="Picture 5" descr="6kc4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424" y="4309017"/>
            <a:ext cx="1239010" cy="1652013"/>
          </a:xfrm>
          <a:prstGeom prst="rect">
            <a:avLst/>
          </a:prstGeom>
        </p:spPr>
      </p:pic>
      <p:sp>
        <p:nvSpPr>
          <p:cNvPr id="7" name="TextBox 6"/>
          <p:cNvSpPr txBox="1"/>
          <p:nvPr/>
        </p:nvSpPr>
        <p:spPr>
          <a:xfrm>
            <a:off x="3941424" y="5972060"/>
            <a:ext cx="992016" cy="646331"/>
          </a:xfrm>
          <a:prstGeom prst="rect">
            <a:avLst/>
          </a:prstGeom>
          <a:noFill/>
        </p:spPr>
        <p:txBody>
          <a:bodyPr wrap="none" rtlCol="0">
            <a:spAutoFit/>
          </a:bodyPr>
          <a:lstStyle/>
          <a:p>
            <a:r>
              <a:rPr lang="en-US" dirty="0" smtClean="0"/>
              <a:t>Michael</a:t>
            </a:r>
          </a:p>
          <a:p>
            <a:r>
              <a:rPr lang="en-US" dirty="0" err="1" smtClean="0"/>
              <a:t>Cotterell</a:t>
            </a:r>
            <a:endParaRPr lang="en-US" dirty="0"/>
          </a:p>
        </p:txBody>
      </p:sp>
      <p:sp>
        <p:nvSpPr>
          <p:cNvPr id="8" name="TextBox 7"/>
          <p:cNvSpPr txBox="1"/>
          <p:nvPr/>
        </p:nvSpPr>
        <p:spPr>
          <a:xfrm>
            <a:off x="239332" y="5972060"/>
            <a:ext cx="1471602" cy="646331"/>
          </a:xfrm>
          <a:prstGeom prst="rect">
            <a:avLst/>
          </a:prstGeom>
          <a:noFill/>
        </p:spPr>
        <p:txBody>
          <a:bodyPr wrap="none" rtlCol="0">
            <a:spAutoFit/>
          </a:bodyPr>
          <a:lstStyle/>
          <a:p>
            <a:r>
              <a:rPr lang="en-US" dirty="0" err="1" smtClean="0"/>
              <a:t>Alok</a:t>
            </a:r>
            <a:r>
              <a:rPr lang="en-US" dirty="0" smtClean="0"/>
              <a:t> </a:t>
            </a:r>
          </a:p>
          <a:p>
            <a:r>
              <a:rPr lang="en-US" dirty="0" err="1" smtClean="0"/>
              <a:t>Dhamanaskar</a:t>
            </a:r>
            <a:endParaRPr lang="en-US" dirty="0"/>
          </a:p>
        </p:txBody>
      </p:sp>
      <p:sp>
        <p:nvSpPr>
          <p:cNvPr id="9" name="TextBox 8"/>
          <p:cNvSpPr txBox="1"/>
          <p:nvPr/>
        </p:nvSpPr>
        <p:spPr>
          <a:xfrm>
            <a:off x="2061366" y="6006376"/>
            <a:ext cx="884489" cy="646331"/>
          </a:xfrm>
          <a:prstGeom prst="rect">
            <a:avLst/>
          </a:prstGeom>
          <a:noFill/>
        </p:spPr>
        <p:txBody>
          <a:bodyPr wrap="none" rtlCol="0">
            <a:spAutoFit/>
          </a:bodyPr>
          <a:lstStyle/>
          <a:p>
            <a:r>
              <a:rPr lang="en-US" dirty="0" err="1" smtClean="0"/>
              <a:t>Akshay</a:t>
            </a:r>
            <a:r>
              <a:rPr lang="en-US" dirty="0" smtClean="0"/>
              <a:t> </a:t>
            </a:r>
          </a:p>
          <a:p>
            <a:r>
              <a:rPr lang="en-US" dirty="0" err="1" smtClean="0"/>
              <a:t>Choche</a:t>
            </a:r>
            <a:endParaRPr lang="en-US" dirty="0"/>
          </a:p>
        </p:txBody>
      </p:sp>
      <p:pic>
        <p:nvPicPr>
          <p:cNvPr id="10" name="Picture 9" descr="mill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173" y="4309017"/>
            <a:ext cx="1652011" cy="1652011"/>
          </a:xfrm>
          <a:prstGeom prst="rect">
            <a:avLst/>
          </a:prstGeom>
        </p:spPr>
      </p:pic>
      <p:pic>
        <p:nvPicPr>
          <p:cNvPr id="11" name="Picture 10" descr="chris_stoecker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6259" y="4309016"/>
            <a:ext cx="1652013" cy="1652013"/>
          </a:xfrm>
          <a:prstGeom prst="rect">
            <a:avLst/>
          </a:prstGeom>
        </p:spPr>
      </p:pic>
      <p:sp>
        <p:nvSpPr>
          <p:cNvPr id="12" name="TextBox 11"/>
          <p:cNvSpPr txBox="1"/>
          <p:nvPr/>
        </p:nvSpPr>
        <p:spPr>
          <a:xfrm>
            <a:off x="5420587" y="5972060"/>
            <a:ext cx="1082348" cy="646331"/>
          </a:xfrm>
          <a:prstGeom prst="rect">
            <a:avLst/>
          </a:prstGeom>
          <a:noFill/>
        </p:spPr>
        <p:txBody>
          <a:bodyPr wrap="none" rtlCol="0">
            <a:spAutoFit/>
          </a:bodyPr>
          <a:lstStyle/>
          <a:p>
            <a:r>
              <a:rPr lang="en-US" dirty="0" smtClean="0"/>
              <a:t>Chris</a:t>
            </a:r>
          </a:p>
          <a:p>
            <a:r>
              <a:rPr lang="en-US" dirty="0" err="1" smtClean="0"/>
              <a:t>Stoeckert</a:t>
            </a:r>
            <a:endParaRPr lang="en-US" dirty="0"/>
          </a:p>
        </p:txBody>
      </p:sp>
      <p:sp>
        <p:nvSpPr>
          <p:cNvPr id="13" name="TextBox 12"/>
          <p:cNvSpPr txBox="1"/>
          <p:nvPr/>
        </p:nvSpPr>
        <p:spPr>
          <a:xfrm>
            <a:off x="7259501" y="5972060"/>
            <a:ext cx="736274" cy="646331"/>
          </a:xfrm>
          <a:prstGeom prst="rect">
            <a:avLst/>
          </a:prstGeom>
          <a:noFill/>
        </p:spPr>
        <p:txBody>
          <a:bodyPr wrap="none" rtlCol="0">
            <a:spAutoFit/>
          </a:bodyPr>
          <a:lstStyle/>
          <a:p>
            <a:r>
              <a:rPr lang="en-US" dirty="0" smtClean="0"/>
              <a:t>John</a:t>
            </a:r>
          </a:p>
          <a:p>
            <a:r>
              <a:rPr lang="en-US" dirty="0" smtClean="0"/>
              <a:t>Miller</a:t>
            </a:r>
            <a:endParaRPr lang="en-US" dirty="0"/>
          </a:p>
        </p:txBody>
      </p:sp>
    </p:spTree>
    <p:extLst>
      <p:ext uri="{BB962C8B-B14F-4D97-AF65-F5344CB8AC3E}">
        <p14:creationId xmlns:p14="http://schemas.microsoft.com/office/powerpoint/2010/main" val="7767033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cess 9"/>
          <p:cNvSpPr/>
          <p:nvPr/>
        </p:nvSpPr>
        <p:spPr>
          <a:xfrm>
            <a:off x="4465757" y="1356482"/>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Download Installation Script</a:t>
            </a:r>
            <a:endParaRPr lang="en-US" dirty="0"/>
          </a:p>
        </p:txBody>
      </p:sp>
      <p:sp>
        <p:nvSpPr>
          <p:cNvPr id="5" name="TextBox 4"/>
          <p:cNvSpPr txBox="1"/>
          <p:nvPr/>
        </p:nvSpPr>
        <p:spPr>
          <a:xfrm>
            <a:off x="193103" y="756705"/>
            <a:ext cx="2022872" cy="369332"/>
          </a:xfrm>
          <a:prstGeom prst="rect">
            <a:avLst/>
          </a:prstGeom>
          <a:noFill/>
        </p:spPr>
        <p:txBody>
          <a:bodyPr wrap="none" rtlCol="0">
            <a:spAutoFit/>
          </a:bodyPr>
          <a:lstStyle/>
          <a:p>
            <a:r>
              <a:rPr lang="en-US" b="1" dirty="0" smtClean="0"/>
              <a:t>Installation is Easy!</a:t>
            </a:r>
          </a:p>
        </p:txBody>
      </p:sp>
      <p:pic>
        <p:nvPicPr>
          <p:cNvPr id="6" name="Picture 5"/>
          <p:cNvPicPr>
            <a:picLocks noChangeAspect="1"/>
          </p:cNvPicPr>
          <p:nvPr/>
        </p:nvPicPr>
        <p:blipFill>
          <a:blip r:embed="rId3"/>
          <a:stretch>
            <a:fillRect/>
          </a:stretch>
        </p:blipFill>
        <p:spPr>
          <a:xfrm>
            <a:off x="332929" y="1355559"/>
            <a:ext cx="1561384" cy="2346342"/>
          </a:xfrm>
          <a:prstGeom prst="rect">
            <a:avLst/>
          </a:prstGeom>
        </p:spPr>
      </p:pic>
      <p:sp>
        <p:nvSpPr>
          <p:cNvPr id="9" name="Process 8"/>
          <p:cNvSpPr/>
          <p:nvPr/>
        </p:nvSpPr>
        <p:spPr>
          <a:xfrm>
            <a:off x="2367453" y="1355559"/>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Set Environment Variables</a:t>
            </a:r>
            <a:endParaRPr lang="en-US" dirty="0"/>
          </a:p>
        </p:txBody>
      </p:sp>
      <p:cxnSp>
        <p:nvCxnSpPr>
          <p:cNvPr id="3" name="Straight Arrow Connector 2"/>
          <p:cNvCxnSpPr>
            <a:stCxn id="9" idx="3"/>
            <a:endCxn id="10" idx="1"/>
          </p:cNvCxnSpPr>
          <p:nvPr/>
        </p:nvCxnSpPr>
        <p:spPr>
          <a:xfrm>
            <a:off x="4000518" y="1844896"/>
            <a:ext cx="465239" cy="9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3"/>
          </p:cNvCxnSpPr>
          <p:nvPr/>
        </p:nvCxnSpPr>
        <p:spPr>
          <a:xfrm>
            <a:off x="6098822" y="1845819"/>
            <a:ext cx="4604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Process 11"/>
          <p:cNvSpPr/>
          <p:nvPr/>
        </p:nvSpPr>
        <p:spPr>
          <a:xfrm>
            <a:off x="6559257" y="1338176"/>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Run Installation Script</a:t>
            </a:r>
            <a:endParaRPr lang="en-US" dirty="0"/>
          </a:p>
        </p:txBody>
      </p:sp>
      <p:sp>
        <p:nvSpPr>
          <p:cNvPr id="15" name="Document 14"/>
          <p:cNvSpPr/>
          <p:nvPr/>
        </p:nvSpPr>
        <p:spPr>
          <a:xfrm>
            <a:off x="6799010" y="3096055"/>
            <a:ext cx="1153560" cy="121169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t</a:t>
            </a:r>
            <a:r>
              <a:rPr lang="en-US" dirty="0" err="1" smtClean="0"/>
              <a:t>ool_conf.xml</a:t>
            </a:r>
            <a:endParaRPr lang="en-US" dirty="0"/>
          </a:p>
        </p:txBody>
      </p:sp>
      <p:sp>
        <p:nvSpPr>
          <p:cNvPr id="11" name="TextBox 10"/>
          <p:cNvSpPr txBox="1"/>
          <p:nvPr/>
        </p:nvSpPr>
        <p:spPr>
          <a:xfrm>
            <a:off x="3185482" y="2921128"/>
            <a:ext cx="3263934" cy="1015663"/>
          </a:xfrm>
          <a:prstGeom prst="rect">
            <a:avLst/>
          </a:prstGeom>
          <a:noFill/>
        </p:spPr>
        <p:txBody>
          <a:bodyPr wrap="none" rtlCol="0">
            <a:spAutoFit/>
          </a:bodyPr>
          <a:lstStyle/>
          <a:p>
            <a:pPr algn="ctr"/>
            <a:r>
              <a:rPr lang="en-US" sz="2000" dirty="0" smtClean="0">
                <a:solidFill>
                  <a:srgbClr val="008000"/>
                </a:solidFill>
              </a:rPr>
              <a:t>Now the Web Service tool </a:t>
            </a:r>
          </a:p>
          <a:p>
            <a:pPr algn="ctr"/>
            <a:r>
              <a:rPr lang="en-US" sz="2000" dirty="0" smtClean="0">
                <a:solidFill>
                  <a:srgbClr val="008000"/>
                </a:solidFill>
              </a:rPr>
              <a:t>has been installed and added </a:t>
            </a:r>
          </a:p>
          <a:p>
            <a:pPr algn="ctr"/>
            <a:r>
              <a:rPr lang="en-US" sz="2000" dirty="0" smtClean="0">
                <a:solidFill>
                  <a:srgbClr val="008000"/>
                </a:solidFill>
              </a:rPr>
              <a:t>to Galaxy’s </a:t>
            </a:r>
            <a:r>
              <a:rPr lang="en-US" sz="2000" dirty="0" err="1" smtClean="0">
                <a:solidFill>
                  <a:srgbClr val="008000"/>
                </a:solidFill>
              </a:rPr>
              <a:t>tool_conf.xml</a:t>
            </a:r>
            <a:r>
              <a:rPr lang="en-US" sz="2000" dirty="0" smtClean="0">
                <a:solidFill>
                  <a:srgbClr val="008000"/>
                </a:solidFill>
              </a:rPr>
              <a:t> file.</a:t>
            </a:r>
            <a:endParaRPr lang="en-US" sz="2000" dirty="0">
              <a:solidFill>
                <a:srgbClr val="008000"/>
              </a:solidFill>
            </a:endParaRPr>
          </a:p>
        </p:txBody>
      </p:sp>
      <p:pic>
        <p:nvPicPr>
          <p:cNvPr id="17" name="Picture 16"/>
          <p:cNvPicPr>
            <a:picLocks noChangeAspect="1"/>
          </p:cNvPicPr>
          <p:nvPr/>
        </p:nvPicPr>
        <p:blipFill rotWithShape="1">
          <a:blip r:embed="rId4"/>
          <a:srcRect l="20231" r="31124"/>
          <a:stretch/>
        </p:blipFill>
        <p:spPr>
          <a:xfrm>
            <a:off x="332929" y="1356482"/>
            <a:ext cx="1645920" cy="2463800"/>
          </a:xfrm>
          <a:prstGeom prst="rect">
            <a:avLst/>
          </a:prstGeom>
        </p:spPr>
      </p:pic>
      <p:sp>
        <p:nvSpPr>
          <p:cNvPr id="13" name="Rectangle 12"/>
          <p:cNvSpPr/>
          <p:nvPr/>
        </p:nvSpPr>
        <p:spPr>
          <a:xfrm>
            <a:off x="2956281" y="4845408"/>
            <a:ext cx="4572000" cy="1138773"/>
          </a:xfrm>
          <a:prstGeom prst="rect">
            <a:avLst/>
          </a:prstGeom>
        </p:spPr>
        <p:txBody>
          <a:bodyPr>
            <a:spAutoFit/>
          </a:bodyPr>
          <a:lstStyle/>
          <a:p>
            <a:pPr algn="ctr"/>
            <a:r>
              <a:rPr lang="en-US" b="1" dirty="0" smtClean="0">
                <a:solidFill>
                  <a:srgbClr val="FF0000"/>
                </a:solidFill>
              </a:rPr>
              <a:t>However, you need to </a:t>
            </a:r>
          </a:p>
          <a:p>
            <a:pPr algn="ctr"/>
            <a:r>
              <a:rPr lang="en-US" sz="3200" b="1" dirty="0" smtClean="0">
                <a:solidFill>
                  <a:srgbClr val="FF0000"/>
                </a:solidFill>
              </a:rPr>
              <a:t>Restart Galaxy</a:t>
            </a:r>
            <a:endParaRPr lang="en-US" b="1" dirty="0" smtClean="0">
              <a:solidFill>
                <a:srgbClr val="FF0000"/>
              </a:solidFill>
            </a:endParaRPr>
          </a:p>
          <a:p>
            <a:pPr algn="ctr"/>
            <a:r>
              <a:rPr lang="en-US" b="1" dirty="0" smtClean="0">
                <a:solidFill>
                  <a:srgbClr val="FF0000"/>
                </a:solidFill>
              </a:rPr>
              <a:t>for </a:t>
            </a:r>
            <a:r>
              <a:rPr lang="en-US" b="1" dirty="0" err="1" smtClean="0">
                <a:solidFill>
                  <a:srgbClr val="FF0000"/>
                </a:solidFill>
              </a:rPr>
              <a:t>tool_conf.xml</a:t>
            </a:r>
            <a:r>
              <a:rPr lang="en-US" b="1" dirty="0" smtClean="0">
                <a:solidFill>
                  <a:srgbClr val="FF0000"/>
                </a:solidFill>
              </a:rPr>
              <a:t> changes to take effect! </a:t>
            </a:r>
            <a:endParaRPr lang="en-US" b="1" dirty="0">
              <a:solidFill>
                <a:srgbClr val="FF0000"/>
              </a:solidFill>
            </a:endParaRPr>
          </a:p>
        </p:txBody>
      </p:sp>
      <p:sp>
        <p:nvSpPr>
          <p:cNvPr id="18" name="Document 17"/>
          <p:cNvSpPr/>
          <p:nvPr/>
        </p:nvSpPr>
        <p:spPr>
          <a:xfrm>
            <a:off x="7615542" y="4942108"/>
            <a:ext cx="1153560" cy="121169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 Service Tool</a:t>
            </a:r>
            <a:endParaRPr lang="en-US" dirty="0"/>
          </a:p>
        </p:txBody>
      </p:sp>
      <p:cxnSp>
        <p:nvCxnSpPr>
          <p:cNvPr id="20" name="Curved Connector 19"/>
          <p:cNvCxnSpPr>
            <a:stCxn id="15" idx="2"/>
            <a:endCxn id="18" idx="0"/>
          </p:cNvCxnSpPr>
          <p:nvPr/>
        </p:nvCxnSpPr>
        <p:spPr>
          <a:xfrm rot="16200000" flipH="1">
            <a:off x="7426822" y="4176608"/>
            <a:ext cx="714468" cy="81653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0" descr="Screen Shot 2013-06-21 at 11.05.3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96" y="3936791"/>
            <a:ext cx="2755900" cy="2641600"/>
          </a:xfrm>
          <a:prstGeom prst="rect">
            <a:avLst/>
          </a:prstGeom>
        </p:spPr>
      </p:pic>
      <p:sp>
        <p:nvSpPr>
          <p:cNvPr id="22" name="Left Arrow 21"/>
          <p:cNvSpPr/>
          <p:nvPr/>
        </p:nvSpPr>
        <p:spPr>
          <a:xfrm rot="20501834">
            <a:off x="3237840" y="4131665"/>
            <a:ext cx="1329298" cy="547591"/>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p:cNvSpPr txBox="1"/>
          <p:nvPr/>
        </p:nvSpPr>
        <p:spPr>
          <a:xfrm>
            <a:off x="193103" y="206220"/>
            <a:ext cx="8611912" cy="646331"/>
          </a:xfrm>
          <a:prstGeom prst="rect">
            <a:avLst/>
          </a:prstGeom>
          <a:noFill/>
        </p:spPr>
        <p:txBody>
          <a:bodyPr wrap="square" rtlCol="0">
            <a:spAutoFit/>
          </a:bodyPr>
          <a:lstStyle/>
          <a:p>
            <a:r>
              <a:rPr lang="en-US" sz="3600" dirty="0" smtClean="0">
                <a:solidFill>
                  <a:srgbClr val="1F497D"/>
                </a:solidFill>
                <a:latin typeface="+mj-lt"/>
                <a:cs typeface="Arial Black"/>
              </a:rPr>
              <a:t>Enabling Galaxy to Invoke Web services</a:t>
            </a:r>
            <a:endParaRPr lang="en-US" sz="3600" dirty="0">
              <a:solidFill>
                <a:srgbClr val="1F497D"/>
              </a:solidFill>
              <a:latin typeface="+mj-lt"/>
              <a:cs typeface="Arial Black"/>
            </a:endParaRPr>
          </a:p>
        </p:txBody>
      </p:sp>
      <p:sp>
        <p:nvSpPr>
          <p:cNvPr id="2" name="Multiply 1"/>
          <p:cNvSpPr/>
          <p:nvPr/>
        </p:nvSpPr>
        <p:spPr>
          <a:xfrm>
            <a:off x="1479449" y="904034"/>
            <a:ext cx="6280093" cy="4941637"/>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3803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6175624" y="3704986"/>
            <a:ext cx="2843116" cy="2819512"/>
          </a:xfrm>
          <a:prstGeom prst="rect">
            <a:avLst/>
          </a:prstGeom>
          <a:solidFill>
            <a:schemeClr val="accent4">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 name="Rectangle 35"/>
          <p:cNvSpPr/>
          <p:nvPr/>
        </p:nvSpPr>
        <p:spPr>
          <a:xfrm>
            <a:off x="2936334" y="3704986"/>
            <a:ext cx="3239290" cy="2819512"/>
          </a:xfrm>
          <a:prstGeom prst="rect">
            <a:avLst/>
          </a:prstGeom>
          <a:solidFill>
            <a:schemeClr val="accent3">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Rectangle 34"/>
          <p:cNvSpPr/>
          <p:nvPr/>
        </p:nvSpPr>
        <p:spPr>
          <a:xfrm>
            <a:off x="2621728" y="267976"/>
            <a:ext cx="3553896" cy="3437010"/>
          </a:xfrm>
          <a:prstGeom prst="rect">
            <a:avLst/>
          </a:prstGeom>
          <a:solidFill>
            <a:schemeClr val="accent2">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Rectangle 33"/>
          <p:cNvSpPr/>
          <p:nvPr/>
        </p:nvSpPr>
        <p:spPr>
          <a:xfrm>
            <a:off x="151478" y="267975"/>
            <a:ext cx="2784856" cy="6256523"/>
          </a:xfrm>
          <a:prstGeom prst="rect">
            <a:avLst/>
          </a:prstGeom>
          <a:solidFill>
            <a:schemeClr val="accent2">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 name="Document 3"/>
          <p:cNvSpPr/>
          <p:nvPr/>
        </p:nvSpPr>
        <p:spPr>
          <a:xfrm>
            <a:off x="734082" y="1025281"/>
            <a:ext cx="1153560" cy="121169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t</a:t>
            </a:r>
            <a:r>
              <a:rPr lang="en-US" dirty="0" err="1" smtClean="0"/>
              <a:t>ool_conf.xml</a:t>
            </a:r>
            <a:endParaRPr lang="en-US" dirty="0"/>
          </a:p>
        </p:txBody>
      </p:sp>
      <p:sp>
        <p:nvSpPr>
          <p:cNvPr id="5" name="Multidocument 4"/>
          <p:cNvSpPr/>
          <p:nvPr/>
        </p:nvSpPr>
        <p:spPr>
          <a:xfrm>
            <a:off x="547649" y="3005932"/>
            <a:ext cx="1339993" cy="13981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 Client</a:t>
            </a:r>
          </a:p>
          <a:p>
            <a:pPr algn="ctr"/>
            <a:r>
              <a:rPr lang="en-US" dirty="0" smtClean="0"/>
              <a:t>XMLs</a:t>
            </a:r>
            <a:endParaRPr lang="en-US" dirty="0"/>
          </a:p>
        </p:txBody>
      </p:sp>
      <p:sp>
        <p:nvSpPr>
          <p:cNvPr id="6" name="Predefined Process 5"/>
          <p:cNvSpPr/>
          <p:nvPr/>
        </p:nvSpPr>
        <p:spPr>
          <a:xfrm>
            <a:off x="3903458" y="1025281"/>
            <a:ext cx="1561385" cy="1293248"/>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 Service Python Script</a:t>
            </a:r>
            <a:endParaRPr lang="en-US" dirty="0"/>
          </a:p>
        </p:txBody>
      </p:sp>
      <p:sp>
        <p:nvSpPr>
          <p:cNvPr id="7" name="Predefined Process 6"/>
          <p:cNvSpPr/>
          <p:nvPr/>
        </p:nvSpPr>
        <p:spPr>
          <a:xfrm>
            <a:off x="3903458" y="4998233"/>
            <a:ext cx="1561385" cy="1281597"/>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 Service Invocation Library</a:t>
            </a:r>
            <a:endParaRPr lang="en-US" dirty="0"/>
          </a:p>
        </p:txBody>
      </p:sp>
      <p:sp>
        <p:nvSpPr>
          <p:cNvPr id="9" name="Connector 8"/>
          <p:cNvSpPr/>
          <p:nvPr/>
        </p:nvSpPr>
        <p:spPr>
          <a:xfrm>
            <a:off x="4133226" y="3186521"/>
            <a:ext cx="1101849" cy="1036927"/>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JPype</a:t>
            </a:r>
            <a:endParaRPr lang="en-US" dirty="0"/>
          </a:p>
        </p:txBody>
      </p:sp>
      <p:cxnSp>
        <p:nvCxnSpPr>
          <p:cNvPr id="11" name="Straight Arrow Connector 10"/>
          <p:cNvCxnSpPr>
            <a:stCxn id="4" idx="2"/>
            <a:endCxn id="5" idx="0"/>
          </p:cNvCxnSpPr>
          <p:nvPr/>
        </p:nvCxnSpPr>
        <p:spPr>
          <a:xfrm flipH="1">
            <a:off x="1309832" y="2156866"/>
            <a:ext cx="1030" cy="849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5" idx="3"/>
            <a:endCxn id="6" idx="1"/>
          </p:cNvCxnSpPr>
          <p:nvPr/>
        </p:nvCxnSpPr>
        <p:spPr>
          <a:xfrm flipV="1">
            <a:off x="1887642" y="1671905"/>
            <a:ext cx="2015816" cy="203308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9" idx="0"/>
          </p:cNvCxnSpPr>
          <p:nvPr/>
        </p:nvCxnSpPr>
        <p:spPr>
          <a:xfrm>
            <a:off x="4684151" y="2318529"/>
            <a:ext cx="0" cy="8679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4"/>
            <a:endCxn id="7" idx="0"/>
          </p:cNvCxnSpPr>
          <p:nvPr/>
        </p:nvCxnSpPr>
        <p:spPr>
          <a:xfrm>
            <a:off x="4684151" y="4223448"/>
            <a:ext cx="0" cy="77478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3" name="Alternate Process 22"/>
          <p:cNvSpPr/>
          <p:nvPr/>
        </p:nvSpPr>
        <p:spPr>
          <a:xfrm>
            <a:off x="6951011" y="5004583"/>
            <a:ext cx="1561385" cy="128159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 Service</a:t>
            </a:r>
            <a:endParaRPr lang="en-US" dirty="0"/>
          </a:p>
        </p:txBody>
      </p:sp>
      <p:cxnSp>
        <p:nvCxnSpPr>
          <p:cNvPr id="28" name="Straight Arrow Connector 27"/>
          <p:cNvCxnSpPr>
            <a:stCxn id="7" idx="3"/>
            <a:endCxn id="23" idx="1"/>
          </p:cNvCxnSpPr>
          <p:nvPr/>
        </p:nvCxnSpPr>
        <p:spPr>
          <a:xfrm>
            <a:off x="5464843" y="5639032"/>
            <a:ext cx="1486168" cy="63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74782" y="6095164"/>
            <a:ext cx="813043" cy="369332"/>
          </a:xfrm>
          <a:prstGeom prst="rect">
            <a:avLst/>
          </a:prstGeom>
          <a:noFill/>
        </p:spPr>
        <p:txBody>
          <a:bodyPr wrap="none" rtlCol="0">
            <a:spAutoFit/>
          </a:bodyPr>
          <a:lstStyle/>
          <a:p>
            <a:r>
              <a:rPr lang="en-US" dirty="0" smtClean="0"/>
              <a:t>Galaxy</a:t>
            </a:r>
            <a:endParaRPr lang="en-US" dirty="0"/>
          </a:p>
        </p:txBody>
      </p:sp>
      <p:sp>
        <p:nvSpPr>
          <p:cNvPr id="38" name="TextBox 37"/>
          <p:cNvSpPr txBox="1"/>
          <p:nvPr/>
        </p:nvSpPr>
        <p:spPr>
          <a:xfrm>
            <a:off x="2973284" y="6095164"/>
            <a:ext cx="586594" cy="369332"/>
          </a:xfrm>
          <a:prstGeom prst="rect">
            <a:avLst/>
          </a:prstGeom>
          <a:noFill/>
        </p:spPr>
        <p:txBody>
          <a:bodyPr wrap="none" rtlCol="0">
            <a:spAutoFit/>
          </a:bodyPr>
          <a:lstStyle/>
          <a:p>
            <a:r>
              <a:rPr lang="en-US" dirty="0" smtClean="0"/>
              <a:t>JVM</a:t>
            </a:r>
            <a:endParaRPr lang="en-US" dirty="0"/>
          </a:p>
        </p:txBody>
      </p:sp>
      <p:sp>
        <p:nvSpPr>
          <p:cNvPr id="44" name="TextBox 43"/>
          <p:cNvSpPr txBox="1"/>
          <p:nvPr/>
        </p:nvSpPr>
        <p:spPr>
          <a:xfrm>
            <a:off x="6198928" y="6101514"/>
            <a:ext cx="626155" cy="369332"/>
          </a:xfrm>
          <a:prstGeom prst="rect">
            <a:avLst/>
          </a:prstGeom>
          <a:noFill/>
        </p:spPr>
        <p:txBody>
          <a:bodyPr wrap="none" rtlCol="0">
            <a:spAutoFit/>
          </a:bodyPr>
          <a:lstStyle/>
          <a:p>
            <a:r>
              <a:rPr lang="en-US" dirty="0" smtClean="0"/>
              <a:t>Web</a:t>
            </a:r>
            <a:endParaRPr lang="en-US" dirty="0"/>
          </a:p>
        </p:txBody>
      </p:sp>
      <p:sp>
        <p:nvSpPr>
          <p:cNvPr id="45" name="TextBox 44"/>
          <p:cNvSpPr txBox="1"/>
          <p:nvPr/>
        </p:nvSpPr>
        <p:spPr>
          <a:xfrm>
            <a:off x="6467416" y="640853"/>
            <a:ext cx="2415846" cy="2062103"/>
          </a:xfrm>
          <a:prstGeom prst="rect">
            <a:avLst/>
          </a:prstGeom>
          <a:noFill/>
        </p:spPr>
        <p:txBody>
          <a:bodyPr wrap="none" rtlCol="0">
            <a:spAutoFit/>
          </a:bodyPr>
          <a:lstStyle/>
          <a:p>
            <a:pPr algn="ctr"/>
            <a:r>
              <a:rPr lang="en-US" sz="3200" dirty="0" smtClean="0">
                <a:latin typeface="+mj-lt"/>
                <a:cs typeface="Arial Black"/>
              </a:rPr>
              <a:t>Galaxy</a:t>
            </a:r>
          </a:p>
          <a:p>
            <a:pPr algn="ctr"/>
            <a:r>
              <a:rPr lang="en-US" sz="3200" dirty="0" smtClean="0">
                <a:latin typeface="+mj-lt"/>
                <a:cs typeface="Arial Black"/>
              </a:rPr>
              <a:t>Architecture</a:t>
            </a:r>
          </a:p>
          <a:p>
            <a:pPr algn="ctr"/>
            <a:r>
              <a:rPr lang="en-US" sz="3200" dirty="0">
                <a:latin typeface="+mj-lt"/>
                <a:cs typeface="Arial Black"/>
              </a:rPr>
              <a:t>w</a:t>
            </a:r>
            <a:r>
              <a:rPr lang="en-US" sz="3200" dirty="0" smtClean="0">
                <a:latin typeface="+mj-lt"/>
                <a:cs typeface="Arial Black"/>
              </a:rPr>
              <a:t>ith</a:t>
            </a:r>
          </a:p>
          <a:p>
            <a:pPr algn="ctr"/>
            <a:r>
              <a:rPr lang="en-US" sz="3200" dirty="0" smtClean="0">
                <a:latin typeface="+mj-lt"/>
                <a:cs typeface="Arial Black"/>
              </a:rPr>
              <a:t>Web Services</a:t>
            </a:r>
            <a:endParaRPr lang="en-US" sz="3200" dirty="0">
              <a:latin typeface="+mj-lt"/>
              <a:cs typeface="Arial Black"/>
            </a:endParaRPr>
          </a:p>
        </p:txBody>
      </p:sp>
    </p:spTree>
    <p:extLst>
      <p:ext uri="{BB962C8B-B14F-4D97-AF65-F5344CB8AC3E}">
        <p14:creationId xmlns:p14="http://schemas.microsoft.com/office/powerpoint/2010/main" val="16750421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21 at 11.05.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26" y="1021035"/>
            <a:ext cx="2755900" cy="2641600"/>
          </a:xfrm>
          <a:prstGeom prst="rect">
            <a:avLst/>
          </a:prstGeom>
        </p:spPr>
      </p:pic>
      <p:sp>
        <p:nvSpPr>
          <p:cNvPr id="3" name="TextBox 2"/>
          <p:cNvSpPr txBox="1"/>
          <p:nvPr/>
        </p:nvSpPr>
        <p:spPr>
          <a:xfrm>
            <a:off x="193104" y="206220"/>
            <a:ext cx="5609651" cy="584776"/>
          </a:xfrm>
          <a:prstGeom prst="rect">
            <a:avLst/>
          </a:prstGeom>
          <a:noFill/>
        </p:spPr>
        <p:txBody>
          <a:bodyPr wrap="square" rtlCol="0">
            <a:spAutoFit/>
          </a:bodyPr>
          <a:lstStyle/>
          <a:p>
            <a:r>
              <a:rPr lang="en-US" sz="3200" dirty="0" smtClean="0">
                <a:solidFill>
                  <a:srgbClr val="1F497D"/>
                </a:solidFill>
                <a:latin typeface="+mj-lt"/>
                <a:cs typeface="Arial Black"/>
              </a:rPr>
              <a:t>Using Web Services in Galaxy</a:t>
            </a:r>
            <a:endParaRPr lang="en-US" sz="3200" dirty="0">
              <a:solidFill>
                <a:srgbClr val="1F497D"/>
              </a:solidFill>
              <a:latin typeface="+mj-lt"/>
              <a:cs typeface="Arial Black"/>
            </a:endParaRPr>
          </a:p>
        </p:txBody>
      </p:sp>
      <p:pic>
        <p:nvPicPr>
          <p:cNvPr id="6" name="Picture 5" descr="Screen Shot 2013-06-21 at 11.10.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526" y="931240"/>
            <a:ext cx="5791200" cy="2070100"/>
          </a:xfrm>
          <a:prstGeom prst="rect">
            <a:avLst/>
          </a:prstGeom>
        </p:spPr>
      </p:pic>
      <p:sp>
        <p:nvSpPr>
          <p:cNvPr id="7" name="Rectangle 6"/>
          <p:cNvSpPr/>
          <p:nvPr/>
        </p:nvSpPr>
        <p:spPr>
          <a:xfrm>
            <a:off x="309626" y="1607822"/>
            <a:ext cx="2755900" cy="920419"/>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3-06-21 at 11.14.3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894" y="3467375"/>
            <a:ext cx="4330700" cy="2857500"/>
          </a:xfrm>
          <a:prstGeom prst="rect">
            <a:avLst/>
          </a:prstGeom>
        </p:spPr>
      </p:pic>
      <p:sp>
        <p:nvSpPr>
          <p:cNvPr id="9" name="Down Arrow 8"/>
          <p:cNvSpPr/>
          <p:nvPr/>
        </p:nvSpPr>
        <p:spPr>
          <a:xfrm>
            <a:off x="5662930" y="2400082"/>
            <a:ext cx="629214" cy="9041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4287979" y="2528241"/>
            <a:ext cx="15147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931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21 at 11.05.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26" y="1021035"/>
            <a:ext cx="2755900" cy="2641600"/>
          </a:xfrm>
          <a:prstGeom prst="rect">
            <a:avLst/>
          </a:prstGeom>
        </p:spPr>
      </p:pic>
      <p:sp>
        <p:nvSpPr>
          <p:cNvPr id="5" name="Rectangle 4"/>
          <p:cNvSpPr/>
          <p:nvPr/>
        </p:nvSpPr>
        <p:spPr>
          <a:xfrm>
            <a:off x="309626" y="2514913"/>
            <a:ext cx="2755900" cy="760678"/>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3-06-21 at 11.17.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526" y="896245"/>
            <a:ext cx="6172200" cy="5765800"/>
          </a:xfrm>
          <a:prstGeom prst="rect">
            <a:avLst/>
          </a:prstGeom>
        </p:spPr>
      </p:pic>
      <p:sp>
        <p:nvSpPr>
          <p:cNvPr id="6" name="Right Arrow 5"/>
          <p:cNvSpPr/>
          <p:nvPr/>
        </p:nvSpPr>
        <p:spPr>
          <a:xfrm>
            <a:off x="4287979" y="6186618"/>
            <a:ext cx="908865" cy="4055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55106" y="6187855"/>
            <a:ext cx="3741041" cy="369332"/>
          </a:xfrm>
          <a:prstGeom prst="rect">
            <a:avLst/>
          </a:prstGeom>
          <a:noFill/>
        </p:spPr>
        <p:txBody>
          <a:bodyPr wrap="none" rtlCol="0">
            <a:spAutoFit/>
          </a:bodyPr>
          <a:lstStyle/>
          <a:p>
            <a:r>
              <a:rPr lang="en-US" b="1" dirty="0" smtClean="0">
                <a:solidFill>
                  <a:srgbClr val="FF0000"/>
                </a:solidFill>
              </a:rPr>
              <a:t>Generates Workflow Client XML Files</a:t>
            </a:r>
            <a:endParaRPr lang="en-US" b="1" dirty="0">
              <a:solidFill>
                <a:srgbClr val="FF0000"/>
              </a:solidFill>
            </a:endParaRPr>
          </a:p>
        </p:txBody>
      </p:sp>
      <p:sp>
        <p:nvSpPr>
          <p:cNvPr id="8" name="Document 7"/>
          <p:cNvSpPr/>
          <p:nvPr/>
        </p:nvSpPr>
        <p:spPr>
          <a:xfrm>
            <a:off x="309626" y="3984604"/>
            <a:ext cx="1153560" cy="121169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t</a:t>
            </a:r>
            <a:r>
              <a:rPr lang="en-US" dirty="0" err="1" smtClean="0"/>
              <a:t>ool_conf.xml</a:t>
            </a:r>
            <a:endParaRPr lang="en-US" dirty="0"/>
          </a:p>
        </p:txBody>
      </p:sp>
      <p:sp>
        <p:nvSpPr>
          <p:cNvPr id="9" name="Multidocument 8"/>
          <p:cNvSpPr/>
          <p:nvPr/>
        </p:nvSpPr>
        <p:spPr>
          <a:xfrm>
            <a:off x="1549730" y="5263939"/>
            <a:ext cx="1339993" cy="13981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 Client</a:t>
            </a:r>
          </a:p>
          <a:p>
            <a:pPr algn="ctr"/>
            <a:r>
              <a:rPr lang="en-US" dirty="0" smtClean="0"/>
              <a:t>XMLs</a:t>
            </a:r>
            <a:endParaRPr lang="en-US" dirty="0"/>
          </a:p>
        </p:txBody>
      </p:sp>
      <p:cxnSp>
        <p:nvCxnSpPr>
          <p:cNvPr id="11" name="Curved Connector 10"/>
          <p:cNvCxnSpPr>
            <a:stCxn id="8" idx="3"/>
            <a:endCxn id="9" idx="0"/>
          </p:cNvCxnSpPr>
          <p:nvPr/>
        </p:nvCxnSpPr>
        <p:spPr>
          <a:xfrm>
            <a:off x="1463186" y="4590450"/>
            <a:ext cx="848727" cy="67348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3104" y="206220"/>
            <a:ext cx="5609651" cy="584776"/>
          </a:xfrm>
          <a:prstGeom prst="rect">
            <a:avLst/>
          </a:prstGeom>
          <a:noFill/>
        </p:spPr>
        <p:txBody>
          <a:bodyPr wrap="square" rtlCol="0">
            <a:spAutoFit/>
          </a:bodyPr>
          <a:lstStyle/>
          <a:p>
            <a:r>
              <a:rPr lang="en-US" sz="3200" dirty="0" smtClean="0">
                <a:solidFill>
                  <a:srgbClr val="1F497D"/>
                </a:solidFill>
                <a:latin typeface="+mj-lt"/>
                <a:cs typeface="Arial Black"/>
              </a:rPr>
              <a:t>Using Web Services in Galaxy</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26433164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21 at 11.05.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26" y="1021035"/>
            <a:ext cx="2755900" cy="2641600"/>
          </a:xfrm>
          <a:prstGeom prst="rect">
            <a:avLst/>
          </a:prstGeom>
        </p:spPr>
      </p:pic>
      <p:sp>
        <p:nvSpPr>
          <p:cNvPr id="5" name="Rectangle 4"/>
          <p:cNvSpPr/>
          <p:nvPr/>
        </p:nvSpPr>
        <p:spPr>
          <a:xfrm>
            <a:off x="309626" y="3228158"/>
            <a:ext cx="2755900" cy="429383"/>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3-06-21 at 11.27.5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526" y="962780"/>
            <a:ext cx="6159500" cy="1955800"/>
          </a:xfrm>
          <a:prstGeom prst="rect">
            <a:avLst/>
          </a:prstGeom>
        </p:spPr>
      </p:pic>
      <p:sp>
        <p:nvSpPr>
          <p:cNvPr id="6" name="Right Arrow 5"/>
          <p:cNvSpPr/>
          <p:nvPr/>
        </p:nvSpPr>
        <p:spPr>
          <a:xfrm>
            <a:off x="4229719" y="2236969"/>
            <a:ext cx="908865" cy="4055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5196846" y="2238206"/>
            <a:ext cx="1559967" cy="369332"/>
          </a:xfrm>
          <a:prstGeom prst="rect">
            <a:avLst/>
          </a:prstGeom>
          <a:noFill/>
        </p:spPr>
        <p:txBody>
          <a:bodyPr wrap="none" rtlCol="0">
            <a:spAutoFit/>
          </a:bodyPr>
          <a:lstStyle/>
          <a:p>
            <a:r>
              <a:rPr lang="en-US" b="1" dirty="0" smtClean="0">
                <a:solidFill>
                  <a:srgbClr val="FF0000"/>
                </a:solidFill>
              </a:rPr>
              <a:t>Does Nothing!</a:t>
            </a:r>
            <a:endParaRPr lang="en-US" b="1" dirty="0">
              <a:solidFill>
                <a:srgbClr val="FF0000"/>
              </a:solidFill>
            </a:endParaRPr>
          </a:p>
        </p:txBody>
      </p:sp>
      <p:sp>
        <p:nvSpPr>
          <p:cNvPr id="8" name="Document 7"/>
          <p:cNvSpPr/>
          <p:nvPr/>
        </p:nvSpPr>
        <p:spPr>
          <a:xfrm>
            <a:off x="309626" y="3984604"/>
            <a:ext cx="1153560" cy="121169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t</a:t>
            </a:r>
            <a:r>
              <a:rPr lang="en-US" dirty="0" err="1" smtClean="0"/>
              <a:t>ool_conf.xml</a:t>
            </a:r>
            <a:endParaRPr lang="en-US" dirty="0"/>
          </a:p>
        </p:txBody>
      </p:sp>
      <p:sp>
        <p:nvSpPr>
          <p:cNvPr id="9" name="Multidocument 8"/>
          <p:cNvSpPr/>
          <p:nvPr/>
        </p:nvSpPr>
        <p:spPr>
          <a:xfrm>
            <a:off x="1549730" y="5263939"/>
            <a:ext cx="1339993" cy="13981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 Client</a:t>
            </a:r>
          </a:p>
          <a:p>
            <a:pPr algn="ctr"/>
            <a:r>
              <a:rPr lang="en-US" dirty="0" smtClean="0"/>
              <a:t>XMLs</a:t>
            </a:r>
            <a:endParaRPr lang="en-US" dirty="0"/>
          </a:p>
        </p:txBody>
      </p:sp>
      <p:cxnSp>
        <p:nvCxnSpPr>
          <p:cNvPr id="10" name="Curved Connector 9"/>
          <p:cNvCxnSpPr>
            <a:stCxn id="8" idx="3"/>
            <a:endCxn id="9" idx="0"/>
          </p:cNvCxnSpPr>
          <p:nvPr/>
        </p:nvCxnSpPr>
        <p:spPr>
          <a:xfrm>
            <a:off x="1463186" y="4590450"/>
            <a:ext cx="848727" cy="67348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29719" y="3640487"/>
            <a:ext cx="4003207" cy="1138773"/>
          </a:xfrm>
          <a:prstGeom prst="rect">
            <a:avLst/>
          </a:prstGeom>
          <a:noFill/>
        </p:spPr>
        <p:txBody>
          <a:bodyPr wrap="none" rtlCol="0">
            <a:spAutoFit/>
          </a:bodyPr>
          <a:lstStyle/>
          <a:p>
            <a:pPr algn="ctr"/>
            <a:r>
              <a:rPr lang="en-US" b="1" dirty="0" smtClean="0">
                <a:solidFill>
                  <a:srgbClr val="FF0000"/>
                </a:solidFill>
              </a:rPr>
              <a:t>Need to </a:t>
            </a:r>
          </a:p>
          <a:p>
            <a:pPr algn="ctr"/>
            <a:r>
              <a:rPr lang="en-US" sz="3200" b="1" dirty="0" smtClean="0">
                <a:solidFill>
                  <a:srgbClr val="FF0000"/>
                </a:solidFill>
              </a:rPr>
              <a:t>Restart Galaxy</a:t>
            </a:r>
            <a:endParaRPr lang="en-US" b="1" dirty="0" smtClean="0">
              <a:solidFill>
                <a:srgbClr val="FF0000"/>
              </a:solidFill>
            </a:endParaRPr>
          </a:p>
          <a:p>
            <a:pPr algn="ctr"/>
            <a:r>
              <a:rPr lang="en-US" b="1" dirty="0">
                <a:solidFill>
                  <a:srgbClr val="FF0000"/>
                </a:solidFill>
              </a:rPr>
              <a:t>f</a:t>
            </a:r>
            <a:r>
              <a:rPr lang="en-US" b="1" dirty="0" smtClean="0">
                <a:solidFill>
                  <a:srgbClr val="FF0000"/>
                </a:solidFill>
              </a:rPr>
              <a:t>or </a:t>
            </a:r>
            <a:r>
              <a:rPr lang="en-US" b="1" dirty="0" err="1" smtClean="0">
                <a:solidFill>
                  <a:srgbClr val="FF0000"/>
                </a:solidFill>
              </a:rPr>
              <a:t>tool_conf.xml</a:t>
            </a:r>
            <a:r>
              <a:rPr lang="en-US" b="1" dirty="0" smtClean="0">
                <a:solidFill>
                  <a:srgbClr val="FF0000"/>
                </a:solidFill>
              </a:rPr>
              <a:t> changes to take effect </a:t>
            </a:r>
            <a:endParaRPr lang="en-US" b="1" dirty="0">
              <a:solidFill>
                <a:srgbClr val="FF0000"/>
              </a:solidFill>
            </a:endParaRPr>
          </a:p>
        </p:txBody>
      </p:sp>
      <p:sp>
        <p:nvSpPr>
          <p:cNvPr id="12" name="Bent Arrow 11"/>
          <p:cNvSpPr/>
          <p:nvPr/>
        </p:nvSpPr>
        <p:spPr>
          <a:xfrm rot="10800000">
            <a:off x="3891807" y="5112478"/>
            <a:ext cx="2493553" cy="934330"/>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193104" y="206220"/>
            <a:ext cx="5609651" cy="584776"/>
          </a:xfrm>
          <a:prstGeom prst="rect">
            <a:avLst/>
          </a:prstGeom>
          <a:noFill/>
        </p:spPr>
        <p:txBody>
          <a:bodyPr wrap="square" rtlCol="0">
            <a:spAutoFit/>
          </a:bodyPr>
          <a:lstStyle/>
          <a:p>
            <a:r>
              <a:rPr lang="en-US" sz="3200" dirty="0" smtClean="0">
                <a:solidFill>
                  <a:srgbClr val="1F497D"/>
                </a:solidFill>
                <a:latin typeface="+mj-lt"/>
                <a:cs typeface="Arial Black"/>
              </a:rPr>
              <a:t>Using Web Services in Galaxy</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26500209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21 at 11.05.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26" y="1021035"/>
            <a:ext cx="2755900" cy="2641600"/>
          </a:xfrm>
          <a:prstGeom prst="rect">
            <a:avLst/>
          </a:prstGeom>
        </p:spPr>
      </p:pic>
      <p:sp>
        <p:nvSpPr>
          <p:cNvPr id="5" name="Rectangle 4"/>
          <p:cNvSpPr/>
          <p:nvPr/>
        </p:nvSpPr>
        <p:spPr>
          <a:xfrm>
            <a:off x="309626" y="3228158"/>
            <a:ext cx="2755900" cy="429383"/>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3-06-21 at 11.27.5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526" y="962780"/>
            <a:ext cx="6159500" cy="1955800"/>
          </a:xfrm>
          <a:prstGeom prst="rect">
            <a:avLst/>
          </a:prstGeom>
        </p:spPr>
      </p:pic>
      <p:sp>
        <p:nvSpPr>
          <p:cNvPr id="6" name="Right Arrow 5"/>
          <p:cNvSpPr/>
          <p:nvPr/>
        </p:nvSpPr>
        <p:spPr>
          <a:xfrm>
            <a:off x="4229719" y="2236969"/>
            <a:ext cx="908865" cy="4055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5196846" y="2238206"/>
            <a:ext cx="1559967" cy="369332"/>
          </a:xfrm>
          <a:prstGeom prst="rect">
            <a:avLst/>
          </a:prstGeom>
          <a:noFill/>
        </p:spPr>
        <p:txBody>
          <a:bodyPr wrap="none" rtlCol="0">
            <a:spAutoFit/>
          </a:bodyPr>
          <a:lstStyle/>
          <a:p>
            <a:r>
              <a:rPr lang="en-US" b="1" dirty="0" smtClean="0">
                <a:solidFill>
                  <a:srgbClr val="FF0000"/>
                </a:solidFill>
              </a:rPr>
              <a:t>Does Nothing!</a:t>
            </a:r>
            <a:endParaRPr lang="en-US" b="1" dirty="0">
              <a:solidFill>
                <a:srgbClr val="FF0000"/>
              </a:solidFill>
            </a:endParaRPr>
          </a:p>
        </p:txBody>
      </p:sp>
      <p:sp>
        <p:nvSpPr>
          <p:cNvPr id="8" name="Document 7"/>
          <p:cNvSpPr/>
          <p:nvPr/>
        </p:nvSpPr>
        <p:spPr>
          <a:xfrm>
            <a:off x="309626" y="3984604"/>
            <a:ext cx="1153560" cy="121169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t</a:t>
            </a:r>
            <a:r>
              <a:rPr lang="en-US" dirty="0" err="1" smtClean="0"/>
              <a:t>ool_conf.xml</a:t>
            </a:r>
            <a:endParaRPr lang="en-US" dirty="0"/>
          </a:p>
        </p:txBody>
      </p:sp>
      <p:sp>
        <p:nvSpPr>
          <p:cNvPr id="9" name="Multidocument 8"/>
          <p:cNvSpPr/>
          <p:nvPr/>
        </p:nvSpPr>
        <p:spPr>
          <a:xfrm>
            <a:off x="1549730" y="5263939"/>
            <a:ext cx="1339993" cy="13981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 Client</a:t>
            </a:r>
          </a:p>
          <a:p>
            <a:pPr algn="ctr"/>
            <a:r>
              <a:rPr lang="en-US" dirty="0" smtClean="0"/>
              <a:t>XMLs</a:t>
            </a:r>
            <a:endParaRPr lang="en-US" dirty="0"/>
          </a:p>
        </p:txBody>
      </p:sp>
      <p:cxnSp>
        <p:nvCxnSpPr>
          <p:cNvPr id="10" name="Curved Connector 9"/>
          <p:cNvCxnSpPr>
            <a:stCxn id="8" idx="3"/>
            <a:endCxn id="9" idx="0"/>
          </p:cNvCxnSpPr>
          <p:nvPr/>
        </p:nvCxnSpPr>
        <p:spPr>
          <a:xfrm>
            <a:off x="1463186" y="4590450"/>
            <a:ext cx="848727" cy="67348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29719" y="3640487"/>
            <a:ext cx="4003207" cy="1138773"/>
          </a:xfrm>
          <a:prstGeom prst="rect">
            <a:avLst/>
          </a:prstGeom>
          <a:noFill/>
        </p:spPr>
        <p:txBody>
          <a:bodyPr wrap="none" rtlCol="0">
            <a:spAutoFit/>
          </a:bodyPr>
          <a:lstStyle/>
          <a:p>
            <a:pPr algn="ctr"/>
            <a:r>
              <a:rPr lang="en-US" b="1" dirty="0" smtClean="0">
                <a:solidFill>
                  <a:srgbClr val="FF0000"/>
                </a:solidFill>
              </a:rPr>
              <a:t>Need to </a:t>
            </a:r>
          </a:p>
          <a:p>
            <a:pPr algn="ctr"/>
            <a:r>
              <a:rPr lang="en-US" sz="3200" b="1" dirty="0" smtClean="0">
                <a:solidFill>
                  <a:srgbClr val="FF0000"/>
                </a:solidFill>
              </a:rPr>
              <a:t>Restart Galaxy</a:t>
            </a:r>
            <a:endParaRPr lang="en-US" b="1" dirty="0" smtClean="0">
              <a:solidFill>
                <a:srgbClr val="FF0000"/>
              </a:solidFill>
            </a:endParaRPr>
          </a:p>
          <a:p>
            <a:pPr algn="ctr"/>
            <a:r>
              <a:rPr lang="en-US" b="1" dirty="0">
                <a:solidFill>
                  <a:srgbClr val="FF0000"/>
                </a:solidFill>
              </a:rPr>
              <a:t>f</a:t>
            </a:r>
            <a:r>
              <a:rPr lang="en-US" b="1" dirty="0" smtClean="0">
                <a:solidFill>
                  <a:srgbClr val="FF0000"/>
                </a:solidFill>
              </a:rPr>
              <a:t>or </a:t>
            </a:r>
            <a:r>
              <a:rPr lang="en-US" b="1" dirty="0" err="1" smtClean="0">
                <a:solidFill>
                  <a:srgbClr val="FF0000"/>
                </a:solidFill>
              </a:rPr>
              <a:t>tool_conf.xml</a:t>
            </a:r>
            <a:r>
              <a:rPr lang="en-US" b="1" dirty="0" smtClean="0">
                <a:solidFill>
                  <a:srgbClr val="FF0000"/>
                </a:solidFill>
              </a:rPr>
              <a:t> changes to take effect </a:t>
            </a:r>
            <a:endParaRPr lang="en-US" b="1" dirty="0">
              <a:solidFill>
                <a:srgbClr val="FF0000"/>
              </a:solidFill>
            </a:endParaRPr>
          </a:p>
        </p:txBody>
      </p:sp>
      <p:sp>
        <p:nvSpPr>
          <p:cNvPr id="12" name="Bent Arrow 11"/>
          <p:cNvSpPr/>
          <p:nvPr/>
        </p:nvSpPr>
        <p:spPr>
          <a:xfrm rot="10800000">
            <a:off x="3891807" y="5112478"/>
            <a:ext cx="2493553" cy="934330"/>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193104" y="206220"/>
            <a:ext cx="5609651" cy="584776"/>
          </a:xfrm>
          <a:prstGeom prst="rect">
            <a:avLst/>
          </a:prstGeom>
          <a:noFill/>
        </p:spPr>
        <p:txBody>
          <a:bodyPr wrap="square" rtlCol="0">
            <a:spAutoFit/>
          </a:bodyPr>
          <a:lstStyle/>
          <a:p>
            <a:r>
              <a:rPr lang="en-US" sz="3200" dirty="0" smtClean="0">
                <a:solidFill>
                  <a:srgbClr val="1F497D"/>
                </a:solidFill>
                <a:latin typeface="+mj-lt"/>
                <a:cs typeface="Arial Black"/>
              </a:rPr>
              <a:t>Using Web Services in Galaxy</a:t>
            </a:r>
            <a:endParaRPr lang="en-US" sz="3200" dirty="0">
              <a:solidFill>
                <a:srgbClr val="1F497D"/>
              </a:solidFill>
              <a:latin typeface="+mj-lt"/>
              <a:cs typeface="Arial Black"/>
            </a:endParaRPr>
          </a:p>
        </p:txBody>
      </p:sp>
      <p:sp>
        <p:nvSpPr>
          <p:cNvPr id="14" name="Multiply 13"/>
          <p:cNvSpPr/>
          <p:nvPr/>
        </p:nvSpPr>
        <p:spPr>
          <a:xfrm>
            <a:off x="1479449" y="904034"/>
            <a:ext cx="6280093" cy="4941637"/>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1012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104" y="154737"/>
            <a:ext cx="8715248" cy="584776"/>
          </a:xfrm>
          <a:prstGeom prst="rect">
            <a:avLst/>
          </a:prstGeom>
          <a:noFill/>
        </p:spPr>
        <p:txBody>
          <a:bodyPr wrap="square" rtlCol="0">
            <a:spAutoFit/>
          </a:bodyPr>
          <a:lstStyle/>
          <a:p>
            <a:r>
              <a:rPr lang="en-US" sz="3200" dirty="0" smtClean="0">
                <a:solidFill>
                  <a:srgbClr val="1F497D"/>
                </a:solidFill>
                <a:latin typeface="+mj-lt"/>
                <a:cs typeface="Arial Black"/>
              </a:rPr>
              <a:t>Web Services can be used in Workflows </a:t>
            </a:r>
            <a:endParaRPr lang="en-US" sz="3200" dirty="0">
              <a:solidFill>
                <a:srgbClr val="1F497D"/>
              </a:solidFill>
              <a:latin typeface="+mj-lt"/>
              <a:cs typeface="Arial Black"/>
            </a:endParaRPr>
          </a:p>
        </p:txBody>
      </p:sp>
      <p:pic>
        <p:nvPicPr>
          <p:cNvPr id="6" name="Picture 5" descr="Screen Shot 2013-06-21 at 1.58.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1454490"/>
            <a:ext cx="2857500" cy="3479800"/>
          </a:xfrm>
          <a:prstGeom prst="rect">
            <a:avLst/>
          </a:prstGeom>
        </p:spPr>
      </p:pic>
      <p:sp>
        <p:nvSpPr>
          <p:cNvPr id="7" name="Rectangle 6"/>
          <p:cNvSpPr/>
          <p:nvPr/>
        </p:nvSpPr>
        <p:spPr>
          <a:xfrm>
            <a:off x="279400" y="2782968"/>
            <a:ext cx="2857500" cy="547591"/>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3-06-21 at 2.27.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421" y="1454490"/>
            <a:ext cx="5654931" cy="4241198"/>
          </a:xfrm>
          <a:prstGeom prst="rect">
            <a:avLst/>
          </a:prstGeom>
        </p:spPr>
      </p:pic>
      <p:sp>
        <p:nvSpPr>
          <p:cNvPr id="9" name="Rectangle 8"/>
          <p:cNvSpPr/>
          <p:nvPr/>
        </p:nvSpPr>
        <p:spPr>
          <a:xfrm>
            <a:off x="5908296" y="3664656"/>
            <a:ext cx="1921929" cy="947502"/>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9400" y="4386699"/>
            <a:ext cx="2857500" cy="547591"/>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7" idx="3"/>
            <a:endCxn id="16" idx="1"/>
          </p:cNvCxnSpPr>
          <p:nvPr/>
        </p:nvCxnSpPr>
        <p:spPr>
          <a:xfrm>
            <a:off x="3136900" y="3056764"/>
            <a:ext cx="2783973" cy="2077482"/>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3"/>
            <a:endCxn id="9" idx="1"/>
          </p:cNvCxnSpPr>
          <p:nvPr/>
        </p:nvCxnSpPr>
        <p:spPr>
          <a:xfrm flipV="1">
            <a:off x="3136900" y="4138407"/>
            <a:ext cx="2771396" cy="52208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920873" y="4660495"/>
            <a:ext cx="1909352" cy="947502"/>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272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117995" y="5466123"/>
            <a:ext cx="1965562" cy="134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17995" y="4302392"/>
            <a:ext cx="1953052" cy="1098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5485" y="1252302"/>
            <a:ext cx="1965562" cy="134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625" y="-136252"/>
            <a:ext cx="8458200" cy="959985"/>
          </a:xfrm>
        </p:spPr>
        <p:txBody>
          <a:bodyPr/>
          <a:lstStyle/>
          <a:p>
            <a:pPr algn="ctr"/>
            <a:r>
              <a:rPr lang="en-US" b="0" dirty="0" smtClean="0">
                <a:solidFill>
                  <a:srgbClr val="1F497D"/>
                </a:solidFill>
                <a:latin typeface="+mj-lt"/>
              </a:rPr>
              <a:t>Find Services / Tools for My Workflow</a:t>
            </a:r>
            <a:endParaRPr lang="en-US" b="0" dirty="0">
              <a:solidFill>
                <a:srgbClr val="1F497D"/>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9" y="1328501"/>
            <a:ext cx="1738953" cy="118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22" y="4359270"/>
            <a:ext cx="1782876"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1068" y="2211700"/>
            <a:ext cx="1060368" cy="369332"/>
          </a:xfrm>
          <a:prstGeom prst="rect">
            <a:avLst/>
          </a:prstGeom>
          <a:noFill/>
        </p:spPr>
        <p:txBody>
          <a:bodyPr wrap="square" rtlCol="0">
            <a:spAutoFit/>
          </a:bodyPr>
          <a:lstStyle/>
          <a:p>
            <a:r>
              <a:rPr lang="en-US" dirty="0" smtClean="0"/>
              <a:t># =  2486</a:t>
            </a:r>
            <a:endParaRPr lang="en-US" dirty="0"/>
          </a:p>
        </p:txBody>
      </p:sp>
      <p:sp>
        <p:nvSpPr>
          <p:cNvPr id="8" name="TextBox 7"/>
          <p:cNvSpPr txBox="1"/>
          <p:nvPr/>
        </p:nvSpPr>
        <p:spPr>
          <a:xfrm>
            <a:off x="117995" y="4018663"/>
            <a:ext cx="2438400" cy="304800"/>
          </a:xfrm>
          <a:prstGeom prst="rect">
            <a:avLst/>
          </a:prstGeom>
          <a:noFill/>
        </p:spPr>
        <p:txBody>
          <a:bodyPr wrap="square" rtlCol="0">
            <a:spAutoFit/>
          </a:bodyPr>
          <a:lstStyle/>
          <a:p>
            <a:r>
              <a:rPr lang="en-US" dirty="0" smtClean="0"/>
              <a:t># = 28606</a:t>
            </a:r>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63" y="5546422"/>
            <a:ext cx="1752205" cy="118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66700" y="4962649"/>
            <a:ext cx="899151" cy="304800"/>
          </a:xfrm>
          <a:prstGeom prst="rect">
            <a:avLst/>
          </a:prstGeom>
          <a:noFill/>
        </p:spPr>
        <p:txBody>
          <a:bodyPr wrap="square" rtlCol="0">
            <a:spAutoFit/>
          </a:bodyPr>
          <a:lstStyle/>
          <a:p>
            <a:r>
              <a:rPr lang="en-US" dirty="0" smtClean="0"/>
              <a:t># </a:t>
            </a:r>
            <a:r>
              <a:rPr lang="en-US" dirty="0"/>
              <a:t>= 393</a:t>
            </a:r>
          </a:p>
        </p:txBody>
      </p:sp>
      <p:pic>
        <p:nvPicPr>
          <p:cNvPr id="1031" name="Picture 7" descr="http://www.hr.txstate.edu/hrbulletin/CY2012/January-2012-HR-Bulletin1/Page-8/contentParagraph/01/content_files/file/Computer%20lad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3518885"/>
            <a:ext cx="2209800" cy="225541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14" idx="1"/>
            <a:endCxn id="3" idx="3"/>
          </p:cNvCxnSpPr>
          <p:nvPr/>
        </p:nvCxnSpPr>
        <p:spPr>
          <a:xfrm flipH="1" flipV="1">
            <a:off x="2071047" y="1925433"/>
            <a:ext cx="1496138" cy="1495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4" idx="1"/>
            <a:endCxn id="50" idx="3"/>
          </p:cNvCxnSpPr>
          <p:nvPr/>
        </p:nvCxnSpPr>
        <p:spPr>
          <a:xfrm flipH="1" flipV="1">
            <a:off x="2083557" y="3401325"/>
            <a:ext cx="1483628" cy="198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4" idx="1"/>
            <a:endCxn id="56" idx="3"/>
          </p:cNvCxnSpPr>
          <p:nvPr/>
        </p:nvCxnSpPr>
        <p:spPr>
          <a:xfrm flipH="1">
            <a:off x="2071047" y="3421177"/>
            <a:ext cx="1496138" cy="14302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4" idx="1"/>
            <a:endCxn id="58" idx="3"/>
          </p:cNvCxnSpPr>
          <p:nvPr/>
        </p:nvCxnSpPr>
        <p:spPr>
          <a:xfrm flipH="1">
            <a:off x="2083557" y="3421177"/>
            <a:ext cx="1483628" cy="27180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295099" y="3069433"/>
            <a:ext cx="838200" cy="316056"/>
          </a:xfrm>
          <a:prstGeom prst="rect">
            <a:avLst/>
          </a:prstGeom>
          <a:noFill/>
        </p:spPr>
        <p:txBody>
          <a:bodyPr wrap="square" rtlCol="0">
            <a:spAutoFit/>
          </a:bodyPr>
          <a:lstStyle/>
          <a:p>
            <a:r>
              <a:rPr lang="en-US" dirty="0" smtClean="0"/>
              <a:t>#93</a:t>
            </a:r>
            <a:endParaRPr lang="en-US" dirty="0"/>
          </a:p>
        </p:txBody>
      </p:sp>
      <p:sp>
        <p:nvSpPr>
          <p:cNvPr id="27" name="TextBox 26"/>
          <p:cNvSpPr txBox="1"/>
          <p:nvPr/>
        </p:nvSpPr>
        <p:spPr>
          <a:xfrm>
            <a:off x="2764516" y="2314961"/>
            <a:ext cx="838200" cy="316056"/>
          </a:xfrm>
          <a:prstGeom prst="rect">
            <a:avLst/>
          </a:prstGeom>
          <a:noFill/>
        </p:spPr>
        <p:txBody>
          <a:bodyPr wrap="square" rtlCol="0">
            <a:spAutoFit/>
          </a:bodyPr>
          <a:lstStyle/>
          <a:p>
            <a:r>
              <a:rPr lang="en-US" dirty="0" smtClean="0"/>
              <a:t>#354</a:t>
            </a:r>
            <a:endParaRPr lang="en-US" dirty="0"/>
          </a:p>
        </p:txBody>
      </p:sp>
      <p:sp>
        <p:nvSpPr>
          <p:cNvPr id="28" name="TextBox 27"/>
          <p:cNvSpPr txBox="1"/>
          <p:nvPr/>
        </p:nvSpPr>
        <p:spPr>
          <a:xfrm>
            <a:off x="2804371" y="4646593"/>
            <a:ext cx="838200" cy="316056"/>
          </a:xfrm>
          <a:prstGeom prst="rect">
            <a:avLst/>
          </a:prstGeom>
          <a:noFill/>
        </p:spPr>
        <p:txBody>
          <a:bodyPr wrap="square" rtlCol="0">
            <a:spAutoFit/>
          </a:bodyPr>
          <a:lstStyle/>
          <a:p>
            <a:r>
              <a:rPr lang="en-US" dirty="0" smtClean="0"/>
              <a:t>#36</a:t>
            </a:r>
            <a:endParaRPr lang="en-US" dirty="0"/>
          </a:p>
        </p:txBody>
      </p:sp>
      <p:sp>
        <p:nvSpPr>
          <p:cNvPr id="29" name="TextBox 28"/>
          <p:cNvSpPr txBox="1"/>
          <p:nvPr/>
        </p:nvSpPr>
        <p:spPr>
          <a:xfrm>
            <a:off x="2286000" y="3943547"/>
            <a:ext cx="838200" cy="316056"/>
          </a:xfrm>
          <a:prstGeom prst="rect">
            <a:avLst/>
          </a:prstGeom>
          <a:noFill/>
        </p:spPr>
        <p:txBody>
          <a:bodyPr wrap="square" rtlCol="0">
            <a:spAutoFit/>
          </a:bodyPr>
          <a:lstStyle/>
          <a:p>
            <a:r>
              <a:rPr lang="en-US" dirty="0" smtClean="0"/>
              <a:t>#0</a:t>
            </a:r>
            <a:endParaRPr lang="en-US" dirty="0"/>
          </a:p>
        </p:txBody>
      </p:sp>
      <p:sp>
        <p:nvSpPr>
          <p:cNvPr id="21" name="Cloud Callout 20"/>
          <p:cNvSpPr/>
          <p:nvPr/>
        </p:nvSpPr>
        <p:spPr>
          <a:xfrm>
            <a:off x="3733800" y="1328501"/>
            <a:ext cx="4457700" cy="1449288"/>
          </a:xfrm>
          <a:prstGeom prst="cloudCallout">
            <a:avLst>
              <a:gd name="adj1" fmla="val 37830"/>
              <a:gd name="adj2" fmla="val 110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Seems like a lot of services to look through !</a:t>
            </a:r>
          </a:p>
          <a:p>
            <a:pPr algn="ctr"/>
            <a:r>
              <a:rPr lang="en-US" sz="2000" b="1" dirty="0" smtClean="0"/>
              <a:t>I wonder if I missed any ?</a:t>
            </a:r>
            <a:endParaRPr lang="en-US" sz="2000" b="1" dirty="0"/>
          </a:p>
        </p:txBody>
      </p:sp>
      <p:sp>
        <p:nvSpPr>
          <p:cNvPr id="31" name="TextBox 30"/>
          <p:cNvSpPr txBox="1"/>
          <p:nvPr/>
        </p:nvSpPr>
        <p:spPr>
          <a:xfrm>
            <a:off x="3601022" y="3736032"/>
            <a:ext cx="2355941" cy="523220"/>
          </a:xfrm>
          <a:prstGeom prst="rect">
            <a:avLst/>
          </a:prstGeom>
          <a:noFill/>
        </p:spPr>
        <p:txBody>
          <a:bodyPr wrap="square" rtlCol="0">
            <a:spAutoFit/>
          </a:bodyPr>
          <a:lstStyle/>
          <a:p>
            <a:r>
              <a:rPr lang="en-US" dirty="0" smtClean="0"/>
              <a:t>Total Services =  483 with maybe 1000s of operations</a:t>
            </a:r>
            <a:endParaRPr lang="en-US" dirty="0"/>
          </a:p>
        </p:txBody>
      </p:sp>
      <p:sp>
        <p:nvSpPr>
          <p:cNvPr id="14" name="Rectangle 13"/>
          <p:cNvSpPr/>
          <p:nvPr/>
        </p:nvSpPr>
        <p:spPr>
          <a:xfrm>
            <a:off x="3567185" y="3263149"/>
            <a:ext cx="3178178" cy="316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rPr>
              <a:t>Sequence Alignment            </a:t>
            </a:r>
            <a:endParaRPr lang="en-US" b="1" dirty="0">
              <a:solidFill>
                <a:schemeClr val="bg1"/>
              </a:solidFill>
            </a:endParaRPr>
          </a:p>
        </p:txBody>
      </p:sp>
      <p:sp>
        <p:nvSpPr>
          <p:cNvPr id="15" name="Rectangle 14"/>
          <p:cNvSpPr/>
          <p:nvPr/>
        </p:nvSpPr>
        <p:spPr>
          <a:xfrm>
            <a:off x="5701486" y="3280121"/>
            <a:ext cx="890248" cy="2438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Search</a:t>
            </a:r>
          </a:p>
        </p:txBody>
      </p:sp>
      <p:sp>
        <p:nvSpPr>
          <p:cNvPr id="50" name="Rectangle 49"/>
          <p:cNvSpPr/>
          <p:nvPr/>
        </p:nvSpPr>
        <p:spPr>
          <a:xfrm>
            <a:off x="117995" y="2728194"/>
            <a:ext cx="1965562" cy="134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443" y="2794346"/>
            <a:ext cx="1757855" cy="121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3316408" y="5633941"/>
            <a:ext cx="2665292" cy="307777"/>
          </a:xfrm>
          <a:prstGeom prst="rect">
            <a:avLst/>
          </a:prstGeom>
          <a:noFill/>
        </p:spPr>
        <p:txBody>
          <a:bodyPr wrap="square" rtlCol="0">
            <a:spAutoFit/>
          </a:bodyPr>
          <a:lstStyle/>
          <a:p>
            <a:r>
              <a:rPr lang="en-US" dirty="0" smtClean="0"/>
              <a:t>Popular Web service Registries</a:t>
            </a:r>
            <a:endParaRPr lang="en-US" dirty="0"/>
          </a:p>
        </p:txBody>
      </p:sp>
      <p:sp>
        <p:nvSpPr>
          <p:cNvPr id="62" name="TextBox 61"/>
          <p:cNvSpPr txBox="1"/>
          <p:nvPr/>
        </p:nvSpPr>
        <p:spPr>
          <a:xfrm>
            <a:off x="2733252" y="6196214"/>
            <a:ext cx="3229398" cy="646331"/>
          </a:xfrm>
          <a:prstGeom prst="rect">
            <a:avLst/>
          </a:prstGeom>
          <a:noFill/>
        </p:spPr>
        <p:txBody>
          <a:bodyPr wrap="square" rtlCol="0">
            <a:spAutoFit/>
          </a:bodyPr>
          <a:lstStyle/>
          <a:p>
            <a:r>
              <a:rPr lang="en-US" dirty="0" smtClean="0"/>
              <a:t>Tools available in Galaxy  + </a:t>
            </a:r>
          </a:p>
          <a:p>
            <a:r>
              <a:rPr lang="en-US" dirty="0" smtClean="0"/>
              <a:t>Tools in the Galaxy Tool-shed </a:t>
            </a:r>
            <a:endParaRPr lang="en-US" dirty="0"/>
          </a:p>
        </p:txBody>
      </p:sp>
      <p:cxnSp>
        <p:nvCxnSpPr>
          <p:cNvPr id="57" name="Straight Arrow Connector 56"/>
          <p:cNvCxnSpPr>
            <a:stCxn id="62" idx="1"/>
          </p:cNvCxnSpPr>
          <p:nvPr/>
        </p:nvCxnSpPr>
        <p:spPr>
          <a:xfrm flipH="1" flipV="1">
            <a:off x="2083558" y="6457825"/>
            <a:ext cx="649694" cy="61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2799025" y="5413029"/>
            <a:ext cx="450946" cy="280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5981700" y="6145157"/>
            <a:ext cx="2209800" cy="369332"/>
          </a:xfrm>
          <a:prstGeom prst="rect">
            <a:avLst/>
          </a:prstGeom>
          <a:ln>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b="1" dirty="0" smtClean="0"/>
              <a:t>Service Discovery</a:t>
            </a:r>
            <a:endParaRPr lang="en-US" sz="1800" b="1" dirty="0"/>
          </a:p>
        </p:txBody>
      </p:sp>
    </p:spTree>
    <p:extLst>
      <p:ext uri="{BB962C8B-B14F-4D97-AF65-F5344CB8AC3E}">
        <p14:creationId xmlns:p14="http://schemas.microsoft.com/office/powerpoint/2010/main" val="28265414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15" y="-67608"/>
            <a:ext cx="8458201" cy="977146"/>
          </a:xfrm>
        </p:spPr>
        <p:txBody>
          <a:bodyPr/>
          <a:lstStyle/>
          <a:p>
            <a:pPr algn="ctr"/>
            <a:r>
              <a:rPr lang="en-US" sz="3500" b="0" dirty="0" smtClean="0">
                <a:solidFill>
                  <a:srgbClr val="1F497D"/>
                </a:solidFill>
              </a:rPr>
              <a:t>Find Input-Output Compatible S</a:t>
            </a:r>
            <a:r>
              <a:rPr lang="en-US" sz="3550" b="0" dirty="0" smtClean="0">
                <a:solidFill>
                  <a:srgbClr val="1F497D"/>
                </a:solidFill>
              </a:rPr>
              <a:t>ervices</a:t>
            </a:r>
            <a:endParaRPr lang="en-US" sz="3550" b="0" dirty="0">
              <a:solidFill>
                <a:srgbClr val="1F497D"/>
              </a:solidFill>
            </a:endParaRPr>
          </a:p>
        </p:txBody>
      </p:sp>
      <p:pic>
        <p:nvPicPr>
          <p:cNvPr id="1031" name="Picture 7" descr="http://www.hr.txstate.edu/hrbulletin/CY2012/January-2012-HR-Bulletin1/Page-8/contentParagraph/01/content_files/file/Computer%20lad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518885"/>
            <a:ext cx="2209800" cy="2255416"/>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3570026" y="1343888"/>
            <a:ext cx="4811974" cy="1566707"/>
          </a:xfrm>
          <a:prstGeom prst="cloudCallout">
            <a:avLst>
              <a:gd name="adj1" fmla="val 30197"/>
              <a:gd name="adj2" fmla="val 93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t>I selected 2 of those operations, entered them in my workflow designer, but when I tested, it didn’t work.</a:t>
            </a:r>
            <a:endParaRPr lang="en-US" sz="19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0595"/>
            <a:ext cx="4516492" cy="241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326115" y="2991672"/>
            <a:ext cx="1521763" cy="276999"/>
          </a:xfrm>
          <a:prstGeom prst="rect">
            <a:avLst/>
          </a:prstGeom>
          <a:noFill/>
        </p:spPr>
        <p:txBody>
          <a:bodyPr wrap="square" rtlCol="0">
            <a:spAutoFit/>
          </a:bodyPr>
          <a:lstStyle/>
          <a:p>
            <a:r>
              <a:rPr lang="en-US" sz="1200" b="1" dirty="0" smtClean="0">
                <a:solidFill>
                  <a:schemeClr val="accent2">
                    <a:lumMod val="50000"/>
                  </a:schemeClr>
                </a:solidFill>
              </a:rPr>
              <a:t>Type1</a:t>
            </a:r>
            <a:endParaRPr lang="en-US" sz="1200" b="1" dirty="0">
              <a:solidFill>
                <a:schemeClr val="accent2">
                  <a:lumMod val="50000"/>
                </a:schemeClr>
              </a:solidFill>
            </a:endParaRPr>
          </a:p>
        </p:txBody>
      </p:sp>
      <p:sp>
        <p:nvSpPr>
          <p:cNvPr id="54" name="TextBox 53"/>
          <p:cNvSpPr txBox="1"/>
          <p:nvPr/>
        </p:nvSpPr>
        <p:spPr>
          <a:xfrm>
            <a:off x="2325596" y="3518885"/>
            <a:ext cx="1521763" cy="276999"/>
          </a:xfrm>
          <a:prstGeom prst="rect">
            <a:avLst/>
          </a:prstGeom>
          <a:noFill/>
        </p:spPr>
        <p:txBody>
          <a:bodyPr wrap="square" rtlCol="0">
            <a:spAutoFit/>
          </a:bodyPr>
          <a:lstStyle/>
          <a:p>
            <a:r>
              <a:rPr lang="en-US" sz="1200" b="1" dirty="0" smtClean="0">
                <a:solidFill>
                  <a:schemeClr val="accent2">
                    <a:lumMod val="50000"/>
                  </a:schemeClr>
                </a:solidFill>
              </a:rPr>
              <a:t>Type2</a:t>
            </a:r>
            <a:endParaRPr lang="en-US" sz="1200" b="1" dirty="0">
              <a:solidFill>
                <a:schemeClr val="accent2">
                  <a:lumMod val="50000"/>
                </a:schemeClr>
              </a:solidFill>
            </a:endParaRPr>
          </a:p>
        </p:txBody>
      </p:sp>
      <p:sp>
        <p:nvSpPr>
          <p:cNvPr id="69" name="TextBox 68"/>
          <p:cNvSpPr txBox="1"/>
          <p:nvPr/>
        </p:nvSpPr>
        <p:spPr>
          <a:xfrm>
            <a:off x="1752601" y="5774301"/>
            <a:ext cx="3276600" cy="369332"/>
          </a:xfrm>
          <a:prstGeom prst="rect">
            <a:avLst/>
          </a:prstGeom>
          <a:ln>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b="1" dirty="0" smtClean="0"/>
              <a:t>Input output Matching Problem</a:t>
            </a:r>
            <a:endParaRPr lang="en-US" sz="1800" b="1" dirty="0"/>
          </a:p>
        </p:txBody>
      </p:sp>
    </p:spTree>
    <p:extLst>
      <p:ext uri="{BB962C8B-B14F-4D97-AF65-F5344CB8AC3E}">
        <p14:creationId xmlns:p14="http://schemas.microsoft.com/office/powerpoint/2010/main" val="7530008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 y="228600"/>
            <a:ext cx="8442278" cy="1143000"/>
          </a:xfrm>
        </p:spPr>
        <p:txBody>
          <a:bodyPr>
            <a:normAutofit fontScale="90000"/>
          </a:bodyPr>
          <a:lstStyle/>
          <a:p>
            <a:pPr algn="ctr"/>
            <a:r>
              <a:rPr lang="en-US" b="0" dirty="0" smtClean="0">
                <a:solidFill>
                  <a:srgbClr val="1F497D"/>
                </a:solidFill>
              </a:rPr>
              <a:t>Connect </a:t>
            </a:r>
            <a:r>
              <a:rPr lang="en-US" b="0" dirty="0">
                <a:solidFill>
                  <a:srgbClr val="1F497D"/>
                </a:solidFill>
              </a:rPr>
              <a:t>the </a:t>
            </a:r>
            <a:r>
              <a:rPr lang="en-US" b="0" dirty="0" smtClean="0">
                <a:solidFill>
                  <a:srgbClr val="1F497D"/>
                </a:solidFill>
              </a:rPr>
              <a:t>Newly Added Service </a:t>
            </a:r>
            <a:br>
              <a:rPr lang="en-US" b="0" dirty="0" smtClean="0">
                <a:solidFill>
                  <a:srgbClr val="1F497D"/>
                </a:solidFill>
              </a:rPr>
            </a:br>
            <a:r>
              <a:rPr lang="en-US" b="0" dirty="0" smtClean="0">
                <a:solidFill>
                  <a:srgbClr val="1F497D"/>
                </a:solidFill>
              </a:rPr>
              <a:t>into the Workflow</a:t>
            </a:r>
            <a:endParaRPr lang="en-US" b="0" dirty="0">
              <a:solidFill>
                <a:srgbClr val="1F497D"/>
              </a:solidFill>
            </a:endParaRPr>
          </a:p>
        </p:txBody>
      </p:sp>
      <p:pic>
        <p:nvPicPr>
          <p:cNvPr id="1031" name="Picture 7" descr="http://www.hr.txstate.edu/hrbulletin/CY2012/January-2012-HR-Bulletin1/Page-8/contentParagraph/01/content_files/file/Computer%20lad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518885"/>
            <a:ext cx="2209800" cy="2255416"/>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3352800" y="1371600"/>
            <a:ext cx="4648200" cy="1406189"/>
          </a:xfrm>
          <a:prstGeom prst="cloudCallout">
            <a:avLst>
              <a:gd name="adj1" fmla="val 37830"/>
              <a:gd name="adj2" fmla="val 110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t>Wish I could figure out which service operation(s) might fill the gap in my workflow.</a:t>
            </a:r>
          </a:p>
        </p:txBody>
      </p:sp>
      <p:grpSp>
        <p:nvGrpSpPr>
          <p:cNvPr id="36" name="Group 35"/>
          <p:cNvGrpSpPr/>
          <p:nvPr/>
        </p:nvGrpSpPr>
        <p:grpSpPr>
          <a:xfrm>
            <a:off x="444404" y="1790700"/>
            <a:ext cx="2222596" cy="1333500"/>
            <a:chOff x="444404" y="1790700"/>
            <a:chExt cx="2222596" cy="1333500"/>
          </a:xfrm>
        </p:grpSpPr>
        <p:sp>
          <p:nvSpPr>
            <p:cNvPr id="46" name="Rectangle 45"/>
            <p:cNvSpPr/>
            <p:nvPr/>
          </p:nvSpPr>
          <p:spPr>
            <a:xfrm>
              <a:off x="458052" y="2095499"/>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12207" y="2371298"/>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Elbow Connector 48"/>
            <p:cNvCxnSpPr>
              <a:stCxn id="46" idx="2"/>
              <a:endCxn id="47" idx="1"/>
            </p:cNvCxnSpPr>
            <p:nvPr/>
          </p:nvCxnSpPr>
          <p:spPr>
            <a:xfrm rot="16200000" flipH="1">
              <a:off x="725047" y="2209154"/>
              <a:ext cx="150784" cy="423536"/>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74" name="Rectangle 73"/>
            <p:cNvSpPr/>
            <p:nvPr/>
          </p:nvSpPr>
          <p:spPr>
            <a:xfrm>
              <a:off x="2090837" y="2095499"/>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74664" y="2003261"/>
              <a:ext cx="214952" cy="646331"/>
            </a:xfrm>
            <a:prstGeom prst="rect">
              <a:avLst/>
            </a:prstGeom>
            <a:noFill/>
          </p:spPr>
          <p:txBody>
            <a:bodyPr wrap="square" rtlCol="0">
              <a:spAutoFit/>
            </a:bodyPr>
            <a:lstStyle/>
            <a:p>
              <a:r>
                <a:rPr lang="en-US" sz="3600" dirty="0" smtClean="0"/>
                <a:t>?</a:t>
              </a:r>
              <a:endParaRPr lang="en-US" sz="3600" dirty="0"/>
            </a:p>
          </p:txBody>
        </p:sp>
        <p:sp>
          <p:nvSpPr>
            <p:cNvPr id="75" name="Rounded Rectangle 74"/>
            <p:cNvSpPr/>
            <p:nvPr/>
          </p:nvSpPr>
          <p:spPr>
            <a:xfrm>
              <a:off x="444404" y="1790700"/>
              <a:ext cx="2222596" cy="1333500"/>
            </a:xfrm>
            <a:prstGeom prst="roundRect">
              <a:avLst>
                <a:gd name="adj" fmla="val 435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Rectangle 75"/>
            <p:cNvSpPr/>
            <p:nvPr/>
          </p:nvSpPr>
          <p:spPr>
            <a:xfrm>
              <a:off x="610452" y="2247899"/>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344045" y="2524576"/>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76" idx="2"/>
              <a:endCxn id="77" idx="1"/>
            </p:cNvCxnSpPr>
            <p:nvPr/>
          </p:nvCxnSpPr>
          <p:spPr>
            <a:xfrm rot="16200000" flipH="1">
              <a:off x="966727" y="2272274"/>
              <a:ext cx="151662" cy="60297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79" name="Rectangle 78"/>
            <p:cNvSpPr/>
            <p:nvPr/>
          </p:nvSpPr>
          <p:spPr>
            <a:xfrm>
              <a:off x="2183980" y="2247899"/>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615496" y="2036201"/>
              <a:ext cx="487602" cy="769441"/>
            </a:xfrm>
            <a:prstGeom prst="rect">
              <a:avLst/>
            </a:prstGeom>
            <a:noFill/>
          </p:spPr>
          <p:txBody>
            <a:bodyPr wrap="square" rtlCol="0">
              <a:spAutoFit/>
            </a:bodyPr>
            <a:lstStyle/>
            <a:p>
              <a:r>
                <a:rPr lang="en-US" sz="4400" dirty="0" smtClean="0"/>
                <a:t>?</a:t>
              </a:r>
              <a:endParaRPr lang="en-US" sz="3600" dirty="0"/>
            </a:p>
          </p:txBody>
        </p:sp>
      </p:grpSp>
      <p:grpSp>
        <p:nvGrpSpPr>
          <p:cNvPr id="96" name="Group 95"/>
          <p:cNvGrpSpPr/>
          <p:nvPr/>
        </p:nvGrpSpPr>
        <p:grpSpPr>
          <a:xfrm>
            <a:off x="515766" y="3898487"/>
            <a:ext cx="2222596" cy="1333500"/>
            <a:chOff x="515766" y="3898487"/>
            <a:chExt cx="2222596" cy="1333500"/>
          </a:xfrm>
        </p:grpSpPr>
        <p:sp>
          <p:nvSpPr>
            <p:cNvPr id="81" name="Rectangle 80"/>
            <p:cNvSpPr/>
            <p:nvPr/>
          </p:nvSpPr>
          <p:spPr>
            <a:xfrm>
              <a:off x="529414" y="4203286"/>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083569" y="4479085"/>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Elbow Connector 82"/>
            <p:cNvCxnSpPr>
              <a:stCxn id="81" idx="2"/>
              <a:endCxn id="82" idx="1"/>
            </p:cNvCxnSpPr>
            <p:nvPr/>
          </p:nvCxnSpPr>
          <p:spPr>
            <a:xfrm rot="16200000" flipH="1">
              <a:off x="796409" y="4316941"/>
              <a:ext cx="150784" cy="423536"/>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84" name="Rectangle 83"/>
            <p:cNvSpPr/>
            <p:nvPr/>
          </p:nvSpPr>
          <p:spPr>
            <a:xfrm>
              <a:off x="2162199" y="4203286"/>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546026" y="4111048"/>
              <a:ext cx="214952" cy="646331"/>
            </a:xfrm>
            <a:prstGeom prst="rect">
              <a:avLst/>
            </a:prstGeom>
            <a:noFill/>
          </p:spPr>
          <p:txBody>
            <a:bodyPr wrap="square" rtlCol="0">
              <a:spAutoFit/>
            </a:bodyPr>
            <a:lstStyle/>
            <a:p>
              <a:r>
                <a:rPr lang="en-US" sz="3600" dirty="0" smtClean="0"/>
                <a:t>?</a:t>
              </a:r>
              <a:endParaRPr lang="en-US" sz="3600" dirty="0"/>
            </a:p>
          </p:txBody>
        </p:sp>
        <p:sp>
          <p:nvSpPr>
            <p:cNvPr id="86" name="Rounded Rectangle 85"/>
            <p:cNvSpPr/>
            <p:nvPr/>
          </p:nvSpPr>
          <p:spPr>
            <a:xfrm>
              <a:off x="515766" y="3898487"/>
              <a:ext cx="2222596" cy="1333500"/>
            </a:xfrm>
            <a:prstGeom prst="roundRect">
              <a:avLst>
                <a:gd name="adj" fmla="val 435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 name="Rectangle 86"/>
            <p:cNvSpPr/>
            <p:nvPr/>
          </p:nvSpPr>
          <p:spPr>
            <a:xfrm>
              <a:off x="681814" y="4355686"/>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235969" y="4729116"/>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Elbow Connector 88"/>
            <p:cNvCxnSpPr>
              <a:stCxn id="87" idx="2"/>
              <a:endCxn id="88" idx="1"/>
            </p:cNvCxnSpPr>
            <p:nvPr/>
          </p:nvCxnSpPr>
          <p:spPr>
            <a:xfrm rot="16200000" flipH="1">
              <a:off x="899994" y="4518156"/>
              <a:ext cx="248415" cy="423536"/>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90" name="Rectangle 89"/>
            <p:cNvSpPr/>
            <p:nvPr/>
          </p:nvSpPr>
          <p:spPr>
            <a:xfrm>
              <a:off x="2314599" y="4355686"/>
              <a:ext cx="261238" cy="25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760978" y="4431078"/>
              <a:ext cx="261238" cy="2500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93" name="Elbow Connector 92"/>
            <p:cNvCxnSpPr>
              <a:stCxn id="88" idx="3"/>
              <a:endCxn id="92" idx="2"/>
            </p:cNvCxnSpPr>
            <p:nvPr/>
          </p:nvCxnSpPr>
          <p:spPr>
            <a:xfrm flipV="1">
              <a:off x="1497207" y="4681109"/>
              <a:ext cx="394390" cy="173023"/>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94" name="Elbow Connector 93"/>
            <p:cNvCxnSpPr>
              <a:stCxn id="92" idx="0"/>
              <a:endCxn id="90" idx="1"/>
            </p:cNvCxnSpPr>
            <p:nvPr/>
          </p:nvCxnSpPr>
          <p:spPr>
            <a:xfrm rot="16200000" flipH="1">
              <a:off x="2078286" y="4244389"/>
              <a:ext cx="49624" cy="423002"/>
            </a:xfrm>
            <a:prstGeom prst="bentConnector4">
              <a:avLst>
                <a:gd name="adj1" fmla="val -460664"/>
                <a:gd name="adj2" fmla="val 65439"/>
              </a:avLst>
            </a:prstGeom>
            <a:ln>
              <a:tailEnd type="arrow"/>
            </a:ln>
          </p:spPr>
          <p:style>
            <a:lnRef idx="1">
              <a:schemeClr val="dk1"/>
            </a:lnRef>
            <a:fillRef idx="0">
              <a:schemeClr val="dk1"/>
            </a:fillRef>
            <a:effectRef idx="0">
              <a:schemeClr val="dk1"/>
            </a:effectRef>
            <a:fontRef idx="minor">
              <a:schemeClr val="tx1"/>
            </a:fontRef>
          </p:style>
        </p:cxnSp>
        <p:cxnSp>
          <p:nvCxnSpPr>
            <p:cNvPr id="95" name="Elbow Connector 94"/>
            <p:cNvCxnSpPr>
              <a:stCxn id="87" idx="3"/>
              <a:endCxn id="92" idx="1"/>
            </p:cNvCxnSpPr>
            <p:nvPr/>
          </p:nvCxnSpPr>
          <p:spPr>
            <a:xfrm>
              <a:off x="943052" y="4480702"/>
              <a:ext cx="817926" cy="75392"/>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grpSp>
      <p:sp>
        <p:nvSpPr>
          <p:cNvPr id="35" name="Down Arrow 34"/>
          <p:cNvSpPr/>
          <p:nvPr/>
        </p:nvSpPr>
        <p:spPr>
          <a:xfrm>
            <a:off x="1344807" y="3252185"/>
            <a:ext cx="416171"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191000" y="6280666"/>
            <a:ext cx="4019834" cy="369332"/>
          </a:xfrm>
          <a:prstGeom prst="rect">
            <a:avLst/>
          </a:prstGeom>
          <a:ln>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b="1" dirty="0" smtClean="0"/>
              <a:t>Workflow design / service composition</a:t>
            </a:r>
            <a:endParaRPr lang="en-US" sz="1800" b="1" dirty="0"/>
          </a:p>
        </p:txBody>
      </p:sp>
      <p:grpSp>
        <p:nvGrpSpPr>
          <p:cNvPr id="105" name="Group 104"/>
          <p:cNvGrpSpPr/>
          <p:nvPr/>
        </p:nvGrpSpPr>
        <p:grpSpPr>
          <a:xfrm>
            <a:off x="3200400" y="4328301"/>
            <a:ext cx="1520209" cy="1635182"/>
            <a:chOff x="3352800" y="3785585"/>
            <a:chExt cx="1520209" cy="1635182"/>
          </a:xfrm>
        </p:grpSpPr>
        <p:pic>
          <p:nvPicPr>
            <p:cNvPr id="2051" name="Picture 3" descr="C:\Users\alok.d\Desktop\NCBO meeting\Note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785585"/>
              <a:ext cx="1520209" cy="1635182"/>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3465203" y="4097328"/>
              <a:ext cx="1407805" cy="1323439"/>
            </a:xfrm>
            <a:prstGeom prst="rect">
              <a:avLst/>
            </a:prstGeom>
            <a:noFill/>
          </p:spPr>
          <p:txBody>
            <a:bodyPr wrap="square" rtlCol="0">
              <a:spAutoFit/>
            </a:bodyPr>
            <a:lstStyle/>
            <a:p>
              <a:r>
                <a:rPr lang="en-US" sz="1600" b="1" dirty="0">
                  <a:latin typeface="Bradley Hand ITC" pitchFamily="66" charset="0"/>
                </a:rPr>
                <a:t>Why can’t </a:t>
              </a:r>
              <a:r>
                <a:rPr lang="en-US" sz="1600" b="1" dirty="0" smtClean="0">
                  <a:latin typeface="Bradley Hand ITC" pitchFamily="66" charset="0"/>
                </a:rPr>
                <a:t>the software </a:t>
              </a:r>
              <a:r>
                <a:rPr lang="en-US" sz="1600" b="1" dirty="0">
                  <a:latin typeface="Bradley Hand ITC" pitchFamily="66" charset="0"/>
                </a:rPr>
                <a:t>make a </a:t>
              </a:r>
              <a:r>
                <a:rPr lang="en-US" sz="1600" b="1" dirty="0" smtClean="0">
                  <a:solidFill>
                    <a:srgbClr val="C00000"/>
                  </a:solidFill>
                  <a:latin typeface="Bradley Hand ITC" pitchFamily="66" charset="0"/>
                </a:rPr>
                <a:t>suggestion?</a:t>
              </a:r>
              <a:endParaRPr lang="en-US" sz="1600" b="1" dirty="0">
                <a:solidFill>
                  <a:srgbClr val="C00000"/>
                </a:solidFill>
                <a:latin typeface="Bradley Hand ITC" pitchFamily="66" charset="0"/>
              </a:endParaRPr>
            </a:p>
            <a:p>
              <a:endParaRPr lang="en-US" sz="1600" dirty="0">
                <a:latin typeface="Bradley Hand ITC" pitchFamily="66" charset="0"/>
              </a:endParaRPr>
            </a:p>
          </p:txBody>
        </p:sp>
      </p:grpSp>
    </p:spTree>
    <p:extLst>
      <p:ext uri="{BB962C8B-B14F-4D97-AF65-F5344CB8AC3E}">
        <p14:creationId xmlns:p14="http://schemas.microsoft.com/office/powerpoint/2010/main" val="10153418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1F497D"/>
                </a:solidFill>
              </a:rPr>
              <a:t>The Motivation:</a:t>
            </a:r>
            <a:endParaRPr lang="en-US" dirty="0">
              <a:solidFill>
                <a:srgbClr val="1F497D"/>
              </a:solidFill>
            </a:endParaRPr>
          </a:p>
        </p:txBody>
      </p:sp>
      <p:sp>
        <p:nvSpPr>
          <p:cNvPr id="7" name="Content Placeholder 6"/>
          <p:cNvSpPr>
            <a:spLocks noGrp="1"/>
          </p:cNvSpPr>
          <p:nvPr>
            <p:ph idx="1"/>
          </p:nvPr>
        </p:nvSpPr>
        <p:spPr/>
        <p:txBody>
          <a:bodyPr>
            <a:normAutofit lnSpcReduction="10000"/>
          </a:bodyPr>
          <a:lstStyle/>
          <a:p>
            <a:pPr marL="0" indent="0">
              <a:buNone/>
            </a:pPr>
            <a:r>
              <a:rPr lang="en-US" dirty="0" smtClean="0"/>
              <a:t>Galaxy is currently restricted to tools/data resources that are wrapped specifically for Galaxy and manually added either via and tool wrapper and addition to </a:t>
            </a:r>
            <a:r>
              <a:rPr lang="en-US" dirty="0" err="1" smtClean="0"/>
              <a:t>tools_conf.xml</a:t>
            </a:r>
            <a:r>
              <a:rPr lang="en-US" dirty="0" smtClean="0"/>
              <a:t> or addition via the tool shed. </a:t>
            </a:r>
          </a:p>
          <a:p>
            <a:pPr marL="0" indent="0">
              <a:buNone/>
            </a:pPr>
            <a:endParaRPr lang="en-US" dirty="0" smtClean="0"/>
          </a:p>
          <a:p>
            <a:pPr marL="0" indent="0">
              <a:buNone/>
            </a:pPr>
            <a:r>
              <a:rPr lang="en-US" dirty="0" smtClean="0"/>
              <a:t>Wouldn’t it be nice if Galaxy could utilize any tool that is publicly exposed via a Web service with just a click?</a:t>
            </a:r>
            <a:endParaRPr lang="en-US" dirty="0"/>
          </a:p>
        </p:txBody>
      </p:sp>
    </p:spTree>
    <p:extLst>
      <p:ext uri="{BB962C8B-B14F-4D97-AF65-F5344CB8AC3E}">
        <p14:creationId xmlns:p14="http://schemas.microsoft.com/office/powerpoint/2010/main" val="42687745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701886"/>
            <a:ext cx="9144000" cy="2605766"/>
          </a:xfrm>
          <a:prstGeom prst="rect">
            <a:avLst/>
          </a:prstGeom>
          <a:solidFill>
            <a:schemeClr val="accent3">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Rectangle 34"/>
          <p:cNvSpPr/>
          <p:nvPr/>
        </p:nvSpPr>
        <p:spPr>
          <a:xfrm>
            <a:off x="0" y="3994059"/>
            <a:ext cx="9144000" cy="2863942"/>
          </a:xfrm>
          <a:prstGeom prst="rect">
            <a:avLst/>
          </a:prstGeom>
          <a:solidFill>
            <a:schemeClr val="accent4">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193103" y="68932"/>
            <a:ext cx="8950897" cy="584776"/>
          </a:xfrm>
          <a:prstGeom prst="rect">
            <a:avLst/>
          </a:prstGeom>
          <a:noFill/>
        </p:spPr>
        <p:txBody>
          <a:bodyPr wrap="square" rtlCol="0">
            <a:spAutoFit/>
          </a:bodyPr>
          <a:lstStyle/>
          <a:p>
            <a:r>
              <a:rPr lang="en-US" sz="3200" dirty="0" smtClean="0">
                <a:solidFill>
                  <a:srgbClr val="1F497D"/>
                </a:solidFill>
                <a:latin typeface="+mj-lt"/>
                <a:cs typeface="Arial Black"/>
              </a:rPr>
              <a:t>Semantically Annotated Web Services</a:t>
            </a:r>
            <a:endParaRPr lang="en-US" sz="3200" dirty="0">
              <a:solidFill>
                <a:srgbClr val="1F497D"/>
              </a:solidFill>
              <a:latin typeface="+mj-lt"/>
              <a:cs typeface="Arial Black"/>
            </a:endParaRPr>
          </a:p>
        </p:txBody>
      </p:sp>
      <p:sp>
        <p:nvSpPr>
          <p:cNvPr id="6" name="TextBox 5"/>
          <p:cNvSpPr txBox="1"/>
          <p:nvPr/>
        </p:nvSpPr>
        <p:spPr>
          <a:xfrm>
            <a:off x="2018942" y="3257516"/>
            <a:ext cx="4884721" cy="369332"/>
          </a:xfrm>
          <a:prstGeom prst="rect">
            <a:avLst/>
          </a:prstGeom>
          <a:noFill/>
        </p:spPr>
        <p:txBody>
          <a:bodyPr wrap="none" rtlCol="0">
            <a:spAutoFit/>
          </a:bodyPr>
          <a:lstStyle/>
          <a:p>
            <a:r>
              <a:rPr lang="en-US" b="1" dirty="0" smtClean="0"/>
              <a:t>http://</a:t>
            </a:r>
            <a:r>
              <a:rPr lang="en-US" b="1" dirty="0" err="1" smtClean="0"/>
              <a:t>purl.obolibrary.org</a:t>
            </a:r>
            <a:r>
              <a:rPr lang="en-US" b="1" dirty="0" smtClean="0"/>
              <a:t>/obo/OBIws_0000082</a:t>
            </a:r>
            <a:endParaRPr lang="en-US" b="1" dirty="0"/>
          </a:p>
        </p:txBody>
      </p:sp>
      <p:pic>
        <p:nvPicPr>
          <p:cNvPr id="7" name="Picture 6" descr="Screen Shot 2013-06-21 at 3.19.03 PM.png"/>
          <p:cNvPicPr>
            <a:picLocks noChangeAspect="1"/>
          </p:cNvPicPr>
          <p:nvPr/>
        </p:nvPicPr>
        <p:blipFill rotWithShape="1">
          <a:blip r:embed="rId3">
            <a:extLst>
              <a:ext uri="{28A0092B-C50C-407E-A947-70E740481C1C}">
                <a14:useLocalDpi xmlns:a14="http://schemas.microsoft.com/office/drawing/2010/main" val="0"/>
              </a:ext>
            </a:extLst>
          </a:blip>
          <a:srcRect t="4966" b="-4966"/>
          <a:stretch/>
        </p:blipFill>
        <p:spPr>
          <a:xfrm>
            <a:off x="71567" y="1382592"/>
            <a:ext cx="8928100" cy="1841500"/>
          </a:xfrm>
          <a:prstGeom prst="rect">
            <a:avLst/>
          </a:prstGeom>
        </p:spPr>
      </p:pic>
      <p:sp>
        <p:nvSpPr>
          <p:cNvPr id="8" name="TextBox 7"/>
          <p:cNvSpPr txBox="1"/>
          <p:nvPr/>
        </p:nvSpPr>
        <p:spPr>
          <a:xfrm>
            <a:off x="193103" y="884873"/>
            <a:ext cx="6194086" cy="369332"/>
          </a:xfrm>
          <a:prstGeom prst="rect">
            <a:avLst/>
          </a:prstGeom>
          <a:noFill/>
        </p:spPr>
        <p:txBody>
          <a:bodyPr wrap="none" rtlCol="0">
            <a:spAutoFit/>
          </a:bodyPr>
          <a:lstStyle/>
          <a:p>
            <a:r>
              <a:rPr lang="pl-PL" b="1" dirty="0" err="1" smtClean="0"/>
              <a:t>wublast.sawsdl</a:t>
            </a:r>
            <a:r>
              <a:rPr lang="pl-PL" b="1" dirty="0" smtClean="0"/>
              <a:t> </a:t>
            </a:r>
            <a:r>
              <a:rPr lang="en-US" b="1" dirty="0" smtClean="0"/>
              <a:t>–</a:t>
            </a:r>
            <a:r>
              <a:rPr lang="pl-PL" b="1" dirty="0" smtClean="0"/>
              <a:t> </a:t>
            </a:r>
            <a:r>
              <a:rPr lang="pl-PL" b="1" dirty="0" err="1" smtClean="0"/>
              <a:t>Semantically</a:t>
            </a:r>
            <a:r>
              <a:rPr lang="pl-PL" b="1" dirty="0" smtClean="0"/>
              <a:t> </a:t>
            </a:r>
            <a:r>
              <a:rPr lang="pl-PL" b="1" dirty="0" err="1" smtClean="0"/>
              <a:t>Annotated</a:t>
            </a:r>
            <a:r>
              <a:rPr lang="pl-PL" b="1" dirty="0" smtClean="0"/>
              <a:t> WSDL for WU-BLAST</a:t>
            </a:r>
            <a:endParaRPr lang="en-US" b="1" dirty="0"/>
          </a:p>
        </p:txBody>
      </p:sp>
      <p:cxnSp>
        <p:nvCxnSpPr>
          <p:cNvPr id="10" name="Straight Arrow Connector 9"/>
          <p:cNvCxnSpPr/>
          <p:nvPr/>
        </p:nvCxnSpPr>
        <p:spPr>
          <a:xfrm>
            <a:off x="4461303" y="1888405"/>
            <a:ext cx="0" cy="141924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5" name="Rounded Rectangle 14"/>
          <p:cNvSpPr/>
          <p:nvPr/>
        </p:nvSpPr>
        <p:spPr>
          <a:xfrm>
            <a:off x="3667625" y="4194598"/>
            <a:ext cx="1587355" cy="11196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sequence similarity expectation value</a:t>
            </a:r>
            <a:endParaRPr lang="en-US" dirty="0"/>
          </a:p>
        </p:txBody>
      </p:sp>
      <p:cxnSp>
        <p:nvCxnSpPr>
          <p:cNvPr id="16" name="Straight Arrow Connector 15"/>
          <p:cNvCxnSpPr>
            <a:endCxn id="15" idx="0"/>
          </p:cNvCxnSpPr>
          <p:nvPr/>
        </p:nvCxnSpPr>
        <p:spPr>
          <a:xfrm>
            <a:off x="4461303" y="3676984"/>
            <a:ext cx="0" cy="51761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8" name="Rounded Rectangle 17"/>
          <p:cNvSpPr/>
          <p:nvPr/>
        </p:nvSpPr>
        <p:spPr>
          <a:xfrm>
            <a:off x="2149126" y="4194598"/>
            <a:ext cx="1175966" cy="6183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standard error</a:t>
            </a:r>
            <a:endParaRPr lang="en-US" dirty="0"/>
          </a:p>
        </p:txBody>
      </p:sp>
      <p:sp>
        <p:nvSpPr>
          <p:cNvPr id="22" name="Rounded Rectangle 21"/>
          <p:cNvSpPr/>
          <p:nvPr/>
        </p:nvSpPr>
        <p:spPr>
          <a:xfrm>
            <a:off x="5609908" y="4194598"/>
            <a:ext cx="1808888" cy="9692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signal peptide prediction threshold value</a:t>
            </a:r>
            <a:endParaRPr lang="en-US" dirty="0"/>
          </a:p>
        </p:txBody>
      </p:sp>
      <p:sp>
        <p:nvSpPr>
          <p:cNvPr id="23" name="Rounded Rectangle 22"/>
          <p:cNvSpPr/>
          <p:nvPr/>
        </p:nvSpPr>
        <p:spPr>
          <a:xfrm>
            <a:off x="3550662" y="5717345"/>
            <a:ext cx="1808888" cy="9692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quantatative</a:t>
            </a:r>
            <a:r>
              <a:rPr lang="en-US" dirty="0" smtClean="0"/>
              <a:t> confidence value</a:t>
            </a:r>
            <a:endParaRPr lang="en-US" dirty="0"/>
          </a:p>
        </p:txBody>
      </p:sp>
      <p:cxnSp>
        <p:nvCxnSpPr>
          <p:cNvPr id="27" name="Elbow Connector 26"/>
          <p:cNvCxnSpPr>
            <a:stCxn id="18" idx="2"/>
            <a:endCxn id="23" idx="1"/>
          </p:cNvCxnSpPr>
          <p:nvPr/>
        </p:nvCxnSpPr>
        <p:spPr>
          <a:xfrm rot="16200000" flipH="1">
            <a:off x="2449358" y="5100675"/>
            <a:ext cx="1389055" cy="81355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22" idx="2"/>
            <a:endCxn id="23" idx="3"/>
          </p:cNvCxnSpPr>
          <p:nvPr/>
        </p:nvCxnSpPr>
        <p:spPr>
          <a:xfrm rot="5400000">
            <a:off x="5417895" y="5105522"/>
            <a:ext cx="1038113" cy="115480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5" idx="2"/>
            <a:endCxn id="23" idx="0"/>
          </p:cNvCxnSpPr>
          <p:nvPr/>
        </p:nvCxnSpPr>
        <p:spPr>
          <a:xfrm flipH="1">
            <a:off x="4455106" y="5314272"/>
            <a:ext cx="6197" cy="403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737109" y="5851356"/>
            <a:ext cx="509161" cy="369332"/>
          </a:xfrm>
          <a:prstGeom prst="rect">
            <a:avLst/>
          </a:prstGeom>
          <a:noFill/>
        </p:spPr>
        <p:txBody>
          <a:bodyPr wrap="none" rtlCol="0">
            <a:spAutoFit/>
          </a:bodyPr>
          <a:lstStyle/>
          <a:p>
            <a:r>
              <a:rPr lang="en-US" dirty="0" smtClean="0"/>
              <a:t>is-a</a:t>
            </a:r>
            <a:endParaRPr lang="en-US" dirty="0"/>
          </a:p>
        </p:txBody>
      </p:sp>
      <p:sp>
        <p:nvSpPr>
          <p:cNvPr id="33" name="TextBox 32"/>
          <p:cNvSpPr txBox="1"/>
          <p:nvPr/>
        </p:nvSpPr>
        <p:spPr>
          <a:xfrm>
            <a:off x="5978517" y="5832648"/>
            <a:ext cx="509161" cy="369332"/>
          </a:xfrm>
          <a:prstGeom prst="rect">
            <a:avLst/>
          </a:prstGeom>
          <a:noFill/>
        </p:spPr>
        <p:txBody>
          <a:bodyPr wrap="none" rtlCol="0">
            <a:spAutoFit/>
          </a:bodyPr>
          <a:lstStyle/>
          <a:p>
            <a:r>
              <a:rPr lang="en-US" dirty="0" smtClean="0"/>
              <a:t>is-a</a:t>
            </a:r>
            <a:endParaRPr lang="en-US" dirty="0"/>
          </a:p>
        </p:txBody>
      </p:sp>
      <p:sp>
        <p:nvSpPr>
          <p:cNvPr id="34" name="TextBox 33"/>
          <p:cNvSpPr txBox="1"/>
          <p:nvPr/>
        </p:nvSpPr>
        <p:spPr>
          <a:xfrm>
            <a:off x="4461303" y="5348013"/>
            <a:ext cx="509161" cy="369332"/>
          </a:xfrm>
          <a:prstGeom prst="rect">
            <a:avLst/>
          </a:prstGeom>
          <a:noFill/>
        </p:spPr>
        <p:txBody>
          <a:bodyPr wrap="none" rtlCol="0">
            <a:spAutoFit/>
          </a:bodyPr>
          <a:lstStyle/>
          <a:p>
            <a:r>
              <a:rPr lang="en-US" dirty="0" smtClean="0"/>
              <a:t>is-a</a:t>
            </a:r>
            <a:endParaRPr lang="en-US" dirty="0"/>
          </a:p>
        </p:txBody>
      </p:sp>
      <p:sp>
        <p:nvSpPr>
          <p:cNvPr id="36" name="TextBox 35"/>
          <p:cNvSpPr txBox="1"/>
          <p:nvPr/>
        </p:nvSpPr>
        <p:spPr>
          <a:xfrm>
            <a:off x="71567" y="6441930"/>
            <a:ext cx="1856848" cy="369332"/>
          </a:xfrm>
          <a:prstGeom prst="rect">
            <a:avLst/>
          </a:prstGeom>
          <a:noFill/>
        </p:spPr>
        <p:txBody>
          <a:bodyPr wrap="none" rtlCol="0">
            <a:spAutoFit/>
          </a:bodyPr>
          <a:lstStyle/>
          <a:p>
            <a:r>
              <a:rPr lang="en-US" dirty="0" smtClean="0"/>
              <a:t>Ontology – </a:t>
            </a:r>
            <a:r>
              <a:rPr lang="en-US" dirty="0" err="1" smtClean="0"/>
              <a:t>OBIws</a:t>
            </a:r>
            <a:r>
              <a:rPr lang="en-US" dirty="0" smtClean="0"/>
              <a:t> </a:t>
            </a:r>
            <a:endParaRPr lang="en-US" dirty="0"/>
          </a:p>
        </p:txBody>
      </p:sp>
      <p:cxnSp>
        <p:nvCxnSpPr>
          <p:cNvPr id="39" name="Straight Arrow Connector 38"/>
          <p:cNvCxnSpPr>
            <a:stCxn id="23" idx="2"/>
          </p:cNvCxnSpPr>
          <p:nvPr/>
        </p:nvCxnSpPr>
        <p:spPr>
          <a:xfrm>
            <a:off x="4455106" y="6686614"/>
            <a:ext cx="0" cy="348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7545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51478" y="3704986"/>
            <a:ext cx="8867262" cy="2819512"/>
          </a:xfrm>
          <a:prstGeom prst="rect">
            <a:avLst/>
          </a:prstGeom>
          <a:solidFill>
            <a:schemeClr val="accent4">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Rectangle 34"/>
          <p:cNvSpPr/>
          <p:nvPr/>
        </p:nvSpPr>
        <p:spPr>
          <a:xfrm>
            <a:off x="2621728" y="267976"/>
            <a:ext cx="3553896" cy="3437010"/>
          </a:xfrm>
          <a:prstGeom prst="rect">
            <a:avLst/>
          </a:prstGeom>
          <a:solidFill>
            <a:schemeClr val="accent2">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Rectangle 33"/>
          <p:cNvSpPr/>
          <p:nvPr/>
        </p:nvSpPr>
        <p:spPr>
          <a:xfrm>
            <a:off x="151478" y="267976"/>
            <a:ext cx="2784856" cy="3437010"/>
          </a:xfrm>
          <a:prstGeom prst="rect">
            <a:avLst/>
          </a:prstGeom>
          <a:solidFill>
            <a:schemeClr val="accent2">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 name="Multidocument 4"/>
          <p:cNvSpPr/>
          <p:nvPr/>
        </p:nvSpPr>
        <p:spPr>
          <a:xfrm>
            <a:off x="1010820" y="972852"/>
            <a:ext cx="1339993" cy="13981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 Client</a:t>
            </a:r>
          </a:p>
          <a:p>
            <a:pPr algn="ctr"/>
            <a:r>
              <a:rPr lang="en-US" dirty="0" smtClean="0"/>
              <a:t>XMLs</a:t>
            </a:r>
            <a:endParaRPr lang="en-US" dirty="0"/>
          </a:p>
        </p:txBody>
      </p:sp>
      <p:sp>
        <p:nvSpPr>
          <p:cNvPr id="6" name="Predefined Process 5"/>
          <p:cNvSpPr/>
          <p:nvPr/>
        </p:nvSpPr>
        <p:spPr>
          <a:xfrm>
            <a:off x="3903458" y="1025281"/>
            <a:ext cx="1561385" cy="1293248"/>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 Canvas</a:t>
            </a:r>
            <a:endParaRPr lang="en-US" dirty="0"/>
          </a:p>
        </p:txBody>
      </p:sp>
      <p:sp>
        <p:nvSpPr>
          <p:cNvPr id="9" name="Connector 8"/>
          <p:cNvSpPr/>
          <p:nvPr/>
        </p:nvSpPr>
        <p:spPr>
          <a:xfrm>
            <a:off x="4009322" y="3081105"/>
            <a:ext cx="1331617" cy="123528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jQuery</a:t>
            </a:r>
            <a:r>
              <a:rPr lang="en-US" dirty="0" smtClean="0"/>
              <a:t> &amp; JSON</a:t>
            </a:r>
            <a:endParaRPr lang="en-US" dirty="0"/>
          </a:p>
        </p:txBody>
      </p:sp>
      <p:cxnSp>
        <p:nvCxnSpPr>
          <p:cNvPr id="18" name="Straight Arrow Connector 17"/>
          <p:cNvCxnSpPr>
            <a:stCxn id="6" idx="2"/>
            <a:endCxn id="9" idx="0"/>
          </p:cNvCxnSpPr>
          <p:nvPr/>
        </p:nvCxnSpPr>
        <p:spPr>
          <a:xfrm flipH="1">
            <a:off x="4675131" y="2318529"/>
            <a:ext cx="9020" cy="76257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4"/>
            <a:endCxn id="25" idx="0"/>
          </p:cNvCxnSpPr>
          <p:nvPr/>
        </p:nvCxnSpPr>
        <p:spPr>
          <a:xfrm>
            <a:off x="4675131" y="4316388"/>
            <a:ext cx="9020" cy="4078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5" idx="3"/>
            <a:endCxn id="29" idx="1"/>
          </p:cNvCxnSpPr>
          <p:nvPr/>
        </p:nvCxnSpPr>
        <p:spPr>
          <a:xfrm flipV="1">
            <a:off x="5464843" y="5336694"/>
            <a:ext cx="1704732" cy="2837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42600" y="3228727"/>
            <a:ext cx="813043" cy="369332"/>
          </a:xfrm>
          <a:prstGeom prst="rect">
            <a:avLst/>
          </a:prstGeom>
          <a:noFill/>
        </p:spPr>
        <p:txBody>
          <a:bodyPr wrap="none" rtlCol="0">
            <a:spAutoFit/>
          </a:bodyPr>
          <a:lstStyle/>
          <a:p>
            <a:r>
              <a:rPr lang="en-US" dirty="0" smtClean="0"/>
              <a:t>Galaxy</a:t>
            </a:r>
            <a:endParaRPr lang="en-US" dirty="0"/>
          </a:p>
        </p:txBody>
      </p:sp>
      <p:sp>
        <p:nvSpPr>
          <p:cNvPr id="44" name="TextBox 43"/>
          <p:cNvSpPr txBox="1"/>
          <p:nvPr/>
        </p:nvSpPr>
        <p:spPr>
          <a:xfrm>
            <a:off x="242600" y="6060249"/>
            <a:ext cx="626155" cy="369332"/>
          </a:xfrm>
          <a:prstGeom prst="rect">
            <a:avLst/>
          </a:prstGeom>
          <a:noFill/>
        </p:spPr>
        <p:txBody>
          <a:bodyPr wrap="none" rtlCol="0">
            <a:spAutoFit/>
          </a:bodyPr>
          <a:lstStyle/>
          <a:p>
            <a:r>
              <a:rPr lang="en-US" dirty="0" smtClean="0"/>
              <a:t>Web</a:t>
            </a:r>
            <a:endParaRPr lang="en-US" dirty="0"/>
          </a:p>
        </p:txBody>
      </p:sp>
      <p:sp>
        <p:nvSpPr>
          <p:cNvPr id="45" name="TextBox 44"/>
          <p:cNvSpPr txBox="1"/>
          <p:nvPr/>
        </p:nvSpPr>
        <p:spPr>
          <a:xfrm>
            <a:off x="6543358" y="966987"/>
            <a:ext cx="2263961" cy="2062103"/>
          </a:xfrm>
          <a:prstGeom prst="rect">
            <a:avLst/>
          </a:prstGeom>
          <a:noFill/>
        </p:spPr>
        <p:txBody>
          <a:bodyPr wrap="none" rtlCol="0">
            <a:spAutoFit/>
          </a:bodyPr>
          <a:lstStyle/>
          <a:p>
            <a:pPr algn="ctr"/>
            <a:r>
              <a:rPr lang="en-US" sz="3200" dirty="0" smtClean="0">
                <a:latin typeface="+mj-lt"/>
                <a:cs typeface="Arial Black"/>
              </a:rPr>
              <a:t>Architecture</a:t>
            </a:r>
          </a:p>
          <a:p>
            <a:pPr algn="ctr"/>
            <a:r>
              <a:rPr lang="en-US" sz="3200" dirty="0" smtClean="0">
                <a:latin typeface="+mj-lt"/>
                <a:cs typeface="Arial Black"/>
              </a:rPr>
              <a:t>with</a:t>
            </a:r>
          </a:p>
          <a:p>
            <a:pPr algn="ctr"/>
            <a:r>
              <a:rPr lang="en-US" sz="3200" dirty="0" smtClean="0">
                <a:latin typeface="+mj-lt"/>
                <a:cs typeface="Arial Black"/>
              </a:rPr>
              <a:t>Service </a:t>
            </a:r>
            <a:br>
              <a:rPr lang="en-US" sz="3200" dirty="0" smtClean="0">
                <a:latin typeface="+mj-lt"/>
                <a:cs typeface="Arial Black"/>
              </a:rPr>
            </a:br>
            <a:r>
              <a:rPr lang="en-US" sz="3200" dirty="0" smtClean="0">
                <a:latin typeface="+mj-lt"/>
                <a:cs typeface="Arial Black"/>
              </a:rPr>
              <a:t>Suggestion</a:t>
            </a:r>
            <a:endParaRPr lang="en-US" sz="3200" dirty="0">
              <a:latin typeface="+mj-lt"/>
              <a:cs typeface="Arial Black"/>
            </a:endParaRPr>
          </a:p>
        </p:txBody>
      </p:sp>
      <p:sp>
        <p:nvSpPr>
          <p:cNvPr id="21" name="Multidocument 20"/>
          <p:cNvSpPr/>
          <p:nvPr/>
        </p:nvSpPr>
        <p:spPr>
          <a:xfrm>
            <a:off x="831528" y="4657248"/>
            <a:ext cx="1339993" cy="13981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SAWSDLs</a:t>
            </a:r>
            <a:endParaRPr lang="en-US" dirty="0"/>
          </a:p>
        </p:txBody>
      </p:sp>
      <p:cxnSp>
        <p:nvCxnSpPr>
          <p:cNvPr id="8" name="Straight Arrow Connector 7"/>
          <p:cNvCxnSpPr>
            <a:stCxn id="5" idx="2"/>
            <a:endCxn id="21" idx="0"/>
          </p:cNvCxnSpPr>
          <p:nvPr/>
        </p:nvCxnSpPr>
        <p:spPr>
          <a:xfrm>
            <a:off x="1587637" y="2318011"/>
            <a:ext cx="6074" cy="233923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5" name="Alternate Process 24"/>
          <p:cNvSpPr/>
          <p:nvPr/>
        </p:nvSpPr>
        <p:spPr>
          <a:xfrm>
            <a:off x="3903458" y="4724268"/>
            <a:ext cx="1561385" cy="128159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SSE Web Service</a:t>
            </a:r>
            <a:endParaRPr lang="en-US" dirty="0"/>
          </a:p>
        </p:txBody>
      </p:sp>
      <p:sp>
        <p:nvSpPr>
          <p:cNvPr id="29" name="Multidocument 28"/>
          <p:cNvSpPr/>
          <p:nvPr/>
        </p:nvSpPr>
        <p:spPr>
          <a:xfrm>
            <a:off x="7169575" y="4637641"/>
            <a:ext cx="1481366" cy="13981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Ontologies</a:t>
            </a:r>
            <a:endParaRPr lang="en-US" dirty="0"/>
          </a:p>
        </p:txBody>
      </p:sp>
      <p:cxnSp>
        <p:nvCxnSpPr>
          <p:cNvPr id="19" name="Elbow Connector 18"/>
          <p:cNvCxnSpPr>
            <a:stCxn id="21" idx="2"/>
            <a:endCxn id="29" idx="2"/>
          </p:cNvCxnSpPr>
          <p:nvPr/>
        </p:nvCxnSpPr>
        <p:spPr>
          <a:xfrm rot="5400000" flipH="1" flipV="1">
            <a:off x="4597992" y="2793152"/>
            <a:ext cx="19607" cy="6398903"/>
          </a:xfrm>
          <a:prstGeom prst="bentConnector3">
            <a:avLst>
              <a:gd name="adj1" fmla="val -143595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 idx="3"/>
            <a:endCxn id="6" idx="1"/>
          </p:cNvCxnSpPr>
          <p:nvPr/>
        </p:nvCxnSpPr>
        <p:spPr>
          <a:xfrm>
            <a:off x="2350813" y="1671905"/>
            <a:ext cx="15526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21" idx="3"/>
            <a:endCxn id="25" idx="1"/>
          </p:cNvCxnSpPr>
          <p:nvPr/>
        </p:nvCxnSpPr>
        <p:spPr>
          <a:xfrm>
            <a:off x="2171521" y="5356301"/>
            <a:ext cx="1731937" cy="87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9998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104" y="103254"/>
            <a:ext cx="4875568" cy="584776"/>
          </a:xfrm>
          <a:prstGeom prst="rect">
            <a:avLst/>
          </a:prstGeom>
          <a:noFill/>
        </p:spPr>
        <p:txBody>
          <a:bodyPr wrap="square" rtlCol="0">
            <a:spAutoFit/>
          </a:bodyPr>
          <a:lstStyle/>
          <a:p>
            <a:r>
              <a:rPr lang="en-US" sz="3200" dirty="0" smtClean="0">
                <a:solidFill>
                  <a:srgbClr val="1F497D"/>
                </a:solidFill>
                <a:latin typeface="+mj-lt"/>
                <a:cs typeface="Arial Black"/>
              </a:rPr>
              <a:t>Service Suggestion</a:t>
            </a:r>
            <a:endParaRPr lang="en-US" sz="3200" dirty="0">
              <a:solidFill>
                <a:srgbClr val="1F497D"/>
              </a:solidFill>
              <a:latin typeface="+mj-lt"/>
              <a:cs typeface="Arial Black"/>
            </a:endParaRPr>
          </a:p>
        </p:txBody>
      </p:sp>
      <p:pic>
        <p:nvPicPr>
          <p:cNvPr id="3" name="Picture 2" descr="Screen Shot 2013-06-25 at 10.14.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04" y="742988"/>
            <a:ext cx="8471488" cy="3302229"/>
          </a:xfrm>
          <a:prstGeom prst="rect">
            <a:avLst/>
          </a:prstGeom>
        </p:spPr>
      </p:pic>
      <p:sp>
        <p:nvSpPr>
          <p:cNvPr id="7" name="Rectangle 6"/>
          <p:cNvSpPr/>
          <p:nvPr/>
        </p:nvSpPr>
        <p:spPr>
          <a:xfrm>
            <a:off x="5746074" y="1106088"/>
            <a:ext cx="2245971" cy="429383"/>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60659" y="4946606"/>
            <a:ext cx="6494987" cy="830997"/>
          </a:xfrm>
          <a:prstGeom prst="rect">
            <a:avLst/>
          </a:prstGeom>
          <a:noFill/>
        </p:spPr>
        <p:txBody>
          <a:bodyPr wrap="none" rtlCol="0">
            <a:spAutoFit/>
          </a:bodyPr>
          <a:lstStyle/>
          <a:p>
            <a:pPr algn="ctr"/>
            <a:r>
              <a:rPr lang="en-US" sz="2400" dirty="0" smtClean="0"/>
              <a:t>Modified the UI using minimal </a:t>
            </a:r>
            <a:r>
              <a:rPr lang="en-US" sz="2400" dirty="0" err="1" smtClean="0"/>
              <a:t>mako</a:t>
            </a:r>
            <a:r>
              <a:rPr lang="en-US" sz="2400" dirty="0" smtClean="0"/>
              <a:t> modifications</a:t>
            </a:r>
          </a:p>
          <a:p>
            <a:pPr algn="ctr"/>
            <a:r>
              <a:rPr lang="en-US" sz="2400" dirty="0" smtClean="0"/>
              <a:t>and some </a:t>
            </a:r>
            <a:r>
              <a:rPr lang="en-US" sz="2400" dirty="0" err="1" smtClean="0"/>
              <a:t>jQuery</a:t>
            </a:r>
            <a:r>
              <a:rPr lang="en-US" sz="2400" dirty="0" smtClean="0"/>
              <a:t> magic!</a:t>
            </a:r>
            <a:endParaRPr lang="en-US" sz="2400" dirty="0"/>
          </a:p>
        </p:txBody>
      </p:sp>
      <p:cxnSp>
        <p:nvCxnSpPr>
          <p:cNvPr id="9" name="Straight Arrow Connector 8"/>
          <p:cNvCxnSpPr/>
          <p:nvPr/>
        </p:nvCxnSpPr>
        <p:spPr>
          <a:xfrm flipV="1">
            <a:off x="6923342" y="2478329"/>
            <a:ext cx="0" cy="246827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4737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6-25 at 10.19.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605" y="0"/>
            <a:ext cx="2998395" cy="8736499"/>
          </a:xfrm>
          <a:prstGeom prst="rect">
            <a:avLst/>
          </a:prstGeom>
        </p:spPr>
      </p:pic>
      <p:sp>
        <p:nvSpPr>
          <p:cNvPr id="11" name="Rectangle 10"/>
          <p:cNvSpPr/>
          <p:nvPr/>
        </p:nvSpPr>
        <p:spPr>
          <a:xfrm>
            <a:off x="6145605" y="1623986"/>
            <a:ext cx="2998395" cy="2480746"/>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2313434" y="3272246"/>
            <a:ext cx="2071508" cy="678799"/>
          </a:xfrm>
          <a:prstGeom prst="rect">
            <a:avLst/>
          </a:prstGeom>
        </p:spPr>
      </p:pic>
      <p:pic>
        <p:nvPicPr>
          <p:cNvPr id="13" name="Picture 12"/>
          <p:cNvPicPr>
            <a:picLocks noChangeAspect="1"/>
          </p:cNvPicPr>
          <p:nvPr/>
        </p:nvPicPr>
        <p:blipFill>
          <a:blip r:embed="rId5"/>
          <a:stretch>
            <a:fillRect/>
          </a:stretch>
        </p:blipFill>
        <p:spPr>
          <a:xfrm>
            <a:off x="2245185" y="4487176"/>
            <a:ext cx="2044477" cy="664166"/>
          </a:xfrm>
          <a:prstGeom prst="rect">
            <a:avLst/>
          </a:prstGeom>
        </p:spPr>
      </p:pic>
      <p:pic>
        <p:nvPicPr>
          <p:cNvPr id="14" name="Picture 13"/>
          <p:cNvPicPr>
            <a:picLocks noChangeAspect="1"/>
          </p:cNvPicPr>
          <p:nvPr/>
        </p:nvPicPr>
        <p:blipFill>
          <a:blip r:embed="rId6"/>
          <a:stretch>
            <a:fillRect/>
          </a:stretch>
        </p:blipFill>
        <p:spPr>
          <a:xfrm>
            <a:off x="1623807" y="5743752"/>
            <a:ext cx="3299042" cy="674278"/>
          </a:xfrm>
          <a:prstGeom prst="rect">
            <a:avLst/>
          </a:prstGeom>
        </p:spPr>
      </p:pic>
      <p:sp>
        <p:nvSpPr>
          <p:cNvPr id="15" name="Process 14"/>
          <p:cNvSpPr/>
          <p:nvPr/>
        </p:nvSpPr>
        <p:spPr>
          <a:xfrm>
            <a:off x="2438931" y="1134648"/>
            <a:ext cx="1758442" cy="117329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Choose the type of suggestion you want</a:t>
            </a:r>
            <a:endParaRPr lang="en-US" dirty="0"/>
          </a:p>
        </p:txBody>
      </p:sp>
      <p:sp>
        <p:nvSpPr>
          <p:cNvPr id="18" name="Right Arrow 17"/>
          <p:cNvSpPr/>
          <p:nvPr/>
        </p:nvSpPr>
        <p:spPr>
          <a:xfrm rot="1251554">
            <a:off x="4578543" y="1878952"/>
            <a:ext cx="1288450" cy="5769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2313434" y="2875134"/>
            <a:ext cx="2084074" cy="369332"/>
          </a:xfrm>
          <a:prstGeom prst="rect">
            <a:avLst/>
          </a:prstGeom>
          <a:noFill/>
        </p:spPr>
        <p:txBody>
          <a:bodyPr wrap="none" rtlCol="0">
            <a:spAutoFit/>
          </a:bodyPr>
          <a:lstStyle/>
          <a:p>
            <a:r>
              <a:rPr lang="en-US" b="1" dirty="0" smtClean="0">
                <a:solidFill>
                  <a:srgbClr val="008000"/>
                </a:solidFill>
              </a:rPr>
              <a:t>Forward Suggestion</a:t>
            </a:r>
            <a:endParaRPr lang="en-US" b="1" dirty="0">
              <a:solidFill>
                <a:srgbClr val="008000"/>
              </a:solidFill>
            </a:endParaRPr>
          </a:p>
        </p:txBody>
      </p:sp>
      <p:sp>
        <p:nvSpPr>
          <p:cNvPr id="20" name="TextBox 19"/>
          <p:cNvSpPr txBox="1"/>
          <p:nvPr/>
        </p:nvSpPr>
        <p:spPr>
          <a:xfrm>
            <a:off x="2183027" y="4159534"/>
            <a:ext cx="2222709" cy="369332"/>
          </a:xfrm>
          <a:prstGeom prst="rect">
            <a:avLst/>
          </a:prstGeom>
          <a:noFill/>
        </p:spPr>
        <p:txBody>
          <a:bodyPr wrap="none" rtlCol="0">
            <a:spAutoFit/>
          </a:bodyPr>
          <a:lstStyle/>
          <a:p>
            <a:r>
              <a:rPr lang="en-US" b="1" dirty="0" smtClean="0">
                <a:solidFill>
                  <a:srgbClr val="FF0000"/>
                </a:solidFill>
              </a:rPr>
              <a:t>Backward Suggestion</a:t>
            </a:r>
            <a:endParaRPr lang="en-US" b="1" dirty="0">
              <a:solidFill>
                <a:srgbClr val="FF0000"/>
              </a:solidFill>
            </a:endParaRPr>
          </a:p>
        </p:txBody>
      </p:sp>
      <p:sp>
        <p:nvSpPr>
          <p:cNvPr id="21" name="TextBox 20"/>
          <p:cNvSpPr txBox="1"/>
          <p:nvPr/>
        </p:nvSpPr>
        <p:spPr>
          <a:xfrm>
            <a:off x="2078938" y="5379056"/>
            <a:ext cx="2495357" cy="369332"/>
          </a:xfrm>
          <a:prstGeom prst="rect">
            <a:avLst/>
          </a:prstGeom>
          <a:noFill/>
        </p:spPr>
        <p:txBody>
          <a:bodyPr wrap="none" rtlCol="0">
            <a:spAutoFit/>
          </a:bodyPr>
          <a:lstStyle/>
          <a:p>
            <a:r>
              <a:rPr lang="en-US" b="1" dirty="0" smtClean="0">
                <a:solidFill>
                  <a:srgbClr val="3366FF"/>
                </a:solidFill>
              </a:rPr>
              <a:t>Bidirectional Suggestion</a:t>
            </a:r>
            <a:endParaRPr lang="en-US" b="1" dirty="0">
              <a:solidFill>
                <a:srgbClr val="3366FF"/>
              </a:solidFill>
            </a:endParaRPr>
          </a:p>
        </p:txBody>
      </p:sp>
      <p:sp>
        <p:nvSpPr>
          <p:cNvPr id="16" name="TextBox 15"/>
          <p:cNvSpPr txBox="1"/>
          <p:nvPr/>
        </p:nvSpPr>
        <p:spPr>
          <a:xfrm>
            <a:off x="193104" y="103254"/>
            <a:ext cx="4875568" cy="584776"/>
          </a:xfrm>
          <a:prstGeom prst="rect">
            <a:avLst/>
          </a:prstGeom>
          <a:noFill/>
        </p:spPr>
        <p:txBody>
          <a:bodyPr wrap="square" rtlCol="0">
            <a:spAutoFit/>
          </a:bodyPr>
          <a:lstStyle/>
          <a:p>
            <a:r>
              <a:rPr lang="en-US" sz="3200" dirty="0" smtClean="0">
                <a:solidFill>
                  <a:srgbClr val="1F497D"/>
                </a:solidFill>
                <a:latin typeface="+mj-lt"/>
                <a:cs typeface="Arial Black"/>
              </a:rPr>
              <a:t>Service Suggestion</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13397489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6-25 at 10.19.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605" y="-1672920"/>
            <a:ext cx="2998395" cy="8736499"/>
          </a:xfrm>
          <a:prstGeom prst="rect">
            <a:avLst/>
          </a:prstGeom>
        </p:spPr>
      </p:pic>
      <p:sp>
        <p:nvSpPr>
          <p:cNvPr id="11" name="Rectangle 10"/>
          <p:cNvSpPr/>
          <p:nvPr/>
        </p:nvSpPr>
        <p:spPr>
          <a:xfrm>
            <a:off x="6145605" y="2294604"/>
            <a:ext cx="2998395" cy="2480746"/>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rocess 14"/>
          <p:cNvSpPr/>
          <p:nvPr/>
        </p:nvSpPr>
        <p:spPr>
          <a:xfrm>
            <a:off x="2438931" y="1134648"/>
            <a:ext cx="1758442" cy="1173295"/>
          </a:xfrm>
          <a:prstGeom prst="flowChartProcess">
            <a:avLst/>
          </a:prstGeom>
          <a:solidFill>
            <a:schemeClr val="tx2">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Choose the type of suggestion you want</a:t>
            </a:r>
            <a:endParaRPr lang="en-US" dirty="0"/>
          </a:p>
        </p:txBody>
      </p:sp>
      <p:sp>
        <p:nvSpPr>
          <p:cNvPr id="18" name="Right Arrow 17"/>
          <p:cNvSpPr/>
          <p:nvPr/>
        </p:nvSpPr>
        <p:spPr>
          <a:xfrm>
            <a:off x="4578542" y="3317320"/>
            <a:ext cx="1288450" cy="5769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Process 16"/>
          <p:cNvSpPr/>
          <p:nvPr/>
        </p:nvSpPr>
        <p:spPr>
          <a:xfrm>
            <a:off x="2438931" y="2931437"/>
            <a:ext cx="1758442" cy="117329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Select Relevant Tools</a:t>
            </a:r>
            <a:endParaRPr lang="en-US" dirty="0"/>
          </a:p>
        </p:txBody>
      </p:sp>
      <p:cxnSp>
        <p:nvCxnSpPr>
          <p:cNvPr id="3" name="Straight Arrow Connector 2"/>
          <p:cNvCxnSpPr>
            <a:stCxn id="15" idx="2"/>
            <a:endCxn id="17" idx="0"/>
          </p:cNvCxnSpPr>
          <p:nvPr/>
        </p:nvCxnSpPr>
        <p:spPr>
          <a:xfrm>
            <a:off x="3318152" y="2307943"/>
            <a:ext cx="0" cy="623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82094" y="4297591"/>
            <a:ext cx="3872116" cy="2246769"/>
          </a:xfrm>
          <a:prstGeom prst="rect">
            <a:avLst/>
          </a:prstGeom>
          <a:noFill/>
        </p:spPr>
        <p:txBody>
          <a:bodyPr wrap="square" rtlCol="0">
            <a:spAutoFit/>
          </a:bodyPr>
          <a:lstStyle/>
          <a:p>
            <a:pPr algn="ctr"/>
            <a:r>
              <a:rPr lang="en-US" sz="2000" dirty="0" smtClean="0"/>
              <a:t>The tools currently on the canvas will appear in one ore more dropdown lists (depending on suggestion type). </a:t>
            </a:r>
          </a:p>
          <a:p>
            <a:pPr algn="ctr"/>
            <a:endParaRPr lang="en-US" sz="2000" dirty="0"/>
          </a:p>
          <a:p>
            <a:pPr algn="ctr"/>
            <a:r>
              <a:rPr lang="en-US" sz="2000" dirty="0" smtClean="0"/>
              <a:t>Select specific ones to utilize for suggestion or choose “all”. </a:t>
            </a:r>
            <a:endParaRPr lang="en-US" sz="2000" dirty="0"/>
          </a:p>
        </p:txBody>
      </p:sp>
      <p:sp>
        <p:nvSpPr>
          <p:cNvPr id="12" name="TextBox 11"/>
          <p:cNvSpPr txBox="1"/>
          <p:nvPr/>
        </p:nvSpPr>
        <p:spPr>
          <a:xfrm>
            <a:off x="193104" y="103254"/>
            <a:ext cx="4875568" cy="584776"/>
          </a:xfrm>
          <a:prstGeom prst="rect">
            <a:avLst/>
          </a:prstGeom>
          <a:noFill/>
        </p:spPr>
        <p:txBody>
          <a:bodyPr wrap="square" rtlCol="0">
            <a:spAutoFit/>
          </a:bodyPr>
          <a:lstStyle/>
          <a:p>
            <a:r>
              <a:rPr lang="en-US" sz="3200" dirty="0" smtClean="0">
                <a:solidFill>
                  <a:srgbClr val="1F497D"/>
                </a:solidFill>
                <a:latin typeface="+mj-lt"/>
                <a:cs typeface="Arial Black"/>
              </a:rPr>
              <a:t>Service Suggestion</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17160745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6-25 at 10.19.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605" y="-1982720"/>
            <a:ext cx="2998395" cy="8736499"/>
          </a:xfrm>
          <a:prstGeom prst="rect">
            <a:avLst/>
          </a:prstGeom>
        </p:spPr>
      </p:pic>
      <p:sp>
        <p:nvSpPr>
          <p:cNvPr id="11" name="Rectangle 10"/>
          <p:cNvSpPr/>
          <p:nvPr/>
        </p:nvSpPr>
        <p:spPr>
          <a:xfrm>
            <a:off x="6145605" y="3894247"/>
            <a:ext cx="2998395" cy="2480746"/>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rocess 14"/>
          <p:cNvSpPr/>
          <p:nvPr/>
        </p:nvSpPr>
        <p:spPr>
          <a:xfrm>
            <a:off x="2438931" y="1134648"/>
            <a:ext cx="1758442" cy="1173295"/>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Choose the type of suggestion you want</a:t>
            </a:r>
            <a:endParaRPr lang="en-US" dirty="0"/>
          </a:p>
        </p:txBody>
      </p:sp>
      <p:sp>
        <p:nvSpPr>
          <p:cNvPr id="18" name="Right Arrow 17"/>
          <p:cNvSpPr/>
          <p:nvPr/>
        </p:nvSpPr>
        <p:spPr>
          <a:xfrm>
            <a:off x="4578542" y="5005681"/>
            <a:ext cx="1288450" cy="5769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Process 16"/>
          <p:cNvSpPr/>
          <p:nvPr/>
        </p:nvSpPr>
        <p:spPr>
          <a:xfrm>
            <a:off x="2438931" y="2931437"/>
            <a:ext cx="1758442" cy="1173295"/>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Select relevant </a:t>
            </a:r>
            <a:r>
              <a:rPr lang="en-US" dirty="0"/>
              <a:t>t</a:t>
            </a:r>
            <a:r>
              <a:rPr lang="en-US" dirty="0" smtClean="0"/>
              <a:t>ools</a:t>
            </a:r>
            <a:endParaRPr lang="en-US" dirty="0"/>
          </a:p>
        </p:txBody>
      </p:sp>
      <p:cxnSp>
        <p:nvCxnSpPr>
          <p:cNvPr id="3" name="Straight Arrow Connector 2"/>
          <p:cNvCxnSpPr>
            <a:stCxn id="15" idx="2"/>
            <a:endCxn id="17" idx="0"/>
          </p:cNvCxnSpPr>
          <p:nvPr/>
        </p:nvCxnSpPr>
        <p:spPr>
          <a:xfrm>
            <a:off x="3318152" y="2307943"/>
            <a:ext cx="0" cy="623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Process 9"/>
          <p:cNvSpPr/>
          <p:nvPr/>
        </p:nvSpPr>
        <p:spPr>
          <a:xfrm>
            <a:off x="2438931" y="4741220"/>
            <a:ext cx="1758442" cy="117329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Optionally, specify a goal</a:t>
            </a:r>
            <a:endParaRPr lang="en-US" dirty="0"/>
          </a:p>
        </p:txBody>
      </p:sp>
      <p:cxnSp>
        <p:nvCxnSpPr>
          <p:cNvPr id="7" name="Straight Arrow Connector 6"/>
          <p:cNvCxnSpPr>
            <a:stCxn id="17" idx="2"/>
            <a:endCxn id="10" idx="0"/>
          </p:cNvCxnSpPr>
          <p:nvPr/>
        </p:nvCxnSpPr>
        <p:spPr>
          <a:xfrm>
            <a:off x="3318152" y="4104732"/>
            <a:ext cx="0" cy="636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3104" y="103254"/>
            <a:ext cx="4875568" cy="584776"/>
          </a:xfrm>
          <a:prstGeom prst="rect">
            <a:avLst/>
          </a:prstGeom>
          <a:noFill/>
        </p:spPr>
        <p:txBody>
          <a:bodyPr wrap="square" rtlCol="0">
            <a:spAutoFit/>
          </a:bodyPr>
          <a:lstStyle/>
          <a:p>
            <a:r>
              <a:rPr lang="en-US" sz="3200" dirty="0" smtClean="0">
                <a:solidFill>
                  <a:srgbClr val="1F497D"/>
                </a:solidFill>
                <a:latin typeface="+mj-lt"/>
                <a:cs typeface="Arial Black"/>
              </a:rPr>
              <a:t>Service Suggestion</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26664228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6-25 at 10.19.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605" y="-1982720"/>
            <a:ext cx="2998395" cy="8736499"/>
          </a:xfrm>
          <a:prstGeom prst="rect">
            <a:avLst/>
          </a:prstGeom>
        </p:spPr>
      </p:pic>
      <p:sp>
        <p:nvSpPr>
          <p:cNvPr id="11" name="Rectangle 10"/>
          <p:cNvSpPr/>
          <p:nvPr/>
        </p:nvSpPr>
        <p:spPr>
          <a:xfrm>
            <a:off x="6687702" y="1295913"/>
            <a:ext cx="1087506" cy="609302"/>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rocess 14"/>
          <p:cNvSpPr/>
          <p:nvPr/>
        </p:nvSpPr>
        <p:spPr>
          <a:xfrm>
            <a:off x="680489" y="1134648"/>
            <a:ext cx="1758442" cy="1173295"/>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Choose the type of suggestion you want</a:t>
            </a:r>
            <a:endParaRPr lang="en-US" dirty="0"/>
          </a:p>
        </p:txBody>
      </p:sp>
      <p:sp>
        <p:nvSpPr>
          <p:cNvPr id="17" name="Process 16"/>
          <p:cNvSpPr/>
          <p:nvPr/>
        </p:nvSpPr>
        <p:spPr>
          <a:xfrm>
            <a:off x="680489" y="2931437"/>
            <a:ext cx="1758442" cy="1173295"/>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Select relevant </a:t>
            </a:r>
            <a:r>
              <a:rPr lang="en-US" dirty="0"/>
              <a:t>t</a:t>
            </a:r>
            <a:r>
              <a:rPr lang="en-US" dirty="0" smtClean="0"/>
              <a:t>ools</a:t>
            </a:r>
            <a:endParaRPr lang="en-US" dirty="0"/>
          </a:p>
        </p:txBody>
      </p:sp>
      <p:cxnSp>
        <p:nvCxnSpPr>
          <p:cNvPr id="3" name="Straight Arrow Connector 2"/>
          <p:cNvCxnSpPr>
            <a:stCxn id="15" idx="2"/>
            <a:endCxn id="17" idx="0"/>
          </p:cNvCxnSpPr>
          <p:nvPr/>
        </p:nvCxnSpPr>
        <p:spPr>
          <a:xfrm>
            <a:off x="1559710" y="2307943"/>
            <a:ext cx="0" cy="623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Process 9"/>
          <p:cNvSpPr/>
          <p:nvPr/>
        </p:nvSpPr>
        <p:spPr>
          <a:xfrm>
            <a:off x="680489" y="4741220"/>
            <a:ext cx="1758442" cy="1173295"/>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Optionally, specify a goal</a:t>
            </a:r>
            <a:endParaRPr lang="en-US" dirty="0"/>
          </a:p>
        </p:txBody>
      </p:sp>
      <p:cxnSp>
        <p:nvCxnSpPr>
          <p:cNvPr id="7" name="Straight Arrow Connector 6"/>
          <p:cNvCxnSpPr>
            <a:stCxn id="17" idx="2"/>
            <a:endCxn id="10" idx="0"/>
          </p:cNvCxnSpPr>
          <p:nvPr/>
        </p:nvCxnSpPr>
        <p:spPr>
          <a:xfrm>
            <a:off x="1559710" y="4104732"/>
            <a:ext cx="0" cy="636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840102" y="5444619"/>
            <a:ext cx="1087506" cy="609302"/>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621495" y="2493817"/>
            <a:ext cx="3217654" cy="1938992"/>
          </a:xfrm>
          <a:prstGeom prst="rect">
            <a:avLst/>
          </a:prstGeom>
          <a:noFill/>
        </p:spPr>
        <p:txBody>
          <a:bodyPr wrap="square" rtlCol="0">
            <a:spAutoFit/>
          </a:bodyPr>
          <a:lstStyle/>
          <a:p>
            <a:pPr algn="ctr"/>
            <a:r>
              <a:rPr lang="en-US" sz="2400" b="1" dirty="0" smtClean="0">
                <a:solidFill>
                  <a:srgbClr val="FF0000"/>
                </a:solidFill>
              </a:rPr>
              <a:t>If you’re not sure what something means then click on “help” to display a modal help dialog.</a:t>
            </a:r>
            <a:endParaRPr lang="en-US" sz="2400" b="1" dirty="0">
              <a:solidFill>
                <a:srgbClr val="FF0000"/>
              </a:solidFill>
            </a:endParaRPr>
          </a:p>
        </p:txBody>
      </p:sp>
      <p:cxnSp>
        <p:nvCxnSpPr>
          <p:cNvPr id="13" name="Straight Arrow Connector 12"/>
          <p:cNvCxnSpPr>
            <a:stCxn id="2" idx="0"/>
            <a:endCxn id="11" idx="1"/>
          </p:cNvCxnSpPr>
          <p:nvPr/>
        </p:nvCxnSpPr>
        <p:spPr>
          <a:xfrm flipV="1">
            <a:off x="4230322" y="1600564"/>
            <a:ext cx="2457380" cy="89325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2" idx="2"/>
            <a:endCxn id="12" idx="1"/>
          </p:cNvCxnSpPr>
          <p:nvPr/>
        </p:nvCxnSpPr>
        <p:spPr>
          <a:xfrm>
            <a:off x="4230322" y="4432809"/>
            <a:ext cx="2609780" cy="13164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193104" y="103254"/>
            <a:ext cx="4875568" cy="584776"/>
          </a:xfrm>
          <a:prstGeom prst="rect">
            <a:avLst/>
          </a:prstGeom>
          <a:noFill/>
        </p:spPr>
        <p:txBody>
          <a:bodyPr wrap="square" rtlCol="0">
            <a:spAutoFit/>
          </a:bodyPr>
          <a:lstStyle/>
          <a:p>
            <a:r>
              <a:rPr lang="en-US" sz="3200" dirty="0" smtClean="0">
                <a:solidFill>
                  <a:srgbClr val="1F497D"/>
                </a:solidFill>
                <a:latin typeface="+mj-lt"/>
                <a:cs typeface="Arial Black"/>
              </a:rPr>
              <a:t>Service Suggestion</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1165953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6-25 at 10.19.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605" y="-1982720"/>
            <a:ext cx="2998395" cy="8736499"/>
          </a:xfrm>
          <a:prstGeom prst="rect">
            <a:avLst/>
          </a:prstGeom>
        </p:spPr>
      </p:pic>
      <p:sp>
        <p:nvSpPr>
          <p:cNvPr id="15" name="Process 14"/>
          <p:cNvSpPr/>
          <p:nvPr/>
        </p:nvSpPr>
        <p:spPr>
          <a:xfrm>
            <a:off x="680489" y="1134648"/>
            <a:ext cx="1758442" cy="1173295"/>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Choose the type of suggestion you want</a:t>
            </a:r>
            <a:endParaRPr lang="en-US" dirty="0"/>
          </a:p>
        </p:txBody>
      </p:sp>
      <p:sp>
        <p:nvSpPr>
          <p:cNvPr id="17" name="Process 16"/>
          <p:cNvSpPr/>
          <p:nvPr/>
        </p:nvSpPr>
        <p:spPr>
          <a:xfrm>
            <a:off x="680489" y="2931437"/>
            <a:ext cx="1758442" cy="1173295"/>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Select relevant </a:t>
            </a:r>
            <a:r>
              <a:rPr lang="en-US" dirty="0"/>
              <a:t>t</a:t>
            </a:r>
            <a:r>
              <a:rPr lang="en-US" dirty="0" smtClean="0"/>
              <a:t>ools</a:t>
            </a:r>
            <a:endParaRPr lang="en-US" dirty="0"/>
          </a:p>
        </p:txBody>
      </p:sp>
      <p:cxnSp>
        <p:nvCxnSpPr>
          <p:cNvPr id="3" name="Straight Arrow Connector 2"/>
          <p:cNvCxnSpPr>
            <a:stCxn id="15" idx="2"/>
            <a:endCxn id="17" idx="0"/>
          </p:cNvCxnSpPr>
          <p:nvPr/>
        </p:nvCxnSpPr>
        <p:spPr>
          <a:xfrm>
            <a:off x="1559710" y="2307943"/>
            <a:ext cx="0" cy="623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Process 9"/>
          <p:cNvSpPr/>
          <p:nvPr/>
        </p:nvSpPr>
        <p:spPr>
          <a:xfrm>
            <a:off x="680489" y="4741220"/>
            <a:ext cx="1758442" cy="1173295"/>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Optionally, specify a goal</a:t>
            </a:r>
            <a:endParaRPr lang="en-US" dirty="0"/>
          </a:p>
        </p:txBody>
      </p:sp>
      <p:cxnSp>
        <p:nvCxnSpPr>
          <p:cNvPr id="7" name="Straight Arrow Connector 6"/>
          <p:cNvCxnSpPr>
            <a:stCxn id="17" idx="2"/>
            <a:endCxn id="10" idx="0"/>
          </p:cNvCxnSpPr>
          <p:nvPr/>
        </p:nvCxnSpPr>
        <p:spPr>
          <a:xfrm>
            <a:off x="1559710" y="4104732"/>
            <a:ext cx="0" cy="636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145605" y="5913658"/>
            <a:ext cx="2998395" cy="922670"/>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rocess 17"/>
          <p:cNvSpPr/>
          <p:nvPr/>
        </p:nvSpPr>
        <p:spPr>
          <a:xfrm>
            <a:off x="3318152" y="4741220"/>
            <a:ext cx="1758442" cy="117329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3/4. Run the query to get suggestions! </a:t>
            </a:r>
            <a:endParaRPr lang="en-US" dirty="0"/>
          </a:p>
        </p:txBody>
      </p:sp>
      <p:cxnSp>
        <p:nvCxnSpPr>
          <p:cNvPr id="8" name="Straight Arrow Connector 7"/>
          <p:cNvCxnSpPr>
            <a:stCxn id="10" idx="3"/>
            <a:endCxn id="18" idx="1"/>
          </p:cNvCxnSpPr>
          <p:nvPr/>
        </p:nvCxnSpPr>
        <p:spPr>
          <a:xfrm>
            <a:off x="2438931" y="5327868"/>
            <a:ext cx="8792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a:stCxn id="17" idx="3"/>
            <a:endCxn id="18" idx="0"/>
          </p:cNvCxnSpPr>
          <p:nvPr/>
        </p:nvCxnSpPr>
        <p:spPr>
          <a:xfrm>
            <a:off x="2438931" y="3518085"/>
            <a:ext cx="1758442" cy="122313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rot="1697851">
            <a:off x="5238572" y="5487575"/>
            <a:ext cx="819236" cy="5769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2588546" y="2011206"/>
            <a:ext cx="3217654" cy="1569660"/>
          </a:xfrm>
          <a:prstGeom prst="rect">
            <a:avLst/>
          </a:prstGeom>
          <a:noFill/>
        </p:spPr>
        <p:txBody>
          <a:bodyPr wrap="square" rtlCol="0">
            <a:spAutoFit/>
          </a:bodyPr>
          <a:lstStyle/>
          <a:p>
            <a:pPr algn="ctr"/>
            <a:r>
              <a:rPr lang="en-US" sz="2400" b="1" dirty="0" smtClean="0">
                <a:solidFill>
                  <a:srgbClr val="FF0000"/>
                </a:solidFill>
              </a:rPr>
              <a:t>Once you’ve specified what you want, click on “Run Query” to get suggestions</a:t>
            </a:r>
            <a:endParaRPr lang="en-US" sz="2400" b="1" dirty="0">
              <a:solidFill>
                <a:srgbClr val="FF0000"/>
              </a:solidFill>
            </a:endParaRPr>
          </a:p>
        </p:txBody>
      </p:sp>
      <p:sp>
        <p:nvSpPr>
          <p:cNvPr id="16" name="TextBox 15"/>
          <p:cNvSpPr txBox="1"/>
          <p:nvPr/>
        </p:nvSpPr>
        <p:spPr>
          <a:xfrm>
            <a:off x="193104" y="103254"/>
            <a:ext cx="4875568" cy="584776"/>
          </a:xfrm>
          <a:prstGeom prst="rect">
            <a:avLst/>
          </a:prstGeom>
          <a:noFill/>
        </p:spPr>
        <p:txBody>
          <a:bodyPr wrap="square" rtlCol="0">
            <a:spAutoFit/>
          </a:bodyPr>
          <a:lstStyle/>
          <a:p>
            <a:r>
              <a:rPr lang="en-US" sz="3200" dirty="0" smtClean="0">
                <a:solidFill>
                  <a:srgbClr val="1F497D"/>
                </a:solidFill>
                <a:latin typeface="+mj-lt"/>
                <a:cs typeface="Arial Black"/>
              </a:rPr>
              <a:t>Service Suggestion</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22022649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06-25 at 10.46.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904" y="0"/>
            <a:ext cx="7705096" cy="6858000"/>
          </a:xfrm>
          <a:prstGeom prst="rect">
            <a:avLst/>
          </a:prstGeom>
        </p:spPr>
      </p:pic>
      <p:sp>
        <p:nvSpPr>
          <p:cNvPr id="16" name="Rectangle 15"/>
          <p:cNvSpPr/>
          <p:nvPr/>
        </p:nvSpPr>
        <p:spPr>
          <a:xfrm>
            <a:off x="6145605" y="2989484"/>
            <a:ext cx="2998395" cy="3385509"/>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12668" y="3463313"/>
            <a:ext cx="3217654" cy="1938992"/>
          </a:xfrm>
          <a:prstGeom prst="rect">
            <a:avLst/>
          </a:prstGeom>
          <a:noFill/>
        </p:spPr>
        <p:txBody>
          <a:bodyPr wrap="square" rtlCol="0">
            <a:spAutoFit/>
          </a:bodyPr>
          <a:lstStyle/>
          <a:p>
            <a:pPr algn="ctr"/>
            <a:r>
              <a:rPr lang="en-US" sz="2400" b="1" dirty="0" smtClean="0">
                <a:solidFill>
                  <a:srgbClr val="FF0000"/>
                </a:solidFill>
              </a:rPr>
              <a:t>Annotated services are displayed in the results, ranked by how well they satisfy the suggestion query.</a:t>
            </a:r>
            <a:endParaRPr lang="en-US" sz="2400" b="1" dirty="0">
              <a:solidFill>
                <a:srgbClr val="FF0000"/>
              </a:solidFill>
            </a:endParaRPr>
          </a:p>
        </p:txBody>
      </p:sp>
      <p:cxnSp>
        <p:nvCxnSpPr>
          <p:cNvPr id="22" name="Straight Arrow Connector 21"/>
          <p:cNvCxnSpPr>
            <a:endCxn id="16" idx="1"/>
          </p:cNvCxnSpPr>
          <p:nvPr/>
        </p:nvCxnSpPr>
        <p:spPr>
          <a:xfrm>
            <a:off x="4230322" y="4432809"/>
            <a:ext cx="1915283" cy="2494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294712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06-25 at 10.46.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904" y="0"/>
            <a:ext cx="7705096" cy="6858000"/>
          </a:xfrm>
          <a:prstGeom prst="rect">
            <a:avLst/>
          </a:prstGeom>
        </p:spPr>
      </p:pic>
      <p:sp>
        <p:nvSpPr>
          <p:cNvPr id="16" name="Rectangle 15"/>
          <p:cNvSpPr/>
          <p:nvPr/>
        </p:nvSpPr>
        <p:spPr>
          <a:xfrm>
            <a:off x="6145605" y="3097911"/>
            <a:ext cx="2998395" cy="805457"/>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9" idx="3"/>
            <a:endCxn id="16" idx="1"/>
          </p:cNvCxnSpPr>
          <p:nvPr/>
        </p:nvCxnSpPr>
        <p:spPr>
          <a:xfrm flipV="1">
            <a:off x="5068672" y="3500640"/>
            <a:ext cx="1076933" cy="10597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1851018" y="4144853"/>
            <a:ext cx="3217654" cy="830997"/>
          </a:xfrm>
          <a:prstGeom prst="rect">
            <a:avLst/>
          </a:prstGeom>
          <a:noFill/>
        </p:spPr>
        <p:txBody>
          <a:bodyPr wrap="square" rtlCol="0">
            <a:spAutoFit/>
          </a:bodyPr>
          <a:lstStyle/>
          <a:p>
            <a:pPr algn="ctr"/>
            <a:r>
              <a:rPr lang="en-US" sz="2400" b="1" dirty="0" smtClean="0">
                <a:solidFill>
                  <a:srgbClr val="FF0000"/>
                </a:solidFill>
              </a:rPr>
              <a:t>Clicking on a tool adds it to the canvas!</a:t>
            </a:r>
            <a:endParaRPr lang="en-US" sz="2400" b="1" dirty="0">
              <a:solidFill>
                <a:srgbClr val="FF0000"/>
              </a:solidFill>
            </a:endParaRPr>
          </a:p>
        </p:txBody>
      </p:sp>
      <p:pic>
        <p:nvPicPr>
          <p:cNvPr id="6" name="Picture 5" descr="Screen Shot 2013-06-25 at 10.50.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890" y="1658610"/>
            <a:ext cx="2338017" cy="1330871"/>
          </a:xfrm>
          <a:prstGeom prst="rect">
            <a:avLst/>
          </a:prstGeom>
        </p:spPr>
      </p:pic>
      <p:cxnSp>
        <p:nvCxnSpPr>
          <p:cNvPr id="13" name="Straight Arrow Connector 12"/>
          <p:cNvCxnSpPr>
            <a:stCxn id="9" idx="0"/>
          </p:cNvCxnSpPr>
          <p:nvPr/>
        </p:nvCxnSpPr>
        <p:spPr>
          <a:xfrm flipH="1" flipV="1">
            <a:off x="2803411" y="2989481"/>
            <a:ext cx="656434" cy="11553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1634402" y="1643120"/>
            <a:ext cx="2338017" cy="1330871"/>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2269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What are Web services?</a:t>
            </a:r>
            <a:endParaRPr lang="en-US" dirty="0">
              <a:solidFill>
                <a:srgbClr val="1F497D"/>
              </a:solidFill>
            </a:endParaRPr>
          </a:p>
        </p:txBody>
      </p:sp>
      <p:sp>
        <p:nvSpPr>
          <p:cNvPr id="3" name="Content Placeholder 2"/>
          <p:cNvSpPr>
            <a:spLocks noGrp="1"/>
          </p:cNvSpPr>
          <p:nvPr>
            <p:ph idx="1"/>
          </p:nvPr>
        </p:nvSpPr>
        <p:spPr>
          <a:xfrm>
            <a:off x="457200" y="1391990"/>
            <a:ext cx="8229600" cy="5137315"/>
          </a:xfrm>
        </p:spPr>
        <p:txBody>
          <a:bodyPr>
            <a:normAutofit/>
          </a:bodyPr>
          <a:lstStyle/>
          <a:p>
            <a:r>
              <a:rPr lang="en-US" sz="2400" dirty="0"/>
              <a:t>A web service is any piece of software that makes itself available over the internet and uses a standardized XML messaging system. XML is used to encode all communications to a web service. For example, a client invokes a web service by sending an XML message, then waits for a corresponding XML response. Because all communication is in XML, web services are not tied to any one operating system or programming language--Java can talk with Perl; Windows applications can talk with Unix applications</a:t>
            </a:r>
            <a:r>
              <a:rPr lang="en-US" sz="2400" dirty="0" smtClean="0"/>
              <a:t>.</a:t>
            </a:r>
          </a:p>
          <a:p>
            <a:r>
              <a:rPr lang="en-US" sz="2400" dirty="0" smtClean="0"/>
              <a:t>Web services come in two flavors:</a:t>
            </a:r>
          </a:p>
          <a:p>
            <a:pPr lvl="1"/>
            <a:r>
              <a:rPr lang="en-US" sz="2000" dirty="0" smtClean="0"/>
              <a:t>SOAP services described by WSDL XML documents</a:t>
            </a:r>
          </a:p>
          <a:p>
            <a:pPr lvl="1"/>
            <a:r>
              <a:rPr lang="en-US" sz="2000" dirty="0" err="1" smtClean="0"/>
              <a:t>RESTful</a:t>
            </a:r>
            <a:r>
              <a:rPr lang="en-US" sz="2000" dirty="0" smtClean="0"/>
              <a:t> services described by WADL XML documents</a:t>
            </a:r>
            <a:endParaRPr lang="en-US" sz="2000" dirty="0"/>
          </a:p>
        </p:txBody>
      </p:sp>
    </p:spTree>
    <p:extLst>
      <p:ext uri="{BB962C8B-B14F-4D97-AF65-F5344CB8AC3E}">
        <p14:creationId xmlns:p14="http://schemas.microsoft.com/office/powerpoint/2010/main" val="10829456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575552"/>
            <a:ext cx="9144000" cy="2732099"/>
          </a:xfrm>
          <a:prstGeom prst="rect">
            <a:avLst/>
          </a:prstGeom>
          <a:solidFill>
            <a:schemeClr val="accent3">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Rectangle 34"/>
          <p:cNvSpPr/>
          <p:nvPr/>
        </p:nvSpPr>
        <p:spPr>
          <a:xfrm>
            <a:off x="0" y="3994059"/>
            <a:ext cx="9144000" cy="2863942"/>
          </a:xfrm>
          <a:prstGeom prst="rect">
            <a:avLst/>
          </a:prstGeom>
          <a:solidFill>
            <a:schemeClr val="accent4">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85440" y="26398"/>
            <a:ext cx="9058560" cy="584776"/>
          </a:xfrm>
          <a:prstGeom prst="rect">
            <a:avLst/>
          </a:prstGeom>
          <a:noFill/>
        </p:spPr>
        <p:txBody>
          <a:bodyPr wrap="square" rtlCol="0">
            <a:spAutoFit/>
          </a:bodyPr>
          <a:lstStyle/>
          <a:p>
            <a:r>
              <a:rPr lang="en-US" sz="3200" dirty="0" smtClean="0">
                <a:solidFill>
                  <a:schemeClr val="tx2"/>
                </a:solidFill>
                <a:latin typeface="+mj-lt"/>
                <a:cs typeface="Arial Black"/>
              </a:rPr>
              <a:t>Why not annotate Galaxy Tools to enable the SSE?</a:t>
            </a:r>
            <a:endParaRPr lang="en-US" sz="3200" dirty="0">
              <a:solidFill>
                <a:schemeClr val="tx2"/>
              </a:solidFill>
              <a:latin typeface="+mj-lt"/>
              <a:cs typeface="Arial Black"/>
            </a:endParaRPr>
          </a:p>
        </p:txBody>
      </p:sp>
      <p:sp>
        <p:nvSpPr>
          <p:cNvPr id="8" name="TextBox 7"/>
          <p:cNvSpPr txBox="1"/>
          <p:nvPr/>
        </p:nvSpPr>
        <p:spPr>
          <a:xfrm>
            <a:off x="46891" y="677123"/>
            <a:ext cx="7058727" cy="369332"/>
          </a:xfrm>
          <a:prstGeom prst="rect">
            <a:avLst/>
          </a:prstGeom>
          <a:noFill/>
        </p:spPr>
        <p:txBody>
          <a:bodyPr wrap="none" rtlCol="0">
            <a:spAutoFit/>
          </a:bodyPr>
          <a:lstStyle/>
          <a:p>
            <a:r>
              <a:rPr lang="en-US" b="1" dirty="0"/>
              <a:t>t</a:t>
            </a:r>
            <a:r>
              <a:rPr lang="en-US" b="1" dirty="0" smtClean="0"/>
              <a:t>abular_to_fasta.xml –</a:t>
            </a:r>
            <a:r>
              <a:rPr lang="pl-PL" b="1" dirty="0" smtClean="0"/>
              <a:t> </a:t>
            </a:r>
            <a:r>
              <a:rPr lang="en-US" b="1" dirty="0" smtClean="0"/>
              <a:t>Example of a </a:t>
            </a:r>
            <a:r>
              <a:rPr lang="pl-PL" b="1" dirty="0" smtClean="0"/>
              <a:t>Semantically Annotated Galaxy Tool</a:t>
            </a:r>
            <a:endParaRPr lang="en-US" b="1" dirty="0"/>
          </a:p>
        </p:txBody>
      </p:sp>
      <p:sp>
        <p:nvSpPr>
          <p:cNvPr id="15" name="Rounded Rectangle 14"/>
          <p:cNvSpPr/>
          <p:nvPr/>
        </p:nvSpPr>
        <p:spPr>
          <a:xfrm>
            <a:off x="3667625" y="4194598"/>
            <a:ext cx="1587355" cy="11196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sequence data format specification</a:t>
            </a:r>
            <a:endParaRPr lang="en-US" dirty="0"/>
          </a:p>
        </p:txBody>
      </p:sp>
      <p:sp>
        <p:nvSpPr>
          <p:cNvPr id="18" name="Rounded Rectangle 17"/>
          <p:cNvSpPr/>
          <p:nvPr/>
        </p:nvSpPr>
        <p:spPr>
          <a:xfrm>
            <a:off x="1011304" y="4194598"/>
            <a:ext cx="2313788" cy="9703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comma separated values data format specification</a:t>
            </a:r>
          </a:p>
        </p:txBody>
      </p:sp>
      <p:sp>
        <p:nvSpPr>
          <p:cNvPr id="22" name="Rounded Rectangle 21"/>
          <p:cNvSpPr/>
          <p:nvPr/>
        </p:nvSpPr>
        <p:spPr>
          <a:xfrm>
            <a:off x="5739823" y="4194598"/>
            <a:ext cx="1495710" cy="7070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MIME type specification</a:t>
            </a:r>
          </a:p>
        </p:txBody>
      </p:sp>
      <p:sp>
        <p:nvSpPr>
          <p:cNvPr id="23" name="Rounded Rectangle 22"/>
          <p:cNvSpPr/>
          <p:nvPr/>
        </p:nvSpPr>
        <p:spPr>
          <a:xfrm>
            <a:off x="3550662" y="5717345"/>
            <a:ext cx="1808888" cy="9692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r>
              <a:rPr lang="en-US" dirty="0" smtClean="0"/>
              <a:t>ata format specification</a:t>
            </a:r>
            <a:endParaRPr lang="en-US" dirty="0"/>
          </a:p>
        </p:txBody>
      </p:sp>
      <p:cxnSp>
        <p:nvCxnSpPr>
          <p:cNvPr id="27" name="Elbow Connector 26"/>
          <p:cNvCxnSpPr>
            <a:stCxn id="18" idx="2"/>
            <a:endCxn id="23" idx="1"/>
          </p:cNvCxnSpPr>
          <p:nvPr/>
        </p:nvCxnSpPr>
        <p:spPr>
          <a:xfrm rot="16200000" flipH="1">
            <a:off x="2340914" y="4992232"/>
            <a:ext cx="1037032" cy="138246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22" idx="2"/>
            <a:endCxn id="23" idx="3"/>
          </p:cNvCxnSpPr>
          <p:nvPr/>
        </p:nvCxnSpPr>
        <p:spPr>
          <a:xfrm rot="5400000">
            <a:off x="5273429" y="4987730"/>
            <a:ext cx="1300371" cy="112812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5" idx="2"/>
            <a:endCxn id="23" idx="0"/>
          </p:cNvCxnSpPr>
          <p:nvPr/>
        </p:nvCxnSpPr>
        <p:spPr>
          <a:xfrm flipH="1">
            <a:off x="4455106" y="5314272"/>
            <a:ext cx="6197" cy="403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167952" y="5851356"/>
            <a:ext cx="509161" cy="369332"/>
          </a:xfrm>
          <a:prstGeom prst="rect">
            <a:avLst/>
          </a:prstGeom>
          <a:noFill/>
        </p:spPr>
        <p:txBody>
          <a:bodyPr wrap="none" rtlCol="0">
            <a:spAutoFit/>
          </a:bodyPr>
          <a:lstStyle/>
          <a:p>
            <a:r>
              <a:rPr lang="en-US" dirty="0" smtClean="0"/>
              <a:t>is-a</a:t>
            </a:r>
            <a:endParaRPr lang="en-US" dirty="0"/>
          </a:p>
        </p:txBody>
      </p:sp>
      <p:sp>
        <p:nvSpPr>
          <p:cNvPr id="33" name="TextBox 32"/>
          <p:cNvSpPr txBox="1"/>
          <p:nvPr/>
        </p:nvSpPr>
        <p:spPr>
          <a:xfrm>
            <a:off x="5978517" y="5832648"/>
            <a:ext cx="509161" cy="369332"/>
          </a:xfrm>
          <a:prstGeom prst="rect">
            <a:avLst/>
          </a:prstGeom>
          <a:noFill/>
        </p:spPr>
        <p:txBody>
          <a:bodyPr wrap="none" rtlCol="0">
            <a:spAutoFit/>
          </a:bodyPr>
          <a:lstStyle/>
          <a:p>
            <a:r>
              <a:rPr lang="en-US" dirty="0" smtClean="0"/>
              <a:t>is-a</a:t>
            </a:r>
            <a:endParaRPr lang="en-US" dirty="0"/>
          </a:p>
        </p:txBody>
      </p:sp>
      <p:sp>
        <p:nvSpPr>
          <p:cNvPr id="34" name="TextBox 33"/>
          <p:cNvSpPr txBox="1"/>
          <p:nvPr/>
        </p:nvSpPr>
        <p:spPr>
          <a:xfrm>
            <a:off x="4461303" y="5348013"/>
            <a:ext cx="509161" cy="369332"/>
          </a:xfrm>
          <a:prstGeom prst="rect">
            <a:avLst/>
          </a:prstGeom>
          <a:noFill/>
        </p:spPr>
        <p:txBody>
          <a:bodyPr wrap="none" rtlCol="0">
            <a:spAutoFit/>
          </a:bodyPr>
          <a:lstStyle/>
          <a:p>
            <a:r>
              <a:rPr lang="en-US" dirty="0" smtClean="0"/>
              <a:t>is-a</a:t>
            </a:r>
            <a:endParaRPr lang="en-US" dirty="0"/>
          </a:p>
        </p:txBody>
      </p:sp>
      <p:sp>
        <p:nvSpPr>
          <p:cNvPr id="36" name="TextBox 35"/>
          <p:cNvSpPr txBox="1"/>
          <p:nvPr/>
        </p:nvSpPr>
        <p:spPr>
          <a:xfrm>
            <a:off x="71567" y="6441930"/>
            <a:ext cx="1856848" cy="369332"/>
          </a:xfrm>
          <a:prstGeom prst="rect">
            <a:avLst/>
          </a:prstGeom>
          <a:noFill/>
        </p:spPr>
        <p:txBody>
          <a:bodyPr wrap="none" rtlCol="0">
            <a:spAutoFit/>
          </a:bodyPr>
          <a:lstStyle/>
          <a:p>
            <a:r>
              <a:rPr lang="en-US" dirty="0" smtClean="0"/>
              <a:t>Ontology – </a:t>
            </a:r>
            <a:r>
              <a:rPr lang="en-US" dirty="0" err="1" smtClean="0"/>
              <a:t>OBIws</a:t>
            </a:r>
            <a:r>
              <a:rPr lang="en-US" dirty="0" smtClean="0"/>
              <a:t> </a:t>
            </a:r>
            <a:endParaRPr lang="en-US" dirty="0"/>
          </a:p>
        </p:txBody>
      </p:sp>
      <p:cxnSp>
        <p:nvCxnSpPr>
          <p:cNvPr id="39" name="Straight Arrow Connector 38"/>
          <p:cNvCxnSpPr>
            <a:stCxn id="23" idx="2"/>
          </p:cNvCxnSpPr>
          <p:nvPr/>
        </p:nvCxnSpPr>
        <p:spPr>
          <a:xfrm>
            <a:off x="4455106" y="6686614"/>
            <a:ext cx="0" cy="348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643" b="43344"/>
          <a:stretch/>
        </p:blipFill>
        <p:spPr>
          <a:xfrm>
            <a:off x="0" y="1308128"/>
            <a:ext cx="9144000" cy="1424763"/>
          </a:xfrm>
          <a:prstGeom prst="rect">
            <a:avLst/>
          </a:prstGeom>
        </p:spPr>
      </p:pic>
      <p:sp>
        <p:nvSpPr>
          <p:cNvPr id="5" name="TextBox 4"/>
          <p:cNvSpPr txBox="1"/>
          <p:nvPr/>
        </p:nvSpPr>
        <p:spPr>
          <a:xfrm>
            <a:off x="0" y="3411209"/>
            <a:ext cx="9144000" cy="461665"/>
          </a:xfrm>
          <a:prstGeom prst="rect">
            <a:avLst/>
          </a:prstGeom>
          <a:noFill/>
        </p:spPr>
        <p:txBody>
          <a:bodyPr wrap="square" rtlCol="0">
            <a:spAutoFit/>
          </a:bodyPr>
          <a:lstStyle/>
          <a:p>
            <a:pPr algn="ctr"/>
            <a:r>
              <a:rPr lang="en-US" sz="2400" b="1" dirty="0" smtClean="0">
                <a:solidFill>
                  <a:srgbClr val="FF0000"/>
                </a:solidFill>
              </a:rPr>
              <a:t>All we need to do is add </a:t>
            </a:r>
            <a:r>
              <a:rPr lang="en-US" sz="2400" b="1" dirty="0" err="1" smtClean="0">
                <a:solidFill>
                  <a:srgbClr val="FF0000"/>
                </a:solidFill>
              </a:rPr>
              <a:t>modelReferences</a:t>
            </a:r>
            <a:r>
              <a:rPr lang="en-US" sz="2400" b="1" dirty="0" smtClean="0">
                <a:solidFill>
                  <a:srgbClr val="FF0000"/>
                </a:solidFill>
              </a:rPr>
              <a:t> to a tool’s XML file!</a:t>
            </a:r>
            <a:endParaRPr lang="en-US" sz="2400" b="1" dirty="0">
              <a:solidFill>
                <a:srgbClr val="FF0000"/>
              </a:solidFill>
            </a:endParaRPr>
          </a:p>
        </p:txBody>
      </p:sp>
      <p:cxnSp>
        <p:nvCxnSpPr>
          <p:cNvPr id="16" name="Straight Arrow Connector 15"/>
          <p:cNvCxnSpPr>
            <a:endCxn id="15" idx="0"/>
          </p:cNvCxnSpPr>
          <p:nvPr/>
        </p:nvCxnSpPr>
        <p:spPr>
          <a:xfrm>
            <a:off x="4461303" y="2647507"/>
            <a:ext cx="0" cy="154709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328838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103" y="288"/>
            <a:ext cx="7959689" cy="584776"/>
          </a:xfrm>
          <a:prstGeom prst="rect">
            <a:avLst/>
          </a:prstGeom>
          <a:noFill/>
        </p:spPr>
        <p:txBody>
          <a:bodyPr wrap="square" rtlCol="0">
            <a:spAutoFit/>
          </a:bodyPr>
          <a:lstStyle/>
          <a:p>
            <a:r>
              <a:rPr lang="en-US" sz="3200" dirty="0" smtClean="0">
                <a:solidFill>
                  <a:srgbClr val="1F497D"/>
                </a:solidFill>
                <a:latin typeface="+mj-lt"/>
                <a:cs typeface="Arial Black"/>
              </a:rPr>
              <a:t>Annotating Services with </a:t>
            </a:r>
            <a:r>
              <a:rPr lang="en-US" sz="3200" dirty="0" err="1" smtClean="0">
                <a:solidFill>
                  <a:srgbClr val="1F497D"/>
                </a:solidFill>
                <a:latin typeface="+mj-lt"/>
                <a:cs typeface="Arial Black"/>
              </a:rPr>
              <a:t>RadiantWeb</a:t>
            </a:r>
            <a:endParaRPr lang="en-US" sz="3200" dirty="0">
              <a:solidFill>
                <a:srgbClr val="1F497D"/>
              </a:solidFill>
              <a:latin typeface="+mj-lt"/>
              <a:cs typeface="Arial Black"/>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985" y="390886"/>
            <a:ext cx="7073537" cy="6858000"/>
          </a:xfrm>
          <a:prstGeom prst="rect">
            <a:avLst/>
          </a:prstGeom>
        </p:spPr>
      </p:pic>
      <p:sp>
        <p:nvSpPr>
          <p:cNvPr id="4" name="TextBox 3"/>
          <p:cNvSpPr txBox="1"/>
          <p:nvPr/>
        </p:nvSpPr>
        <p:spPr>
          <a:xfrm>
            <a:off x="193103" y="1036665"/>
            <a:ext cx="3217654" cy="1200329"/>
          </a:xfrm>
          <a:prstGeom prst="rect">
            <a:avLst/>
          </a:prstGeom>
          <a:noFill/>
        </p:spPr>
        <p:txBody>
          <a:bodyPr wrap="square" rtlCol="0">
            <a:spAutoFit/>
          </a:bodyPr>
          <a:lstStyle/>
          <a:p>
            <a:pPr algn="ctr"/>
            <a:r>
              <a:rPr lang="en-US" sz="2400" b="1" dirty="0" smtClean="0">
                <a:solidFill>
                  <a:srgbClr val="FF0000"/>
                </a:solidFill>
              </a:rPr>
              <a:t>Simplified View</a:t>
            </a:r>
          </a:p>
          <a:p>
            <a:pPr algn="ctr"/>
            <a:r>
              <a:rPr lang="en-US" sz="2400" b="1" dirty="0" smtClean="0">
                <a:solidFill>
                  <a:srgbClr val="FF0000"/>
                </a:solidFill>
              </a:rPr>
              <a:t>of</a:t>
            </a:r>
            <a:br>
              <a:rPr lang="en-US" sz="2400" b="1" dirty="0" smtClean="0">
                <a:solidFill>
                  <a:srgbClr val="FF0000"/>
                </a:solidFill>
              </a:rPr>
            </a:br>
            <a:r>
              <a:rPr lang="en-US" sz="2400" b="1" dirty="0" smtClean="0">
                <a:solidFill>
                  <a:srgbClr val="FF0000"/>
                </a:solidFill>
              </a:rPr>
              <a:t>XML File</a:t>
            </a:r>
          </a:p>
        </p:txBody>
      </p:sp>
      <p:sp>
        <p:nvSpPr>
          <p:cNvPr id="6" name="TextBox 5"/>
          <p:cNvSpPr txBox="1"/>
          <p:nvPr/>
        </p:nvSpPr>
        <p:spPr>
          <a:xfrm>
            <a:off x="0" y="4602176"/>
            <a:ext cx="3217654" cy="1200329"/>
          </a:xfrm>
          <a:prstGeom prst="rect">
            <a:avLst/>
          </a:prstGeom>
          <a:noFill/>
        </p:spPr>
        <p:txBody>
          <a:bodyPr wrap="square" rtlCol="0">
            <a:spAutoFit/>
          </a:bodyPr>
          <a:lstStyle/>
          <a:p>
            <a:pPr algn="ctr"/>
            <a:r>
              <a:rPr lang="en-US" sz="2400" b="1" dirty="0" smtClean="0">
                <a:solidFill>
                  <a:srgbClr val="FF0000"/>
                </a:solidFill>
              </a:rPr>
              <a:t>Tree View</a:t>
            </a:r>
          </a:p>
          <a:p>
            <a:pPr algn="ctr"/>
            <a:r>
              <a:rPr lang="en-US" sz="2400" b="1" dirty="0">
                <a:solidFill>
                  <a:srgbClr val="FF0000"/>
                </a:solidFill>
              </a:rPr>
              <a:t>o</a:t>
            </a:r>
            <a:r>
              <a:rPr lang="en-US" sz="2400" b="1" dirty="0" smtClean="0">
                <a:solidFill>
                  <a:srgbClr val="FF0000"/>
                </a:solidFill>
              </a:rPr>
              <a:t>f</a:t>
            </a:r>
          </a:p>
          <a:p>
            <a:pPr algn="ctr"/>
            <a:r>
              <a:rPr lang="en-US" sz="2400" b="1" dirty="0" smtClean="0">
                <a:solidFill>
                  <a:srgbClr val="FF0000"/>
                </a:solidFill>
              </a:rPr>
              <a:t>Ontology</a:t>
            </a:r>
          </a:p>
        </p:txBody>
      </p:sp>
      <p:cxnSp>
        <p:nvCxnSpPr>
          <p:cNvPr id="7" name="Straight Arrow Connector 6"/>
          <p:cNvCxnSpPr>
            <a:stCxn id="4" idx="2"/>
          </p:cNvCxnSpPr>
          <p:nvPr/>
        </p:nvCxnSpPr>
        <p:spPr>
          <a:xfrm>
            <a:off x="1801930" y="2236994"/>
            <a:ext cx="2025791" cy="11453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2424223" y="4284921"/>
            <a:ext cx="4295554" cy="9174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789524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985" y="390886"/>
            <a:ext cx="7073537" cy="6858000"/>
          </a:xfrm>
          <a:prstGeom prst="rect">
            <a:avLst/>
          </a:prstGeom>
        </p:spPr>
      </p:pic>
      <p:sp>
        <p:nvSpPr>
          <p:cNvPr id="4" name="TextBox 3"/>
          <p:cNvSpPr txBox="1"/>
          <p:nvPr/>
        </p:nvSpPr>
        <p:spPr>
          <a:xfrm>
            <a:off x="-219726" y="3259106"/>
            <a:ext cx="3217654" cy="830997"/>
          </a:xfrm>
          <a:prstGeom prst="rect">
            <a:avLst/>
          </a:prstGeom>
          <a:noFill/>
        </p:spPr>
        <p:txBody>
          <a:bodyPr wrap="square" rtlCol="0">
            <a:spAutoFit/>
          </a:bodyPr>
          <a:lstStyle/>
          <a:p>
            <a:pPr algn="ctr"/>
            <a:r>
              <a:rPr lang="en-US" sz="2400" b="1" dirty="0" smtClean="0">
                <a:solidFill>
                  <a:srgbClr val="FF0000"/>
                </a:solidFill>
              </a:rPr>
              <a:t>Annotation Recommendations</a:t>
            </a:r>
          </a:p>
        </p:txBody>
      </p:sp>
      <p:cxnSp>
        <p:nvCxnSpPr>
          <p:cNvPr id="7" name="Straight Arrow Connector 6"/>
          <p:cNvCxnSpPr>
            <a:stCxn id="4" idx="0"/>
            <a:endCxn id="8" idx="1"/>
          </p:cNvCxnSpPr>
          <p:nvPr/>
        </p:nvCxnSpPr>
        <p:spPr>
          <a:xfrm flipV="1">
            <a:off x="1389101" y="2489016"/>
            <a:ext cx="3140368" cy="7700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4529469" y="2265679"/>
            <a:ext cx="1190847" cy="446674"/>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40642" y="4249879"/>
            <a:ext cx="1467294" cy="507403"/>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4" idx="2"/>
            <a:endCxn id="15" idx="1"/>
          </p:cNvCxnSpPr>
          <p:nvPr/>
        </p:nvCxnSpPr>
        <p:spPr>
          <a:xfrm>
            <a:off x="1389101" y="4090103"/>
            <a:ext cx="2151541" cy="4134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Rectangle 19"/>
          <p:cNvSpPr/>
          <p:nvPr/>
        </p:nvSpPr>
        <p:spPr>
          <a:xfrm>
            <a:off x="3289004" y="3565269"/>
            <a:ext cx="2080438" cy="507403"/>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93103" y="288"/>
            <a:ext cx="7959689" cy="584776"/>
          </a:xfrm>
          <a:prstGeom prst="rect">
            <a:avLst/>
          </a:prstGeom>
          <a:noFill/>
        </p:spPr>
        <p:txBody>
          <a:bodyPr wrap="square" rtlCol="0">
            <a:spAutoFit/>
          </a:bodyPr>
          <a:lstStyle/>
          <a:p>
            <a:r>
              <a:rPr lang="en-US" sz="3200" dirty="0" smtClean="0">
                <a:solidFill>
                  <a:srgbClr val="1F497D"/>
                </a:solidFill>
                <a:latin typeface="+mj-lt"/>
                <a:cs typeface="Arial Black"/>
              </a:rPr>
              <a:t>Annotating Services with </a:t>
            </a:r>
            <a:r>
              <a:rPr lang="en-US" sz="3200" dirty="0" err="1" smtClean="0">
                <a:solidFill>
                  <a:srgbClr val="1F497D"/>
                </a:solidFill>
                <a:latin typeface="+mj-lt"/>
                <a:cs typeface="Arial Black"/>
              </a:rPr>
              <a:t>RadiantWeb</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6693074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985" y="390886"/>
            <a:ext cx="7073537" cy="6858000"/>
          </a:xfrm>
          <a:prstGeom prst="rect">
            <a:avLst/>
          </a:prstGeom>
        </p:spPr>
      </p:pic>
      <p:sp>
        <p:nvSpPr>
          <p:cNvPr id="4" name="TextBox 3"/>
          <p:cNvSpPr txBox="1"/>
          <p:nvPr/>
        </p:nvSpPr>
        <p:spPr>
          <a:xfrm>
            <a:off x="-219726" y="1036665"/>
            <a:ext cx="3217654" cy="461665"/>
          </a:xfrm>
          <a:prstGeom prst="rect">
            <a:avLst/>
          </a:prstGeom>
          <a:noFill/>
        </p:spPr>
        <p:txBody>
          <a:bodyPr wrap="square" rtlCol="0">
            <a:spAutoFit/>
          </a:bodyPr>
          <a:lstStyle/>
          <a:p>
            <a:pPr algn="ctr"/>
            <a:r>
              <a:rPr lang="en-US" sz="2400" b="1" dirty="0" smtClean="0">
                <a:solidFill>
                  <a:srgbClr val="FF0000"/>
                </a:solidFill>
              </a:rPr>
              <a:t>Documentation</a:t>
            </a:r>
          </a:p>
        </p:txBody>
      </p:sp>
      <p:cxnSp>
        <p:nvCxnSpPr>
          <p:cNvPr id="7" name="Straight Arrow Connector 6"/>
          <p:cNvCxnSpPr>
            <a:stCxn id="4" idx="2"/>
            <a:endCxn id="8" idx="1"/>
          </p:cNvCxnSpPr>
          <p:nvPr/>
        </p:nvCxnSpPr>
        <p:spPr>
          <a:xfrm>
            <a:off x="1389101" y="1498330"/>
            <a:ext cx="1269611" cy="14373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2658712" y="2489016"/>
            <a:ext cx="3742088" cy="893348"/>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19726" y="5761065"/>
            <a:ext cx="3217654" cy="461665"/>
          </a:xfrm>
          <a:prstGeom prst="rect">
            <a:avLst/>
          </a:prstGeom>
          <a:noFill/>
        </p:spPr>
        <p:txBody>
          <a:bodyPr wrap="square" rtlCol="0">
            <a:spAutoFit/>
          </a:bodyPr>
          <a:lstStyle/>
          <a:p>
            <a:pPr algn="ctr"/>
            <a:r>
              <a:rPr lang="en-US" sz="2400" b="1" dirty="0" smtClean="0">
                <a:solidFill>
                  <a:srgbClr val="FF0000"/>
                </a:solidFill>
              </a:rPr>
              <a:t>Inputs/Outputs</a:t>
            </a:r>
          </a:p>
        </p:txBody>
      </p:sp>
      <p:sp>
        <p:nvSpPr>
          <p:cNvPr id="15" name="Rectangle 14"/>
          <p:cNvSpPr/>
          <p:nvPr/>
        </p:nvSpPr>
        <p:spPr>
          <a:xfrm>
            <a:off x="2881007" y="4016535"/>
            <a:ext cx="3742088" cy="893348"/>
          </a:xfrm>
          <a:prstGeom prst="rect">
            <a:avLst/>
          </a:prstGeom>
          <a:solidFill>
            <a:schemeClr val="accent2">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4" idx="0"/>
            <a:endCxn id="15" idx="1"/>
          </p:cNvCxnSpPr>
          <p:nvPr/>
        </p:nvCxnSpPr>
        <p:spPr>
          <a:xfrm flipV="1">
            <a:off x="1389101" y="4463209"/>
            <a:ext cx="1491906" cy="12978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193103" y="288"/>
            <a:ext cx="7959689" cy="584776"/>
          </a:xfrm>
          <a:prstGeom prst="rect">
            <a:avLst/>
          </a:prstGeom>
          <a:noFill/>
        </p:spPr>
        <p:txBody>
          <a:bodyPr wrap="square" rtlCol="0">
            <a:spAutoFit/>
          </a:bodyPr>
          <a:lstStyle/>
          <a:p>
            <a:r>
              <a:rPr lang="en-US" sz="3200" dirty="0" smtClean="0">
                <a:solidFill>
                  <a:srgbClr val="1F497D"/>
                </a:solidFill>
                <a:latin typeface="+mj-lt"/>
                <a:cs typeface="Arial Black"/>
              </a:rPr>
              <a:t>Annotating Services with </a:t>
            </a:r>
            <a:r>
              <a:rPr lang="en-US" sz="3200" dirty="0" err="1" smtClean="0">
                <a:solidFill>
                  <a:srgbClr val="1F497D"/>
                </a:solidFill>
                <a:latin typeface="+mj-lt"/>
                <a:cs typeface="Arial Black"/>
              </a:rPr>
              <a:t>RadiantWeb</a:t>
            </a:r>
            <a:endParaRPr lang="en-US" sz="3200" dirty="0">
              <a:solidFill>
                <a:srgbClr val="1F497D"/>
              </a:solidFill>
              <a:latin typeface="+mj-lt"/>
              <a:cs typeface="Arial Black"/>
            </a:endParaRPr>
          </a:p>
        </p:txBody>
      </p:sp>
    </p:spTree>
    <p:extLst>
      <p:ext uri="{BB962C8B-B14F-4D97-AF65-F5344CB8AC3E}">
        <p14:creationId xmlns:p14="http://schemas.microsoft.com/office/powerpoint/2010/main" val="26703584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Adding Web services to Galaxy</a:t>
            </a:r>
            <a:endParaRPr lang="en-US" dirty="0">
              <a:solidFill>
                <a:srgbClr val="1F497D"/>
              </a:solidFill>
            </a:endParaRPr>
          </a:p>
        </p:txBody>
      </p:sp>
      <p:sp>
        <p:nvSpPr>
          <p:cNvPr id="3" name="Text Placeholder 2"/>
          <p:cNvSpPr>
            <a:spLocks noGrp="1"/>
          </p:cNvSpPr>
          <p:nvPr>
            <p:ph type="body" idx="1"/>
          </p:nvPr>
        </p:nvSpPr>
        <p:spPr/>
        <p:txBody>
          <a:bodyPr/>
          <a:lstStyle/>
          <a:p>
            <a:r>
              <a:rPr lang="en-US" dirty="0" smtClean="0"/>
              <a:t>Advantages	</a:t>
            </a:r>
            <a:endParaRPr lang="en-US" dirty="0"/>
          </a:p>
        </p:txBody>
      </p:sp>
      <p:sp>
        <p:nvSpPr>
          <p:cNvPr id="4" name="Content Placeholder 3"/>
          <p:cNvSpPr>
            <a:spLocks noGrp="1"/>
          </p:cNvSpPr>
          <p:nvPr>
            <p:ph sz="half" idx="2"/>
          </p:nvPr>
        </p:nvSpPr>
        <p:spPr/>
        <p:txBody>
          <a:bodyPr/>
          <a:lstStyle/>
          <a:p>
            <a:r>
              <a:rPr lang="en-US" dirty="0" smtClean="0"/>
              <a:t>Increased tool/database access</a:t>
            </a:r>
          </a:p>
          <a:p>
            <a:r>
              <a:rPr lang="en-US" dirty="0"/>
              <a:t>Don’t need to wrap the </a:t>
            </a:r>
            <a:r>
              <a:rPr lang="en-US" dirty="0" smtClean="0"/>
              <a:t>tools/data access</a:t>
            </a:r>
          </a:p>
          <a:p>
            <a:r>
              <a:rPr lang="en-US" dirty="0" smtClean="0"/>
              <a:t>Distribute the load - Utilize someone else’s computers</a:t>
            </a:r>
          </a:p>
          <a:p>
            <a:r>
              <a:rPr lang="en-US" dirty="0" smtClean="0"/>
              <a:t>Further empower the end user</a:t>
            </a:r>
          </a:p>
          <a:p>
            <a:endParaRPr lang="en-US" dirty="0"/>
          </a:p>
        </p:txBody>
      </p:sp>
      <p:sp>
        <p:nvSpPr>
          <p:cNvPr id="5" name="Text Placeholder 4"/>
          <p:cNvSpPr>
            <a:spLocks noGrp="1"/>
          </p:cNvSpPr>
          <p:nvPr>
            <p:ph type="body" sz="quarter" idx="3"/>
          </p:nvPr>
        </p:nvSpPr>
        <p:spPr/>
        <p:txBody>
          <a:bodyPr/>
          <a:lstStyle/>
          <a:p>
            <a:r>
              <a:rPr lang="en-US" dirty="0" smtClean="0"/>
              <a:t>Disadvantages</a:t>
            </a:r>
            <a:endParaRPr lang="en-US" dirty="0"/>
          </a:p>
        </p:txBody>
      </p:sp>
      <p:sp>
        <p:nvSpPr>
          <p:cNvPr id="6" name="Content Placeholder 5"/>
          <p:cNvSpPr>
            <a:spLocks noGrp="1"/>
          </p:cNvSpPr>
          <p:nvPr>
            <p:ph sz="quarter" idx="4"/>
          </p:nvPr>
        </p:nvSpPr>
        <p:spPr/>
        <p:txBody>
          <a:bodyPr>
            <a:normAutofit fontScale="92500"/>
          </a:bodyPr>
          <a:lstStyle/>
          <a:p>
            <a:r>
              <a:rPr lang="en-US" dirty="0" smtClean="0"/>
              <a:t>Finding the Web services</a:t>
            </a:r>
          </a:p>
          <a:p>
            <a:r>
              <a:rPr lang="en-US" dirty="0" smtClean="0"/>
              <a:t>Moving data</a:t>
            </a:r>
          </a:p>
          <a:p>
            <a:r>
              <a:rPr lang="en-US" dirty="0" smtClean="0"/>
              <a:t>Hidden analysis step (Get job ID)</a:t>
            </a:r>
          </a:p>
          <a:p>
            <a:r>
              <a:rPr lang="en-US" dirty="0" smtClean="0"/>
              <a:t>All possible result formats (many not compatible with existing Galaxy tools)</a:t>
            </a:r>
          </a:p>
          <a:p>
            <a:r>
              <a:rPr lang="en-US" dirty="0" smtClean="0"/>
              <a:t>Security</a:t>
            </a:r>
          </a:p>
          <a:p>
            <a:r>
              <a:rPr lang="en-US" dirty="0" smtClean="0"/>
              <a:t>Banned from sites (depends on who is viewed as the user)</a:t>
            </a:r>
          </a:p>
          <a:p>
            <a:endParaRPr lang="en-US" dirty="0"/>
          </a:p>
        </p:txBody>
      </p:sp>
    </p:spTree>
    <p:extLst>
      <p:ext uri="{BB962C8B-B14F-4D97-AF65-F5344CB8AC3E}">
        <p14:creationId xmlns:p14="http://schemas.microsoft.com/office/powerpoint/2010/main" val="38853006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97D"/>
                </a:solidFill>
              </a:rPr>
              <a:t>Adding a Semantic Suggestion Engine</a:t>
            </a:r>
            <a:endParaRPr lang="en-US" dirty="0">
              <a:solidFill>
                <a:srgbClr val="1F497D"/>
              </a:solidFill>
            </a:endParaRPr>
          </a:p>
        </p:txBody>
      </p:sp>
      <p:sp>
        <p:nvSpPr>
          <p:cNvPr id="3" name="Text Placeholder 2"/>
          <p:cNvSpPr>
            <a:spLocks noGrp="1"/>
          </p:cNvSpPr>
          <p:nvPr>
            <p:ph type="body" idx="1"/>
          </p:nvPr>
        </p:nvSpPr>
        <p:spPr/>
        <p:txBody>
          <a:bodyPr/>
          <a:lstStyle/>
          <a:p>
            <a:r>
              <a:rPr lang="en-US" dirty="0" smtClean="0"/>
              <a:t>Advantages	</a:t>
            </a:r>
            <a:endParaRPr lang="en-US" dirty="0"/>
          </a:p>
        </p:txBody>
      </p:sp>
      <p:sp>
        <p:nvSpPr>
          <p:cNvPr id="4" name="Content Placeholder 3"/>
          <p:cNvSpPr>
            <a:spLocks noGrp="1"/>
          </p:cNvSpPr>
          <p:nvPr>
            <p:ph sz="half" idx="2"/>
          </p:nvPr>
        </p:nvSpPr>
        <p:spPr/>
        <p:txBody>
          <a:bodyPr/>
          <a:lstStyle/>
          <a:p>
            <a:r>
              <a:rPr lang="en-US" dirty="0" smtClean="0"/>
              <a:t>Helps users find Galaxy tools with the desired functionality</a:t>
            </a:r>
          </a:p>
          <a:p>
            <a:r>
              <a:rPr lang="en-US" dirty="0" smtClean="0"/>
              <a:t>Helps with workflow construction</a:t>
            </a:r>
          </a:p>
          <a:p>
            <a:r>
              <a:rPr lang="en-US" dirty="0" smtClean="0"/>
              <a:t>Annotated tools are better documented tools. You will now what that parameter does and understand inputs and outputs</a:t>
            </a:r>
            <a:endParaRPr lang="en-US" dirty="0"/>
          </a:p>
        </p:txBody>
      </p:sp>
      <p:sp>
        <p:nvSpPr>
          <p:cNvPr id="5" name="Text Placeholder 4"/>
          <p:cNvSpPr>
            <a:spLocks noGrp="1"/>
          </p:cNvSpPr>
          <p:nvPr>
            <p:ph type="body" sz="quarter" idx="3"/>
          </p:nvPr>
        </p:nvSpPr>
        <p:spPr/>
        <p:txBody>
          <a:bodyPr/>
          <a:lstStyle/>
          <a:p>
            <a:r>
              <a:rPr lang="en-US" dirty="0" smtClean="0"/>
              <a:t>Disadvantages</a:t>
            </a:r>
            <a:endParaRPr lang="en-US" dirty="0"/>
          </a:p>
        </p:txBody>
      </p:sp>
      <p:sp>
        <p:nvSpPr>
          <p:cNvPr id="6" name="Content Placeholder 5"/>
          <p:cNvSpPr>
            <a:spLocks noGrp="1"/>
          </p:cNvSpPr>
          <p:nvPr>
            <p:ph sz="quarter" idx="4"/>
          </p:nvPr>
        </p:nvSpPr>
        <p:spPr/>
        <p:txBody>
          <a:bodyPr/>
          <a:lstStyle/>
          <a:p>
            <a:r>
              <a:rPr lang="en-US" dirty="0" smtClean="0"/>
              <a:t>The community needs to annotate its tools</a:t>
            </a:r>
          </a:p>
          <a:p>
            <a:r>
              <a:rPr lang="en-US" dirty="0" smtClean="0"/>
              <a:t>Not all semantic terms will exist</a:t>
            </a:r>
          </a:p>
          <a:p>
            <a:r>
              <a:rPr lang="en-US" dirty="0" smtClean="0"/>
              <a:t>You give up some display area in the history column when the SSE is being used. It can be collapsed when not in use.</a:t>
            </a:r>
            <a:endParaRPr lang="en-US" dirty="0"/>
          </a:p>
        </p:txBody>
      </p:sp>
    </p:spTree>
    <p:extLst>
      <p:ext uri="{BB962C8B-B14F-4D97-AF65-F5344CB8AC3E}">
        <p14:creationId xmlns:p14="http://schemas.microsoft.com/office/powerpoint/2010/main" val="2113367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28" y="2798783"/>
            <a:ext cx="7620000" cy="1143000"/>
          </a:xfrm>
        </p:spPr>
        <p:txBody>
          <a:bodyPr/>
          <a:lstStyle/>
          <a:p>
            <a:pPr eaLnBrk="1" fontAlgn="auto" hangingPunct="1">
              <a:spcAft>
                <a:spcPts val="0"/>
              </a:spcAft>
              <a:defRPr/>
            </a:pPr>
            <a:r>
              <a:rPr lang="en-US" dirty="0" smtClean="0">
                <a:solidFill>
                  <a:srgbClr val="1F497D"/>
                </a:solidFill>
                <a:ea typeface="+mj-ea"/>
              </a:rPr>
              <a:t>Thank you!</a:t>
            </a:r>
            <a:endParaRPr lang="en-US" dirty="0">
              <a:solidFill>
                <a:srgbClr val="1F497D"/>
              </a:solidFill>
              <a:ea typeface="+mj-ea"/>
            </a:endParaRPr>
          </a:p>
        </p:txBody>
      </p:sp>
      <p:sp>
        <p:nvSpPr>
          <p:cNvPr id="32771"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BC671D14-8457-CC41-80F4-FC4CB2538212}" type="slidenum">
              <a:rPr lang="en-US"/>
              <a:pPr/>
              <a:t>36</a:t>
            </a:fld>
            <a:endParaRPr lang="en-US"/>
          </a:p>
        </p:txBody>
      </p:sp>
      <p:sp>
        <p:nvSpPr>
          <p:cNvPr id="9" name="TextBox 8"/>
          <p:cNvSpPr txBox="1"/>
          <p:nvPr/>
        </p:nvSpPr>
        <p:spPr>
          <a:xfrm>
            <a:off x="2128308" y="6006381"/>
            <a:ext cx="5032147" cy="400110"/>
          </a:xfrm>
          <a:prstGeom prst="rect">
            <a:avLst/>
          </a:prstGeom>
          <a:noFill/>
        </p:spPr>
        <p:txBody>
          <a:bodyPr wrap="none" rtlCol="0">
            <a:spAutoFit/>
          </a:bodyPr>
          <a:lstStyle/>
          <a:p>
            <a:r>
              <a:rPr lang="en-US" sz="2000" dirty="0" smtClean="0"/>
              <a:t>http://</a:t>
            </a:r>
            <a:r>
              <a:rPr lang="en-US" sz="2000" dirty="0" err="1" smtClean="0"/>
              <a:t>mango.ctegd.uga.edu</a:t>
            </a:r>
            <a:r>
              <a:rPr lang="en-US" sz="2000" dirty="0" smtClean="0"/>
              <a:t>/</a:t>
            </a:r>
            <a:r>
              <a:rPr lang="en-US" sz="2000" dirty="0" err="1" smtClean="0"/>
              <a:t>jkissingLab</a:t>
            </a:r>
            <a:r>
              <a:rPr lang="en-US" sz="2000" dirty="0" smtClean="0"/>
              <a:t>/SWS/</a:t>
            </a:r>
            <a:endParaRPr lang="en-US" sz="2000" dirty="0"/>
          </a:p>
        </p:txBody>
      </p:sp>
    </p:spTree>
    <p:extLst>
      <p:ext uri="{BB962C8B-B14F-4D97-AF65-F5344CB8AC3E}">
        <p14:creationId xmlns:p14="http://schemas.microsoft.com/office/powerpoint/2010/main" val="27276743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b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800"/>
            <a:ext cx="9144000" cy="5139891"/>
          </a:xfrm>
          <a:prstGeom prst="rect">
            <a:avLst/>
          </a:prstGeom>
        </p:spPr>
      </p:pic>
      <p:sp>
        <p:nvSpPr>
          <p:cNvPr id="5" name="TextBox 4"/>
          <p:cNvSpPr txBox="1"/>
          <p:nvPr/>
        </p:nvSpPr>
        <p:spPr>
          <a:xfrm>
            <a:off x="2712897" y="5984814"/>
            <a:ext cx="3754453" cy="461665"/>
          </a:xfrm>
          <a:prstGeom prst="rect">
            <a:avLst/>
          </a:prstGeom>
          <a:noFill/>
        </p:spPr>
        <p:txBody>
          <a:bodyPr wrap="none" rtlCol="0">
            <a:spAutoFit/>
          </a:bodyPr>
          <a:lstStyle/>
          <a:p>
            <a:r>
              <a:rPr lang="en-US" sz="2400" dirty="0" smtClean="0"/>
              <a:t>http://</a:t>
            </a:r>
            <a:r>
              <a:rPr lang="en-US" sz="2400" dirty="0" err="1" smtClean="0"/>
              <a:t>www.bioontology.org</a:t>
            </a:r>
            <a:endParaRPr lang="en-US" sz="2400" dirty="0"/>
          </a:p>
        </p:txBody>
      </p:sp>
    </p:spTree>
    <p:extLst>
      <p:ext uri="{BB962C8B-B14F-4D97-AF65-F5344CB8AC3E}">
        <p14:creationId xmlns:p14="http://schemas.microsoft.com/office/powerpoint/2010/main" val="7173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oCatalogu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917"/>
            <a:ext cx="9144000" cy="5480538"/>
          </a:xfrm>
          <a:prstGeom prst="rect">
            <a:avLst/>
          </a:prstGeom>
        </p:spPr>
      </p:pic>
      <p:sp>
        <p:nvSpPr>
          <p:cNvPr id="5" name="TextBox 4"/>
          <p:cNvSpPr txBox="1"/>
          <p:nvPr/>
        </p:nvSpPr>
        <p:spPr>
          <a:xfrm>
            <a:off x="2647989" y="5981149"/>
            <a:ext cx="3868667" cy="461665"/>
          </a:xfrm>
          <a:prstGeom prst="rect">
            <a:avLst/>
          </a:prstGeom>
          <a:noFill/>
        </p:spPr>
        <p:txBody>
          <a:bodyPr wrap="none" rtlCol="0">
            <a:spAutoFit/>
          </a:bodyPr>
          <a:lstStyle/>
          <a:p>
            <a:r>
              <a:rPr lang="en-US" sz="2400" dirty="0" smtClean="0"/>
              <a:t>http://</a:t>
            </a:r>
            <a:r>
              <a:rPr lang="en-US" sz="2400" dirty="0" err="1" smtClean="0"/>
              <a:t>www.biocatalogue.org</a:t>
            </a:r>
            <a:endParaRPr lang="en-US" sz="2400" dirty="0"/>
          </a:p>
        </p:txBody>
      </p:sp>
    </p:spTree>
    <p:extLst>
      <p:ext uri="{BB962C8B-B14F-4D97-AF65-F5344CB8AC3E}">
        <p14:creationId xmlns:p14="http://schemas.microsoft.com/office/powerpoint/2010/main" val="27274352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103" y="206220"/>
            <a:ext cx="8611912" cy="646331"/>
          </a:xfrm>
          <a:prstGeom prst="rect">
            <a:avLst/>
          </a:prstGeom>
          <a:noFill/>
        </p:spPr>
        <p:txBody>
          <a:bodyPr wrap="square" rtlCol="0">
            <a:spAutoFit/>
          </a:bodyPr>
          <a:lstStyle/>
          <a:p>
            <a:r>
              <a:rPr lang="en-US" sz="3600" dirty="0" smtClean="0">
                <a:solidFill>
                  <a:srgbClr val="1F497D"/>
                </a:solidFill>
                <a:latin typeface="+mj-lt"/>
                <a:cs typeface="Arial Black"/>
              </a:rPr>
              <a:t>Enabling Galaxy to Invoke Web services</a:t>
            </a:r>
            <a:endParaRPr lang="en-US" sz="3600" dirty="0">
              <a:solidFill>
                <a:srgbClr val="1F497D"/>
              </a:solidFill>
              <a:latin typeface="+mj-lt"/>
              <a:cs typeface="Arial Black"/>
            </a:endParaRPr>
          </a:p>
        </p:txBody>
      </p:sp>
      <p:sp>
        <p:nvSpPr>
          <p:cNvPr id="5" name="TextBox 4"/>
          <p:cNvSpPr txBox="1"/>
          <p:nvPr/>
        </p:nvSpPr>
        <p:spPr>
          <a:xfrm>
            <a:off x="193103" y="1082081"/>
            <a:ext cx="4429418" cy="1477328"/>
          </a:xfrm>
          <a:prstGeom prst="rect">
            <a:avLst/>
          </a:prstGeom>
          <a:noFill/>
        </p:spPr>
        <p:txBody>
          <a:bodyPr wrap="none" rtlCol="0">
            <a:spAutoFit/>
          </a:bodyPr>
          <a:lstStyle/>
          <a:p>
            <a:r>
              <a:rPr lang="en-US" b="1" dirty="0" smtClean="0"/>
              <a:t>Prerequisites:</a:t>
            </a:r>
          </a:p>
          <a:p>
            <a:pPr marL="285750" indent="-285750">
              <a:buFont typeface="Arial"/>
              <a:buChar char="•"/>
            </a:pPr>
            <a:r>
              <a:rPr lang="en-US" dirty="0" smtClean="0"/>
              <a:t>SSH/Terminal Access to Galaxy Installation</a:t>
            </a:r>
          </a:p>
          <a:p>
            <a:pPr marL="285750" indent="-285750">
              <a:buFont typeface="Arial"/>
              <a:buChar char="•"/>
            </a:pPr>
            <a:r>
              <a:rPr lang="en-US" dirty="0" smtClean="0"/>
              <a:t>Java 7 SE or EE (Oracle or </a:t>
            </a:r>
            <a:r>
              <a:rPr lang="en-US" dirty="0" err="1" smtClean="0"/>
              <a:t>OpenJDK</a:t>
            </a:r>
            <a:r>
              <a:rPr lang="en-US" dirty="0" smtClean="0"/>
              <a:t>)</a:t>
            </a:r>
          </a:p>
          <a:p>
            <a:pPr marL="285750" indent="-285750">
              <a:buFont typeface="Arial"/>
              <a:buChar char="•"/>
            </a:pPr>
            <a:r>
              <a:rPr lang="en-US" dirty="0" smtClean="0"/>
              <a:t>Python 2.6+</a:t>
            </a:r>
          </a:p>
          <a:p>
            <a:pPr marL="285750" indent="-285750">
              <a:buFont typeface="Arial"/>
              <a:buChar char="•"/>
            </a:pPr>
            <a:r>
              <a:rPr lang="en-US" dirty="0" err="1" smtClean="0"/>
              <a:t>JPype</a:t>
            </a:r>
            <a:r>
              <a:rPr lang="en-US" dirty="0" smtClean="0"/>
              <a:t> Python Library</a:t>
            </a:r>
            <a:endParaRPr lang="en-US" dirty="0"/>
          </a:p>
        </p:txBody>
      </p:sp>
      <p:pic>
        <p:nvPicPr>
          <p:cNvPr id="6" name="Picture 5"/>
          <p:cNvPicPr>
            <a:picLocks noChangeAspect="1"/>
          </p:cNvPicPr>
          <p:nvPr/>
        </p:nvPicPr>
        <p:blipFill>
          <a:blip r:embed="rId3"/>
          <a:stretch>
            <a:fillRect/>
          </a:stretch>
        </p:blipFill>
        <p:spPr>
          <a:xfrm>
            <a:off x="1408318" y="3009900"/>
            <a:ext cx="2307120" cy="1373447"/>
          </a:xfrm>
          <a:prstGeom prst="rect">
            <a:avLst/>
          </a:prstGeom>
        </p:spPr>
      </p:pic>
      <p:pic>
        <p:nvPicPr>
          <p:cNvPr id="7" name="Picture 6"/>
          <p:cNvPicPr>
            <a:picLocks noChangeAspect="1"/>
          </p:cNvPicPr>
          <p:nvPr/>
        </p:nvPicPr>
        <p:blipFill>
          <a:blip r:embed="rId4"/>
          <a:stretch>
            <a:fillRect/>
          </a:stretch>
        </p:blipFill>
        <p:spPr>
          <a:xfrm>
            <a:off x="3167788" y="4770774"/>
            <a:ext cx="2909465" cy="982731"/>
          </a:xfrm>
          <a:prstGeom prst="rect">
            <a:avLst/>
          </a:prstGeom>
        </p:spPr>
      </p:pic>
      <p:pic>
        <p:nvPicPr>
          <p:cNvPr id="11" name="Picture 10" descr="jpyp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212" y="3277870"/>
            <a:ext cx="2387600" cy="825500"/>
          </a:xfrm>
          <a:prstGeom prst="rect">
            <a:avLst/>
          </a:prstGeom>
        </p:spPr>
      </p:pic>
    </p:spTree>
    <p:extLst>
      <p:ext uri="{BB962C8B-B14F-4D97-AF65-F5344CB8AC3E}">
        <p14:creationId xmlns:p14="http://schemas.microsoft.com/office/powerpoint/2010/main" val="10665885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103" y="756705"/>
            <a:ext cx="2022872" cy="369332"/>
          </a:xfrm>
          <a:prstGeom prst="rect">
            <a:avLst/>
          </a:prstGeom>
          <a:noFill/>
        </p:spPr>
        <p:txBody>
          <a:bodyPr wrap="none" rtlCol="0">
            <a:spAutoFit/>
          </a:bodyPr>
          <a:lstStyle/>
          <a:p>
            <a:r>
              <a:rPr lang="en-US" b="1" dirty="0" smtClean="0"/>
              <a:t>Installation is Easy!</a:t>
            </a:r>
          </a:p>
        </p:txBody>
      </p:sp>
      <p:pic>
        <p:nvPicPr>
          <p:cNvPr id="6" name="Picture 5"/>
          <p:cNvPicPr>
            <a:picLocks noChangeAspect="1"/>
          </p:cNvPicPr>
          <p:nvPr/>
        </p:nvPicPr>
        <p:blipFill>
          <a:blip r:embed="rId3"/>
          <a:stretch>
            <a:fillRect/>
          </a:stretch>
        </p:blipFill>
        <p:spPr>
          <a:xfrm>
            <a:off x="332929" y="1355559"/>
            <a:ext cx="1561384" cy="2346342"/>
          </a:xfrm>
          <a:prstGeom prst="rect">
            <a:avLst/>
          </a:prstGeom>
        </p:spPr>
      </p:pic>
      <p:sp>
        <p:nvSpPr>
          <p:cNvPr id="9" name="Process 8"/>
          <p:cNvSpPr/>
          <p:nvPr/>
        </p:nvSpPr>
        <p:spPr>
          <a:xfrm>
            <a:off x="2367453" y="1355559"/>
            <a:ext cx="1633065" cy="97867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Set Environment Variables</a:t>
            </a:r>
            <a:endParaRPr lang="en-US" dirty="0"/>
          </a:p>
        </p:txBody>
      </p:sp>
      <p:pic>
        <p:nvPicPr>
          <p:cNvPr id="10" name="Picture 9" descr="Screen Shot 2013-06-21 at 11.58.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453" y="2591518"/>
            <a:ext cx="6699968" cy="581507"/>
          </a:xfrm>
          <a:prstGeom prst="rect">
            <a:avLst/>
          </a:prstGeom>
        </p:spPr>
      </p:pic>
      <p:sp>
        <p:nvSpPr>
          <p:cNvPr id="8" name="TextBox 7"/>
          <p:cNvSpPr txBox="1"/>
          <p:nvPr/>
        </p:nvSpPr>
        <p:spPr>
          <a:xfrm>
            <a:off x="193103" y="206220"/>
            <a:ext cx="8611912" cy="646331"/>
          </a:xfrm>
          <a:prstGeom prst="rect">
            <a:avLst/>
          </a:prstGeom>
          <a:noFill/>
        </p:spPr>
        <p:txBody>
          <a:bodyPr wrap="square" rtlCol="0">
            <a:spAutoFit/>
          </a:bodyPr>
          <a:lstStyle/>
          <a:p>
            <a:r>
              <a:rPr lang="en-US" sz="3600" dirty="0" smtClean="0">
                <a:solidFill>
                  <a:srgbClr val="1F497D"/>
                </a:solidFill>
                <a:latin typeface="+mj-lt"/>
                <a:cs typeface="Arial Black"/>
              </a:rPr>
              <a:t>Enabling Galaxy to Invoke Web services</a:t>
            </a:r>
            <a:endParaRPr lang="en-US" sz="3600" dirty="0">
              <a:solidFill>
                <a:srgbClr val="1F497D"/>
              </a:solidFill>
              <a:latin typeface="+mj-lt"/>
              <a:cs typeface="Arial Black"/>
            </a:endParaRPr>
          </a:p>
        </p:txBody>
      </p:sp>
    </p:spTree>
    <p:extLst>
      <p:ext uri="{BB962C8B-B14F-4D97-AF65-F5344CB8AC3E}">
        <p14:creationId xmlns:p14="http://schemas.microsoft.com/office/powerpoint/2010/main" val="36053900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103" y="756705"/>
            <a:ext cx="2022872" cy="369332"/>
          </a:xfrm>
          <a:prstGeom prst="rect">
            <a:avLst/>
          </a:prstGeom>
          <a:noFill/>
        </p:spPr>
        <p:txBody>
          <a:bodyPr wrap="none" rtlCol="0">
            <a:spAutoFit/>
          </a:bodyPr>
          <a:lstStyle/>
          <a:p>
            <a:r>
              <a:rPr lang="en-US" b="1" dirty="0" smtClean="0"/>
              <a:t>Installation is Easy!</a:t>
            </a:r>
          </a:p>
        </p:txBody>
      </p:sp>
      <p:pic>
        <p:nvPicPr>
          <p:cNvPr id="6" name="Picture 5"/>
          <p:cNvPicPr>
            <a:picLocks noChangeAspect="1"/>
          </p:cNvPicPr>
          <p:nvPr/>
        </p:nvPicPr>
        <p:blipFill>
          <a:blip r:embed="rId3"/>
          <a:stretch>
            <a:fillRect/>
          </a:stretch>
        </p:blipFill>
        <p:spPr>
          <a:xfrm>
            <a:off x="332929" y="1355559"/>
            <a:ext cx="1561384" cy="2346342"/>
          </a:xfrm>
          <a:prstGeom prst="rect">
            <a:avLst/>
          </a:prstGeom>
        </p:spPr>
      </p:pic>
      <p:sp>
        <p:nvSpPr>
          <p:cNvPr id="9" name="Process 8"/>
          <p:cNvSpPr/>
          <p:nvPr/>
        </p:nvSpPr>
        <p:spPr>
          <a:xfrm>
            <a:off x="2367453" y="1355559"/>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Set Environment Variables</a:t>
            </a:r>
            <a:endParaRPr lang="en-US" dirty="0"/>
          </a:p>
        </p:txBody>
      </p:sp>
      <p:sp>
        <p:nvSpPr>
          <p:cNvPr id="8" name="Process 7"/>
          <p:cNvSpPr/>
          <p:nvPr/>
        </p:nvSpPr>
        <p:spPr>
          <a:xfrm>
            <a:off x="4465757" y="1355559"/>
            <a:ext cx="1633065" cy="97867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r>
              <a:rPr lang="en-US" dirty="0" smtClean="0"/>
              <a:t>. Download Installation Script</a:t>
            </a:r>
            <a:endParaRPr lang="en-US" dirty="0"/>
          </a:p>
        </p:txBody>
      </p:sp>
      <p:cxnSp>
        <p:nvCxnSpPr>
          <p:cNvPr id="3" name="Straight Arrow Connector 2"/>
          <p:cNvCxnSpPr>
            <a:stCxn id="9" idx="3"/>
            <a:endCxn id="8" idx="1"/>
          </p:cNvCxnSpPr>
          <p:nvPr/>
        </p:nvCxnSpPr>
        <p:spPr>
          <a:xfrm>
            <a:off x="4000518" y="1844896"/>
            <a:ext cx="4652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 name="Picture 3" descr="Screen Shot 2013-06-21 at 12.06.38 PM.png"/>
          <p:cNvPicPr>
            <a:picLocks noChangeAspect="1"/>
          </p:cNvPicPr>
          <p:nvPr/>
        </p:nvPicPr>
        <p:blipFill rotWithShape="1">
          <a:blip r:embed="rId4">
            <a:extLst>
              <a:ext uri="{28A0092B-C50C-407E-A947-70E740481C1C}">
                <a14:useLocalDpi xmlns:a14="http://schemas.microsoft.com/office/drawing/2010/main" val="0"/>
              </a:ext>
            </a:extLst>
          </a:blip>
          <a:srcRect l="1" r="11926"/>
          <a:stretch/>
        </p:blipFill>
        <p:spPr>
          <a:xfrm>
            <a:off x="2343103" y="2599200"/>
            <a:ext cx="6748272" cy="3059119"/>
          </a:xfrm>
          <a:prstGeom prst="rect">
            <a:avLst/>
          </a:prstGeom>
        </p:spPr>
      </p:pic>
      <p:pic>
        <p:nvPicPr>
          <p:cNvPr id="11" name="Picture 10"/>
          <p:cNvPicPr>
            <a:picLocks noChangeAspect="1"/>
          </p:cNvPicPr>
          <p:nvPr/>
        </p:nvPicPr>
        <p:blipFill>
          <a:blip r:embed="rId5"/>
          <a:stretch>
            <a:fillRect/>
          </a:stretch>
        </p:blipFill>
        <p:spPr>
          <a:xfrm>
            <a:off x="332929" y="1356482"/>
            <a:ext cx="1781791" cy="2345419"/>
          </a:xfrm>
          <a:prstGeom prst="rect">
            <a:avLst/>
          </a:prstGeom>
        </p:spPr>
      </p:pic>
      <p:sp>
        <p:nvSpPr>
          <p:cNvPr id="10" name="TextBox 9"/>
          <p:cNvSpPr txBox="1"/>
          <p:nvPr/>
        </p:nvSpPr>
        <p:spPr>
          <a:xfrm>
            <a:off x="193103" y="206220"/>
            <a:ext cx="8611912" cy="646331"/>
          </a:xfrm>
          <a:prstGeom prst="rect">
            <a:avLst/>
          </a:prstGeom>
          <a:noFill/>
        </p:spPr>
        <p:txBody>
          <a:bodyPr wrap="square" rtlCol="0">
            <a:spAutoFit/>
          </a:bodyPr>
          <a:lstStyle/>
          <a:p>
            <a:r>
              <a:rPr lang="en-US" sz="3600" dirty="0" smtClean="0">
                <a:solidFill>
                  <a:srgbClr val="1F497D"/>
                </a:solidFill>
                <a:latin typeface="+mj-lt"/>
                <a:cs typeface="Arial Black"/>
              </a:rPr>
              <a:t>Enabling Galaxy to Invoke Web services</a:t>
            </a:r>
            <a:endParaRPr lang="en-US" sz="3600" dirty="0">
              <a:solidFill>
                <a:srgbClr val="1F497D"/>
              </a:solidFill>
              <a:latin typeface="+mj-lt"/>
              <a:cs typeface="Arial Black"/>
            </a:endParaRPr>
          </a:p>
        </p:txBody>
      </p:sp>
    </p:spTree>
    <p:extLst>
      <p:ext uri="{BB962C8B-B14F-4D97-AF65-F5344CB8AC3E}">
        <p14:creationId xmlns:p14="http://schemas.microsoft.com/office/powerpoint/2010/main" val="19380355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cess 9"/>
          <p:cNvSpPr/>
          <p:nvPr/>
        </p:nvSpPr>
        <p:spPr>
          <a:xfrm>
            <a:off x="4465757" y="1356482"/>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Download Installation Script</a:t>
            </a:r>
            <a:endParaRPr lang="en-US" dirty="0"/>
          </a:p>
        </p:txBody>
      </p:sp>
      <p:sp>
        <p:nvSpPr>
          <p:cNvPr id="5" name="TextBox 4"/>
          <p:cNvSpPr txBox="1"/>
          <p:nvPr/>
        </p:nvSpPr>
        <p:spPr>
          <a:xfrm>
            <a:off x="193103" y="756705"/>
            <a:ext cx="2022872" cy="369332"/>
          </a:xfrm>
          <a:prstGeom prst="rect">
            <a:avLst/>
          </a:prstGeom>
          <a:noFill/>
        </p:spPr>
        <p:txBody>
          <a:bodyPr wrap="none" rtlCol="0">
            <a:spAutoFit/>
          </a:bodyPr>
          <a:lstStyle/>
          <a:p>
            <a:r>
              <a:rPr lang="en-US" b="1" dirty="0" smtClean="0"/>
              <a:t>Installation is Easy!</a:t>
            </a:r>
          </a:p>
        </p:txBody>
      </p:sp>
      <p:pic>
        <p:nvPicPr>
          <p:cNvPr id="6" name="Picture 5"/>
          <p:cNvPicPr>
            <a:picLocks noChangeAspect="1"/>
          </p:cNvPicPr>
          <p:nvPr/>
        </p:nvPicPr>
        <p:blipFill>
          <a:blip r:embed="rId3"/>
          <a:stretch>
            <a:fillRect/>
          </a:stretch>
        </p:blipFill>
        <p:spPr>
          <a:xfrm>
            <a:off x="332929" y="1355559"/>
            <a:ext cx="1561384" cy="2346342"/>
          </a:xfrm>
          <a:prstGeom prst="rect">
            <a:avLst/>
          </a:prstGeom>
        </p:spPr>
      </p:pic>
      <p:sp>
        <p:nvSpPr>
          <p:cNvPr id="9" name="Process 8"/>
          <p:cNvSpPr/>
          <p:nvPr/>
        </p:nvSpPr>
        <p:spPr>
          <a:xfrm>
            <a:off x="2367453" y="1355559"/>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Set Environment Variables</a:t>
            </a:r>
            <a:endParaRPr lang="en-US" dirty="0"/>
          </a:p>
        </p:txBody>
      </p:sp>
      <p:sp>
        <p:nvSpPr>
          <p:cNvPr id="8" name="Process 7"/>
          <p:cNvSpPr/>
          <p:nvPr/>
        </p:nvSpPr>
        <p:spPr>
          <a:xfrm>
            <a:off x="6559257" y="1356482"/>
            <a:ext cx="1633065" cy="97867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Run Installation Script</a:t>
            </a:r>
            <a:endParaRPr lang="en-US" dirty="0"/>
          </a:p>
        </p:txBody>
      </p:sp>
      <p:cxnSp>
        <p:nvCxnSpPr>
          <p:cNvPr id="3" name="Straight Arrow Connector 2"/>
          <p:cNvCxnSpPr>
            <a:stCxn id="9" idx="3"/>
            <a:endCxn id="10" idx="1"/>
          </p:cNvCxnSpPr>
          <p:nvPr/>
        </p:nvCxnSpPr>
        <p:spPr>
          <a:xfrm>
            <a:off x="4000518" y="1844896"/>
            <a:ext cx="465239" cy="9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3"/>
            <a:endCxn id="8" idx="1"/>
          </p:cNvCxnSpPr>
          <p:nvPr/>
        </p:nvCxnSpPr>
        <p:spPr>
          <a:xfrm>
            <a:off x="6098822" y="1845819"/>
            <a:ext cx="4604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4"/>
          <a:stretch>
            <a:fillRect/>
          </a:stretch>
        </p:blipFill>
        <p:spPr>
          <a:xfrm>
            <a:off x="332929" y="1356482"/>
            <a:ext cx="1638300" cy="2628900"/>
          </a:xfrm>
          <a:prstGeom prst="rect">
            <a:avLst/>
          </a:prstGeom>
        </p:spPr>
      </p:pic>
      <p:pic>
        <p:nvPicPr>
          <p:cNvPr id="18" name="Picture 17" descr="Screen Shot 2013-06-21 at 1.55.58 PM.png"/>
          <p:cNvPicPr>
            <a:picLocks noChangeAspect="1"/>
          </p:cNvPicPr>
          <p:nvPr/>
        </p:nvPicPr>
        <p:blipFill rotWithShape="1">
          <a:blip r:embed="rId5">
            <a:extLst>
              <a:ext uri="{28A0092B-C50C-407E-A947-70E740481C1C}">
                <a14:useLocalDpi xmlns:a14="http://schemas.microsoft.com/office/drawing/2010/main" val="0"/>
              </a:ext>
            </a:extLst>
          </a:blip>
          <a:srcRect l="1" r="17164"/>
          <a:stretch/>
        </p:blipFill>
        <p:spPr>
          <a:xfrm>
            <a:off x="2367453" y="2640089"/>
            <a:ext cx="6601968" cy="2690585"/>
          </a:xfrm>
          <a:prstGeom prst="rect">
            <a:avLst/>
          </a:prstGeom>
        </p:spPr>
      </p:pic>
      <p:sp>
        <p:nvSpPr>
          <p:cNvPr id="12" name="TextBox 11"/>
          <p:cNvSpPr txBox="1"/>
          <p:nvPr/>
        </p:nvSpPr>
        <p:spPr>
          <a:xfrm>
            <a:off x="193103" y="206220"/>
            <a:ext cx="8611912" cy="646331"/>
          </a:xfrm>
          <a:prstGeom prst="rect">
            <a:avLst/>
          </a:prstGeom>
          <a:noFill/>
        </p:spPr>
        <p:txBody>
          <a:bodyPr wrap="square" rtlCol="0">
            <a:spAutoFit/>
          </a:bodyPr>
          <a:lstStyle/>
          <a:p>
            <a:r>
              <a:rPr lang="en-US" sz="3600" dirty="0" smtClean="0">
                <a:solidFill>
                  <a:srgbClr val="1F497D"/>
                </a:solidFill>
                <a:latin typeface="+mj-lt"/>
                <a:cs typeface="Arial Black"/>
              </a:rPr>
              <a:t>Enabling Galaxy to Invoke Web services</a:t>
            </a:r>
            <a:endParaRPr lang="en-US" sz="3600" dirty="0">
              <a:solidFill>
                <a:srgbClr val="1F497D"/>
              </a:solidFill>
              <a:latin typeface="+mj-lt"/>
              <a:cs typeface="Arial Black"/>
            </a:endParaRPr>
          </a:p>
        </p:txBody>
      </p:sp>
    </p:spTree>
    <p:extLst>
      <p:ext uri="{BB962C8B-B14F-4D97-AF65-F5344CB8AC3E}">
        <p14:creationId xmlns:p14="http://schemas.microsoft.com/office/powerpoint/2010/main" val="3674118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cess 9"/>
          <p:cNvSpPr/>
          <p:nvPr/>
        </p:nvSpPr>
        <p:spPr>
          <a:xfrm>
            <a:off x="4465757" y="1356482"/>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Download Installation Script</a:t>
            </a:r>
            <a:endParaRPr lang="en-US" dirty="0"/>
          </a:p>
        </p:txBody>
      </p:sp>
      <p:sp>
        <p:nvSpPr>
          <p:cNvPr id="5" name="TextBox 4"/>
          <p:cNvSpPr txBox="1"/>
          <p:nvPr/>
        </p:nvSpPr>
        <p:spPr>
          <a:xfrm>
            <a:off x="193103" y="756705"/>
            <a:ext cx="2022872" cy="369332"/>
          </a:xfrm>
          <a:prstGeom prst="rect">
            <a:avLst/>
          </a:prstGeom>
          <a:noFill/>
        </p:spPr>
        <p:txBody>
          <a:bodyPr wrap="none" rtlCol="0">
            <a:spAutoFit/>
          </a:bodyPr>
          <a:lstStyle/>
          <a:p>
            <a:r>
              <a:rPr lang="en-US" b="1" dirty="0" smtClean="0"/>
              <a:t>Installation is Easy!</a:t>
            </a:r>
          </a:p>
        </p:txBody>
      </p:sp>
      <p:pic>
        <p:nvPicPr>
          <p:cNvPr id="6" name="Picture 5"/>
          <p:cNvPicPr>
            <a:picLocks noChangeAspect="1"/>
          </p:cNvPicPr>
          <p:nvPr/>
        </p:nvPicPr>
        <p:blipFill>
          <a:blip r:embed="rId3"/>
          <a:stretch>
            <a:fillRect/>
          </a:stretch>
        </p:blipFill>
        <p:spPr>
          <a:xfrm>
            <a:off x="332929" y="1355559"/>
            <a:ext cx="1561384" cy="2346342"/>
          </a:xfrm>
          <a:prstGeom prst="rect">
            <a:avLst/>
          </a:prstGeom>
        </p:spPr>
      </p:pic>
      <p:sp>
        <p:nvSpPr>
          <p:cNvPr id="9" name="Process 8"/>
          <p:cNvSpPr/>
          <p:nvPr/>
        </p:nvSpPr>
        <p:spPr>
          <a:xfrm>
            <a:off x="2367453" y="1355559"/>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Set Environment Variables</a:t>
            </a:r>
            <a:endParaRPr lang="en-US" dirty="0"/>
          </a:p>
        </p:txBody>
      </p:sp>
      <p:cxnSp>
        <p:nvCxnSpPr>
          <p:cNvPr id="3" name="Straight Arrow Connector 2"/>
          <p:cNvCxnSpPr>
            <a:stCxn id="9" idx="3"/>
            <a:endCxn id="10" idx="1"/>
          </p:cNvCxnSpPr>
          <p:nvPr/>
        </p:nvCxnSpPr>
        <p:spPr>
          <a:xfrm>
            <a:off x="4000518" y="1844896"/>
            <a:ext cx="465239" cy="9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3"/>
          </p:cNvCxnSpPr>
          <p:nvPr/>
        </p:nvCxnSpPr>
        <p:spPr>
          <a:xfrm>
            <a:off x="6098822" y="1845819"/>
            <a:ext cx="4604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Process 11"/>
          <p:cNvSpPr/>
          <p:nvPr/>
        </p:nvSpPr>
        <p:spPr>
          <a:xfrm>
            <a:off x="6559257" y="1338176"/>
            <a:ext cx="1633065" cy="978674"/>
          </a:xfrm>
          <a:prstGeom prst="flowChartProcess">
            <a:avLst/>
          </a:prstGeom>
          <a:solidFill>
            <a:schemeClr val="accent1">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Run Installation Script</a:t>
            </a:r>
            <a:endParaRPr lang="en-US" dirty="0"/>
          </a:p>
        </p:txBody>
      </p:sp>
      <p:sp>
        <p:nvSpPr>
          <p:cNvPr id="15" name="Document 14"/>
          <p:cNvSpPr/>
          <p:nvPr/>
        </p:nvSpPr>
        <p:spPr>
          <a:xfrm>
            <a:off x="6799010" y="3096055"/>
            <a:ext cx="1153560" cy="121169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t</a:t>
            </a:r>
            <a:r>
              <a:rPr lang="en-US" dirty="0" err="1" smtClean="0"/>
              <a:t>ool_conf.xml</a:t>
            </a:r>
            <a:endParaRPr lang="en-US" dirty="0"/>
          </a:p>
        </p:txBody>
      </p:sp>
      <p:sp>
        <p:nvSpPr>
          <p:cNvPr id="11" name="TextBox 10"/>
          <p:cNvSpPr txBox="1"/>
          <p:nvPr/>
        </p:nvSpPr>
        <p:spPr>
          <a:xfrm>
            <a:off x="3185482" y="2921128"/>
            <a:ext cx="3263934" cy="1015663"/>
          </a:xfrm>
          <a:prstGeom prst="rect">
            <a:avLst/>
          </a:prstGeom>
          <a:noFill/>
        </p:spPr>
        <p:txBody>
          <a:bodyPr wrap="none" rtlCol="0">
            <a:spAutoFit/>
          </a:bodyPr>
          <a:lstStyle/>
          <a:p>
            <a:pPr algn="ctr"/>
            <a:r>
              <a:rPr lang="en-US" sz="2000" dirty="0" smtClean="0">
                <a:solidFill>
                  <a:srgbClr val="008000"/>
                </a:solidFill>
              </a:rPr>
              <a:t>Now the Web Service tool </a:t>
            </a:r>
          </a:p>
          <a:p>
            <a:pPr algn="ctr"/>
            <a:r>
              <a:rPr lang="en-US" sz="2000" dirty="0" smtClean="0">
                <a:solidFill>
                  <a:srgbClr val="008000"/>
                </a:solidFill>
              </a:rPr>
              <a:t>has been installed and added </a:t>
            </a:r>
          </a:p>
          <a:p>
            <a:pPr algn="ctr"/>
            <a:r>
              <a:rPr lang="en-US" sz="2000" dirty="0" smtClean="0">
                <a:solidFill>
                  <a:srgbClr val="008000"/>
                </a:solidFill>
              </a:rPr>
              <a:t>to Galaxy’s </a:t>
            </a:r>
            <a:r>
              <a:rPr lang="en-US" sz="2000" dirty="0" err="1" smtClean="0">
                <a:solidFill>
                  <a:srgbClr val="008000"/>
                </a:solidFill>
              </a:rPr>
              <a:t>tool_conf.xml</a:t>
            </a:r>
            <a:r>
              <a:rPr lang="en-US" sz="2000" dirty="0" smtClean="0">
                <a:solidFill>
                  <a:srgbClr val="008000"/>
                </a:solidFill>
              </a:rPr>
              <a:t> file.</a:t>
            </a:r>
            <a:endParaRPr lang="en-US" sz="2000" dirty="0">
              <a:solidFill>
                <a:srgbClr val="008000"/>
              </a:solidFill>
            </a:endParaRPr>
          </a:p>
        </p:txBody>
      </p:sp>
      <p:pic>
        <p:nvPicPr>
          <p:cNvPr id="17" name="Picture 16"/>
          <p:cNvPicPr>
            <a:picLocks noChangeAspect="1"/>
          </p:cNvPicPr>
          <p:nvPr/>
        </p:nvPicPr>
        <p:blipFill rotWithShape="1">
          <a:blip r:embed="rId4"/>
          <a:srcRect l="20231" r="31124"/>
          <a:stretch/>
        </p:blipFill>
        <p:spPr>
          <a:xfrm>
            <a:off x="332929" y="1356482"/>
            <a:ext cx="1645920" cy="2463800"/>
          </a:xfrm>
          <a:prstGeom prst="rect">
            <a:avLst/>
          </a:prstGeom>
        </p:spPr>
      </p:pic>
      <p:sp>
        <p:nvSpPr>
          <p:cNvPr id="13" name="Rectangle 12"/>
          <p:cNvSpPr/>
          <p:nvPr/>
        </p:nvSpPr>
        <p:spPr>
          <a:xfrm>
            <a:off x="2956281" y="4845408"/>
            <a:ext cx="4572000" cy="1138773"/>
          </a:xfrm>
          <a:prstGeom prst="rect">
            <a:avLst/>
          </a:prstGeom>
        </p:spPr>
        <p:txBody>
          <a:bodyPr>
            <a:spAutoFit/>
          </a:bodyPr>
          <a:lstStyle/>
          <a:p>
            <a:pPr algn="ctr"/>
            <a:r>
              <a:rPr lang="en-US" b="1" dirty="0" smtClean="0">
                <a:solidFill>
                  <a:srgbClr val="FF0000"/>
                </a:solidFill>
              </a:rPr>
              <a:t>However, you need to </a:t>
            </a:r>
          </a:p>
          <a:p>
            <a:pPr algn="ctr"/>
            <a:r>
              <a:rPr lang="en-US" sz="3200" b="1" dirty="0" smtClean="0">
                <a:solidFill>
                  <a:srgbClr val="FF0000"/>
                </a:solidFill>
              </a:rPr>
              <a:t>Restart Galaxy</a:t>
            </a:r>
            <a:endParaRPr lang="en-US" b="1" dirty="0" smtClean="0">
              <a:solidFill>
                <a:srgbClr val="FF0000"/>
              </a:solidFill>
            </a:endParaRPr>
          </a:p>
          <a:p>
            <a:pPr algn="ctr"/>
            <a:r>
              <a:rPr lang="en-US" b="1" dirty="0" smtClean="0">
                <a:solidFill>
                  <a:srgbClr val="FF0000"/>
                </a:solidFill>
              </a:rPr>
              <a:t>for </a:t>
            </a:r>
            <a:r>
              <a:rPr lang="en-US" b="1" dirty="0" err="1" smtClean="0">
                <a:solidFill>
                  <a:srgbClr val="FF0000"/>
                </a:solidFill>
              </a:rPr>
              <a:t>tool_conf.xml</a:t>
            </a:r>
            <a:r>
              <a:rPr lang="en-US" b="1" dirty="0" smtClean="0">
                <a:solidFill>
                  <a:srgbClr val="FF0000"/>
                </a:solidFill>
              </a:rPr>
              <a:t> changes to take effect! </a:t>
            </a:r>
            <a:endParaRPr lang="en-US" b="1" dirty="0">
              <a:solidFill>
                <a:srgbClr val="FF0000"/>
              </a:solidFill>
            </a:endParaRPr>
          </a:p>
        </p:txBody>
      </p:sp>
      <p:sp>
        <p:nvSpPr>
          <p:cNvPr id="18" name="Document 17"/>
          <p:cNvSpPr/>
          <p:nvPr/>
        </p:nvSpPr>
        <p:spPr>
          <a:xfrm>
            <a:off x="7615542" y="4942108"/>
            <a:ext cx="1153560" cy="121169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 Service Tool</a:t>
            </a:r>
            <a:endParaRPr lang="en-US" dirty="0"/>
          </a:p>
        </p:txBody>
      </p:sp>
      <p:cxnSp>
        <p:nvCxnSpPr>
          <p:cNvPr id="20" name="Curved Connector 19"/>
          <p:cNvCxnSpPr>
            <a:stCxn id="15" idx="2"/>
            <a:endCxn id="18" idx="0"/>
          </p:cNvCxnSpPr>
          <p:nvPr/>
        </p:nvCxnSpPr>
        <p:spPr>
          <a:xfrm rot="16200000" flipH="1">
            <a:off x="7426822" y="4176608"/>
            <a:ext cx="714468" cy="81653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0" descr="Screen Shot 2013-06-21 at 11.05.3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96" y="3936791"/>
            <a:ext cx="2755900" cy="2641600"/>
          </a:xfrm>
          <a:prstGeom prst="rect">
            <a:avLst/>
          </a:prstGeom>
        </p:spPr>
      </p:pic>
      <p:sp>
        <p:nvSpPr>
          <p:cNvPr id="22" name="Left Arrow 21"/>
          <p:cNvSpPr/>
          <p:nvPr/>
        </p:nvSpPr>
        <p:spPr>
          <a:xfrm rot="20501834">
            <a:off x="3237840" y="4131665"/>
            <a:ext cx="1329298" cy="547591"/>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p:cNvSpPr txBox="1"/>
          <p:nvPr/>
        </p:nvSpPr>
        <p:spPr>
          <a:xfrm>
            <a:off x="193103" y="206220"/>
            <a:ext cx="8611912" cy="646331"/>
          </a:xfrm>
          <a:prstGeom prst="rect">
            <a:avLst/>
          </a:prstGeom>
          <a:noFill/>
        </p:spPr>
        <p:txBody>
          <a:bodyPr wrap="square" rtlCol="0">
            <a:spAutoFit/>
          </a:bodyPr>
          <a:lstStyle/>
          <a:p>
            <a:r>
              <a:rPr lang="en-US" sz="3600" dirty="0" smtClean="0">
                <a:solidFill>
                  <a:srgbClr val="1F497D"/>
                </a:solidFill>
                <a:latin typeface="+mj-lt"/>
                <a:cs typeface="Arial Black"/>
              </a:rPr>
              <a:t>Enabling Galaxy to Invoke Web services</a:t>
            </a:r>
            <a:endParaRPr lang="en-US" sz="3600" dirty="0">
              <a:solidFill>
                <a:srgbClr val="1F497D"/>
              </a:solidFill>
              <a:latin typeface="+mj-lt"/>
              <a:cs typeface="Arial Black"/>
            </a:endParaRPr>
          </a:p>
        </p:txBody>
      </p:sp>
    </p:spTree>
    <p:extLst>
      <p:ext uri="{BB962C8B-B14F-4D97-AF65-F5344CB8AC3E}">
        <p14:creationId xmlns:p14="http://schemas.microsoft.com/office/powerpoint/2010/main" val="268786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TotalTime>
  <Words>3063</Words>
  <Application>Microsoft Macintosh PowerPoint</Application>
  <PresentationFormat>On-screen Show (4:3)</PresentationFormat>
  <Paragraphs>357</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Extension of Galaxy to Utilize Web Services and A Semantic Suggestion Engine</vt:lpstr>
      <vt:lpstr>The Motivation:</vt:lpstr>
      <vt:lpstr>What are Web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Services / Tools for My Workflow</vt:lpstr>
      <vt:lpstr>Find Input-Output Compatible Services</vt:lpstr>
      <vt:lpstr>Connect the Newly Added Service  into the Workflow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Web services to Galaxy</vt:lpstr>
      <vt:lpstr>Adding a Semantic Suggestion Engine</vt:lpstr>
      <vt:lpstr>Thank you!</vt:lpstr>
      <vt:lpstr>PowerPoint Presentation</vt:lpstr>
    </vt:vector>
  </TitlesOfParts>
  <Company>University of Georgia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Extension of Galaxy to Utilize Web Services and A Semantic Suggestion Engine</dc:title>
  <dc:creator>Jessica Kissinger</dc:creator>
  <cp:lastModifiedBy>Jessica Kissinger</cp:lastModifiedBy>
  <cp:revision>15</cp:revision>
  <dcterms:created xsi:type="dcterms:W3CDTF">2013-07-01T21:32:15Z</dcterms:created>
  <dcterms:modified xsi:type="dcterms:W3CDTF">2013-07-02T05:20:50Z</dcterms:modified>
</cp:coreProperties>
</file>