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8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6" r:id="rId13"/>
    <p:sldId id="288" r:id="rId14"/>
    <p:sldId id="267" r:id="rId15"/>
    <p:sldId id="269" r:id="rId16"/>
    <p:sldId id="270" r:id="rId17"/>
    <p:sldId id="289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3" r:id="rId28"/>
    <p:sldId id="285" r:id="rId29"/>
    <p:sldId id="286" r:id="rId30"/>
    <p:sldId id="284" r:id="rId31"/>
    <p:sldId id="287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15000"/>
            <a:lum/>
          </a:blip>
          <a:srcRect/>
          <a:stretch>
            <a:fillRect l="8000" r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FEE0-09CE-1748-A0ED-F5C66E70C21E}" type="datetimeFigureOut">
              <a:rPr lang="en-US" smtClean="0"/>
              <a:pPr/>
              <a:t>7/23/12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C6BE1-6A19-934A-85AC-F9E3CBF04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seast.ensembl.org/info/data/ftp/index.html" TargetMode="External"/><Relationship Id="rId4" Type="http://schemas.openxmlformats.org/officeDocument/2006/relationships/hyperlink" Target="http://cufflinks.cbcb.umd.edu/igenom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genom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nome" TargetMode="External"/><Relationship Id="rId4" Type="http://schemas.openxmlformats.org/officeDocument/2006/relationships/hyperlink" Target="http://useast.ensembl.org/info/data/ftp/index.html" TargetMode="External"/><Relationship Id="rId5" Type="http://schemas.openxmlformats.org/officeDocument/2006/relationships/hyperlink" Target="http://cufflinks.cbcb.umd.edu/igenom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in.g2.bx.psu.edu/u/jeremy/w/make-ensembl-gtf-compatible-with-cufflink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enomebiology.com/" TargetMode="External"/><Relationship Id="rId12" Type="http://schemas.openxmlformats.org/officeDocument/2006/relationships/hyperlink" Target="http://bioinformatics.oxfordjournals.org/content/early/2011/06/21/bioinformatics.btr355.abstract" TargetMode="External"/><Relationship Id="rId13" Type="http://schemas.openxmlformats.org/officeDocument/2006/relationships/hyperlink" Target="http://cufflinks.cbcb.umd.edu/" TargetMode="External"/><Relationship Id="rId14" Type="http://schemas.openxmlformats.org/officeDocument/2006/relationships/hyperlink" Target="http://www.nature.com/nprot/journal/v7/n3/full/nprot.2012.016.html" TargetMode="External"/><Relationship Id="rId15" Type="http://schemas.openxmlformats.org/officeDocument/2006/relationships/hyperlink" Target="http://www.nature.com/nprot/index.html" TargetMode="External"/><Relationship Id="rId16" Type="http://schemas.openxmlformats.org/officeDocument/2006/relationships/hyperlink" Target="http://www.broadinstitute.org/ig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informatics.oxfordjournals.org/cgi/content/abstract/btp120" TargetMode="External"/><Relationship Id="rId3" Type="http://schemas.openxmlformats.org/officeDocument/2006/relationships/hyperlink" Target="http://bioinformatics.oxfordjournals.org/" TargetMode="External"/><Relationship Id="rId4" Type="http://schemas.openxmlformats.org/officeDocument/2006/relationships/hyperlink" Target="http://tophat.cbcb.umd.edu/" TargetMode="External"/><Relationship Id="rId5" Type="http://schemas.openxmlformats.org/officeDocument/2006/relationships/hyperlink" Target="http://genomebiology.com/2009/10/3/R25" TargetMode="External"/><Relationship Id="rId6" Type="http://schemas.openxmlformats.org/officeDocument/2006/relationships/hyperlink" Target="http://genomebiology.com/" TargetMode="External"/><Relationship Id="rId7" Type="http://schemas.openxmlformats.org/officeDocument/2006/relationships/hyperlink" Target="http://bowtie-bio.sourceforge.net/index.shtml" TargetMode="External"/><Relationship Id="rId8" Type="http://schemas.openxmlformats.org/officeDocument/2006/relationships/hyperlink" Target="http://dx.doi.org/10.1038/nbt.1621" TargetMode="External"/><Relationship Id="rId9" Type="http://schemas.openxmlformats.org/officeDocument/2006/relationships/hyperlink" Target="http://www.nature.com/nbt" TargetMode="External"/><Relationship Id="rId10" Type="http://schemas.openxmlformats.org/officeDocument/2006/relationships/hyperlink" Target="http://genomebiology.com/2011/12/3/R22/abstract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flingenetics.uab.edu/" TargetMode="External"/><Relationship Id="rId3" Type="http://schemas.openxmlformats.org/officeDocument/2006/relationships/hyperlink" Target="mailto:dkcrossm@uab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705" y="2050473"/>
            <a:ext cx="7772400" cy="10139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WS9: RNA-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Seq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 Analysis with Galaxy</a:t>
            </a:r>
            <a:b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</a:b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bg2">
                      <a:lumMod val="50000"/>
                      <a:alpha val="40000"/>
                    </a:schemeClr>
                  </a:glow>
                </a:effectLst>
              </a:rPr>
              <a:t>(non-model organism	)</a:t>
            </a:r>
            <a:endParaRPr lang="en-US" sz="3600" b="1" dirty="0">
              <a:solidFill>
                <a:schemeClr val="bg2">
                  <a:lumMod val="25000"/>
                </a:schemeClr>
              </a:solidFill>
              <a:effectLst>
                <a:glow rad="63500">
                  <a:schemeClr val="bg2">
                    <a:lumMod val="50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0782" y="361141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David Crossman, Ph.D.</a:t>
            </a:r>
          </a:p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UAB Heflin Center for Genomic Science</a:t>
            </a:r>
          </a:p>
          <a:p>
            <a:pPr>
              <a:spcBef>
                <a:spcPts val="300"/>
              </a:spcBef>
            </a:pP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GCC2012</a:t>
            </a:r>
          </a:p>
          <a:p>
            <a:pPr>
              <a:spcBef>
                <a:spcPts val="3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Wednesday, July 25, 2012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Analysis Pipeline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792355" y="1578543"/>
            <a:ext cx="1578543" cy="567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TopHat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792355" y="3033564"/>
            <a:ext cx="1578543" cy="567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Cufflinks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92355" y="4483767"/>
            <a:ext cx="1578543" cy="567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Cuffmerge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92355" y="5985309"/>
            <a:ext cx="1578543" cy="567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Cuffdiff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2"/>
            <a:endCxn id="4" idx="0"/>
          </p:cNvCxnSpPr>
          <p:nvPr/>
        </p:nvCxnSpPr>
        <p:spPr>
          <a:xfrm>
            <a:off x="4581627" y="2146434"/>
            <a:ext cx="0" cy="887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581627" y="3601455"/>
            <a:ext cx="0" cy="882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4581627" y="5051658"/>
            <a:ext cx="0" cy="9336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0293" y="1417638"/>
            <a:ext cx="3320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Aligns raw reads to reference genome, identifies splice junctions between exons.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0293" y="2994343"/>
            <a:ext cx="283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Assembles transcripts, and estimates their abundances.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0293" y="4444546"/>
            <a:ext cx="319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Merges together several Cufflinks files.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0293" y="5807589"/>
            <a:ext cx="343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Finds significant changes in transcript expression, splicing, and promoter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38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TopHat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000" y="1428750"/>
            <a:ext cx="2352675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00682" y="1478681"/>
            <a:ext cx="5133975" cy="3886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373" y="1282725"/>
            <a:ext cx="1491916" cy="39191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3523" y="1759661"/>
            <a:ext cx="2196168" cy="55040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  <a:endCxn id="4" idx="1"/>
          </p:cNvCxnSpPr>
          <p:nvPr/>
        </p:nvCxnSpPr>
        <p:spPr>
          <a:xfrm>
            <a:off x="2319691" y="2034863"/>
            <a:ext cx="1080991" cy="138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59289" y="11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6477" y="16211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468" y="15361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1441" y="5639707"/>
            <a:ext cx="40434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“NGS: RNA Analysis”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on “</a:t>
            </a:r>
            <a:r>
              <a:rPr lang="en-US" dirty="0" err="1" smtClean="0"/>
              <a:t>Tophat</a:t>
            </a:r>
            <a:r>
              <a:rPr lang="en-US" dirty="0" smtClean="0"/>
              <a:t> for Illumina”</a:t>
            </a:r>
          </a:p>
          <a:p>
            <a:pPr marL="342900" indent="-342900">
              <a:buAutoNum type="arabicPeriod"/>
            </a:pPr>
            <a:r>
              <a:rPr lang="en-US" dirty="0" smtClean="0"/>
              <a:t>Default window with options appears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79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TopHat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713" y="1240456"/>
            <a:ext cx="5133975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2503" y="18062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5680" y="245116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325" y="305755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2b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075" y="356000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2503" y="402007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3191" y="467459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1226" y="51462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2601" y="2449157"/>
            <a:ext cx="3324752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/>
              <a:t>Select forward </a:t>
            </a:r>
            <a:r>
              <a:rPr lang="en-US" sz="1200" dirty="0" err="1" smtClean="0"/>
              <a:t>fastq</a:t>
            </a:r>
            <a:r>
              <a:rPr lang="en-US" sz="1200" dirty="0" smtClean="0"/>
              <a:t> read file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Select reference genome: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/>
              <a:t>Choose “Use one from the history”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/>
              <a:t>Select the reference genome </a:t>
            </a:r>
            <a:r>
              <a:rPr lang="en-US" sz="1200" dirty="0" err="1" smtClean="0"/>
              <a:t>fasta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Select “Paired-end”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Select reverse </a:t>
            </a:r>
            <a:r>
              <a:rPr lang="en-US" sz="1200" dirty="0" err="1" smtClean="0"/>
              <a:t>fastq</a:t>
            </a:r>
            <a:r>
              <a:rPr lang="en-US" sz="1200" dirty="0" smtClean="0"/>
              <a:t> read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Input “150” (ask sequencing center for this info)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Can choose “Default settings” or “Full parameter list”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Click “Execute”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Do the exact same thing for the other sample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2861" y="57125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7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100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Note about FASTA files not already indexed in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a FASTA is not indexed in Galaxy, then it is easy to upload the appropriate FASTA file into Galaxy. (Get Data -&gt; Upload File)</a:t>
            </a:r>
          </a:p>
          <a:p>
            <a:r>
              <a:rPr lang="en-US" dirty="0" smtClean="0"/>
              <a:t>However, it can take up to 5 hours extra to run </a:t>
            </a:r>
            <a:r>
              <a:rPr lang="en-US" dirty="0" err="1" smtClean="0"/>
              <a:t>TopHat</a:t>
            </a:r>
            <a:r>
              <a:rPr lang="en-US" dirty="0" smtClean="0"/>
              <a:t> because Bowtie has to index your uploaded FASTA file (best to have your own instance of Galaxy) each time you run </a:t>
            </a:r>
            <a:r>
              <a:rPr lang="en-US" dirty="0" err="1" smtClean="0"/>
              <a:t>TopHat</a:t>
            </a:r>
            <a:r>
              <a:rPr lang="en-US" dirty="0" smtClean="0"/>
              <a:t>!</a:t>
            </a:r>
          </a:p>
          <a:p>
            <a:r>
              <a:rPr lang="en-US" dirty="0" smtClean="0"/>
              <a:t>Where do I go to get a non-model organism FASTA file?</a:t>
            </a:r>
          </a:p>
          <a:p>
            <a:pPr lvl="1"/>
            <a:r>
              <a:rPr lang="en-US" dirty="0" smtClean="0"/>
              <a:t>NCBI: </a:t>
            </a:r>
            <a:r>
              <a:rPr lang="en-US" dirty="0">
                <a:hlinkClick r:id="rId2"/>
              </a:rPr>
              <a:t>http://www.ncbi.nlm.nih.gov/genome</a:t>
            </a:r>
            <a:endParaRPr lang="en-US" dirty="0" smtClean="0"/>
          </a:p>
          <a:p>
            <a:pPr lvl="1"/>
            <a:r>
              <a:rPr lang="en-US" dirty="0" err="1" smtClean="0"/>
              <a:t>Ensembl</a:t>
            </a:r>
            <a:r>
              <a:rPr lang="en-US" dirty="0" smtClean="0"/>
              <a:t>: </a:t>
            </a:r>
            <a:r>
              <a:rPr lang="en-US" dirty="0">
                <a:hlinkClick r:id="rId3"/>
              </a:rPr>
              <a:t>http://useast.ensembl.org/info/data/ftp/index.html</a:t>
            </a:r>
            <a:endParaRPr lang="en-US" dirty="0" smtClean="0"/>
          </a:p>
          <a:p>
            <a:pPr lvl="1"/>
            <a:r>
              <a:rPr lang="en-US" dirty="0" err="1" smtClean="0"/>
              <a:t>iGenome</a:t>
            </a:r>
            <a:r>
              <a:rPr lang="en-US" dirty="0" smtClean="0"/>
              <a:t>: </a:t>
            </a:r>
            <a:r>
              <a:rPr lang="en-US" dirty="0">
                <a:hlinkClick r:id="rId4"/>
              </a:rPr>
              <a:t>http://cufflinks.cbcb.umd.edu/igenomes.html</a:t>
            </a:r>
            <a:endParaRPr lang="en-US" dirty="0" smtClean="0"/>
          </a:p>
          <a:p>
            <a:pPr lvl="1"/>
            <a:r>
              <a:rPr lang="en-US" dirty="0" smtClean="0"/>
              <a:t>Your favorite species website: http://www...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892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41658" y="708146"/>
            <a:ext cx="6631806" cy="1461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55337" y="2163213"/>
            <a:ext cx="1821437" cy="463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3997" y="-10205"/>
            <a:ext cx="45663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TopHat</a:t>
            </a:r>
            <a:r>
              <a:rPr lang="en-US" sz="4400" dirty="0" smtClean="0"/>
              <a:t> output files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06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Cufflinks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000" y="1428750"/>
            <a:ext cx="2352675" cy="4000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373" y="1282725"/>
            <a:ext cx="1491916" cy="39191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3523" y="2192615"/>
            <a:ext cx="2196168" cy="64683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9289" y="11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8084" y="21425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57271" y="1566765"/>
            <a:ext cx="5913715" cy="3724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4057" y="156450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1441" y="5639707"/>
            <a:ext cx="40434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“NGS: RNA Analysis”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on “Cufflinks”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Default window with options appears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5" idx="6"/>
            <a:endCxn id="8" idx="1"/>
          </p:cNvCxnSpPr>
          <p:nvPr/>
        </p:nvCxnSpPr>
        <p:spPr>
          <a:xfrm>
            <a:off x="2319691" y="2516034"/>
            <a:ext cx="737580" cy="91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888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Cufflinks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5503" y="1417638"/>
            <a:ext cx="6132344" cy="3988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1676" y="18062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660" y="32732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1676" y="375859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1980" y="412435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3b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60" y="45863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0022" y="2283319"/>
            <a:ext cx="265615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/>
              <a:t>Choose </a:t>
            </a:r>
            <a:r>
              <a:rPr lang="en-US" sz="1200" dirty="0" err="1" smtClean="0"/>
              <a:t>TopHat</a:t>
            </a:r>
            <a:r>
              <a:rPr lang="en-US" sz="1200" dirty="0" smtClean="0"/>
              <a:t> accepted hits file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Perform quartile normalization (for this demo sample, choose “No”)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Reference Annotation: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/>
              <a:t>For genomes in scaffolds, choose “Use reference annotation”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/>
              <a:t>Choose GTF file from history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Perform Bias Correction (for this demo, choose “No”)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Click “Execute”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Do the exact same thing for the other </a:t>
            </a:r>
            <a:r>
              <a:rPr lang="en-US" sz="1200" dirty="0" err="1" smtClean="0"/>
              <a:t>TopHat</a:t>
            </a:r>
            <a:r>
              <a:rPr lang="en-US" sz="1200" dirty="0" smtClean="0"/>
              <a:t> accepted hits file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811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about GTF files for Cuff*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you use a GTF file from </a:t>
            </a:r>
            <a:r>
              <a:rPr lang="en-US" dirty="0" err="1" smtClean="0"/>
              <a:t>Ensembl</a:t>
            </a:r>
            <a:r>
              <a:rPr lang="en-US" dirty="0" smtClean="0"/>
              <a:t>, then you need to convert the chromosome column (column 1) to include ‘</a:t>
            </a:r>
            <a:r>
              <a:rPr lang="en-US" dirty="0" err="1" smtClean="0"/>
              <a:t>chr</a:t>
            </a:r>
            <a:r>
              <a:rPr lang="en-US" dirty="0" smtClean="0"/>
              <a:t>’ in front of the chromosome #.  You can do this by:</a:t>
            </a:r>
          </a:p>
          <a:p>
            <a:pPr lvl="1"/>
            <a:r>
              <a:rPr lang="en-US" dirty="0" smtClean="0"/>
              <a:t>Using Jeremy’s published workflow “Make </a:t>
            </a:r>
            <a:r>
              <a:rPr lang="en-US" dirty="0" err="1" smtClean="0"/>
              <a:t>Ensembl</a:t>
            </a:r>
            <a:r>
              <a:rPr lang="en-US" dirty="0" smtClean="0"/>
              <a:t> GTF compatible with Cufflinks” in Galaxy: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main.g2.bx.psu.edu/u/jeremy/w/make-ensembl-gtf-compatible-with-cufflinks</a:t>
            </a:r>
            <a:endParaRPr lang="en-US" dirty="0" smtClean="0"/>
          </a:p>
          <a:p>
            <a:pPr lvl="1"/>
            <a:r>
              <a:rPr lang="en-US" dirty="0" smtClean="0"/>
              <a:t>Use ‘</a:t>
            </a:r>
            <a:r>
              <a:rPr lang="en-US" dirty="0" err="1" smtClean="0"/>
              <a:t>awk</a:t>
            </a:r>
            <a:r>
              <a:rPr lang="en-US" dirty="0" smtClean="0"/>
              <a:t>’ to add ‘</a:t>
            </a:r>
            <a:r>
              <a:rPr lang="en-US" dirty="0" err="1" smtClean="0"/>
              <a:t>chr</a:t>
            </a:r>
            <a:r>
              <a:rPr lang="en-US" dirty="0" smtClean="0"/>
              <a:t>’ to column 1 (if using Mac or Linux)</a:t>
            </a:r>
          </a:p>
          <a:p>
            <a:r>
              <a:rPr lang="en-US" dirty="0"/>
              <a:t>Where do I go to get </a:t>
            </a:r>
            <a:r>
              <a:rPr lang="en-US" dirty="0" smtClean="0"/>
              <a:t>a GTF </a:t>
            </a:r>
            <a:r>
              <a:rPr lang="en-US" dirty="0"/>
              <a:t>file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NCBI: </a:t>
            </a:r>
            <a:r>
              <a:rPr lang="en-US" dirty="0">
                <a:hlinkClick r:id="rId3"/>
              </a:rPr>
              <a:t>http://www.ncbi.nlm.nih.gov/genome</a:t>
            </a:r>
            <a:endParaRPr lang="en-US" dirty="0"/>
          </a:p>
          <a:p>
            <a:pPr lvl="1"/>
            <a:r>
              <a:rPr lang="en-US" dirty="0" err="1"/>
              <a:t>Ensembl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http://useast.ensembl.org/info/data/ftp/index.html</a:t>
            </a:r>
            <a:endParaRPr lang="en-US" dirty="0"/>
          </a:p>
          <a:p>
            <a:pPr lvl="1"/>
            <a:r>
              <a:rPr lang="en-US" dirty="0" err="1"/>
              <a:t>iGenome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http://cufflinks.cbcb.umd.edu/igenomes.html</a:t>
            </a:r>
            <a:endParaRPr lang="en-US" dirty="0"/>
          </a:p>
          <a:p>
            <a:pPr lvl="1"/>
            <a:r>
              <a:rPr lang="en-US" dirty="0"/>
              <a:t>Your favorite species website: http://www</a:t>
            </a:r>
            <a:r>
              <a:rPr lang="en-US" dirty="0" smtClean="0"/>
              <a:t>...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69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7183" y="0"/>
            <a:ext cx="4904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Cufflinks output files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0399" y="688463"/>
            <a:ext cx="6897924" cy="1477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90900" y="2228850"/>
            <a:ext cx="236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79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Cuffmerge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000" y="1428750"/>
            <a:ext cx="2352675" cy="4000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373" y="1282725"/>
            <a:ext cx="1491916" cy="39191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098" y="4242796"/>
            <a:ext cx="2196168" cy="64683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9289" y="11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659" y="419272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72076" y="2181290"/>
            <a:ext cx="6341862" cy="2495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1441" y="5639707"/>
            <a:ext cx="40434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“NGS: RNA Analysis”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on “</a:t>
            </a:r>
            <a:r>
              <a:rPr lang="en-US" dirty="0" err="1" smtClean="0"/>
              <a:t>Cuffmerge</a:t>
            </a:r>
            <a:r>
              <a:rPr lang="en-US" dirty="0" smtClean="0"/>
              <a:t>”</a:t>
            </a:r>
          </a:p>
          <a:p>
            <a:pPr marL="342900" indent="-342900">
              <a:buAutoNum type="arabicPeriod"/>
            </a:pPr>
            <a:r>
              <a:rPr lang="en-US" dirty="0" smtClean="0"/>
              <a:t>Default window with options appears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6"/>
            <a:endCxn id="8" idx="1"/>
          </p:cNvCxnSpPr>
          <p:nvPr/>
        </p:nvCxnSpPr>
        <p:spPr>
          <a:xfrm flipV="1">
            <a:off x="2289266" y="3429000"/>
            <a:ext cx="482810" cy="1137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04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Splash Page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88720"/>
            <a:ext cx="9144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632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Cuffmerge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377" y="1559292"/>
            <a:ext cx="5845902" cy="43136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6430" y="19410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153" y="325807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359" y="269018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2b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034" y="359685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5308" y="39510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3b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34" y="444198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4a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047" y="492325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4b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308" y="527938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4c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374" y="559591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2042" y="2015896"/>
            <a:ext cx="2858703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Choose GTF file produced by Cufflinks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Additional GTF Input Files: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Click on “Add new Additional GTF Input Files”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other GTF file produced by Cufflinks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Reference Annotation: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Select “Yes” to Use Reference Annotation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GTF Reference Annotation file from history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Sequence Data: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err="1" smtClean="0"/>
              <a:t>Slect</a:t>
            </a:r>
            <a:r>
              <a:rPr lang="en-US" sz="1200" dirty="0" smtClean="0"/>
              <a:t> “Yes” to Use Sequence Data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“History”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FASTA file from history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Click “</a:t>
            </a:r>
            <a:r>
              <a:rPr lang="en-US" sz="1200" dirty="0" err="1" smtClean="0"/>
              <a:t>Excecute</a:t>
            </a:r>
            <a:r>
              <a:rPr lang="en-US" sz="1200" dirty="0" smtClean="0"/>
              <a:t>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62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Cuffmerge</a:t>
            </a:r>
            <a:r>
              <a:rPr lang="en-US" dirty="0" smtClean="0"/>
              <a:t> output files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0395" y="1786226"/>
            <a:ext cx="7642459" cy="879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2911" y="3429000"/>
            <a:ext cx="22574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64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Cuffdiff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0846" y="1428750"/>
            <a:ext cx="2352675" cy="4000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7373" y="1282725"/>
            <a:ext cx="1491916" cy="39191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347" y="3576708"/>
            <a:ext cx="2327775" cy="85091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9289" y="11517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7659" y="35458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75822" y="1243302"/>
            <a:ext cx="6263389" cy="4371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1441" y="5639707"/>
            <a:ext cx="40434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“NGS: RNA Analysis”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on “</a:t>
            </a:r>
            <a:r>
              <a:rPr lang="en-US" dirty="0" err="1" smtClean="0"/>
              <a:t>Cuffdiff</a:t>
            </a:r>
            <a:r>
              <a:rPr lang="en-US" dirty="0" smtClean="0"/>
              <a:t>”</a:t>
            </a:r>
          </a:p>
          <a:p>
            <a:pPr marL="342900" indent="-342900">
              <a:buAutoNum type="arabicPeriod"/>
            </a:pPr>
            <a:r>
              <a:rPr lang="en-US" dirty="0" smtClean="0"/>
              <a:t>Default window with options appears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6"/>
            <a:endCxn id="8" idx="1"/>
          </p:cNvCxnSpPr>
          <p:nvPr/>
        </p:nvCxnSpPr>
        <p:spPr>
          <a:xfrm flipV="1">
            <a:off x="2363122" y="3429000"/>
            <a:ext cx="312700" cy="57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37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64143"/>
            <a:ext cx="5251631" cy="6193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8350" y="-11365"/>
            <a:ext cx="1869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Cuffdiff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84599" y="9233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133" y="12902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093" y="4693848"/>
            <a:ext cx="73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2b, 2f, 2j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42" y="1902521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2c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2574" y="244153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682" y="2807296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2e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981" y="3413687"/>
            <a:ext cx="336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2g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2574" y="393345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2h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618" y="49654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243" y="53194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133" y="568524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3133" y="60413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6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952" y="6581001"/>
            <a:ext cx="256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1273" y="857125"/>
            <a:ext cx="3667224" cy="5262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Choose GTF transcript file from either </a:t>
            </a:r>
            <a:r>
              <a:rPr lang="en-US" sz="1200" dirty="0" err="1" smtClean="0"/>
              <a:t>Cuffmerge</a:t>
            </a:r>
            <a:r>
              <a:rPr lang="en-US" sz="1200" dirty="0" smtClean="0"/>
              <a:t> or </a:t>
            </a:r>
            <a:r>
              <a:rPr lang="en-US" sz="1200" dirty="0" err="1" smtClean="0"/>
              <a:t>Cuffcompare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smtClean="0"/>
              <a:t>Perform replicate analysis: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“Yes”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Click “Add new Group”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Select a name to give the Group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</a:t>
            </a:r>
            <a:r>
              <a:rPr lang="en-US" sz="1200" dirty="0" err="1" smtClean="0"/>
              <a:t>TopHat</a:t>
            </a:r>
            <a:r>
              <a:rPr lang="en-US" sz="1200" dirty="0" smtClean="0"/>
              <a:t> accepted hits file associated with this Group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If you have more than one </a:t>
            </a:r>
            <a:r>
              <a:rPr lang="en-US" sz="1200" dirty="0" err="1" smtClean="0"/>
              <a:t>TopHat</a:t>
            </a:r>
            <a:r>
              <a:rPr lang="en-US" sz="1200" dirty="0" smtClean="0"/>
              <a:t> accepted hits file associated with this Group, then click “Add new Replicate”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Click “Add new Group”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Select a name to give the Group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Choose </a:t>
            </a:r>
            <a:r>
              <a:rPr lang="en-US" sz="1200" dirty="0" err="1" smtClean="0"/>
              <a:t>TopHat</a:t>
            </a:r>
            <a:r>
              <a:rPr lang="en-US" sz="1200" dirty="0" smtClean="0"/>
              <a:t> accepted hits file associated with this Group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If you have more than one </a:t>
            </a:r>
            <a:r>
              <a:rPr lang="en-US" sz="1200" dirty="0" err="1" smtClean="0"/>
              <a:t>TopHat</a:t>
            </a:r>
            <a:r>
              <a:rPr lang="en-US" sz="1200" dirty="0" smtClean="0"/>
              <a:t> accepted hits file associated with this Group, then click “Add new Replicate”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200" dirty="0" smtClean="0"/>
              <a:t>Click “Add new Group” if you have another Group you want to add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a False Discovery Rate cutoff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minimum # of reads that will align to a locus in order to perform significant testing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Perform quartile normalization (for this demo, choose “No”)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Perform bias correction (for this demo, choose “No”)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Click “Execute”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33018" y="4327570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2i</a:t>
            </a:r>
            <a:endParaRPr lang="en-US" sz="1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8298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2312" y="0"/>
            <a:ext cx="4624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Cuffdiff</a:t>
            </a:r>
            <a:r>
              <a:rPr lang="en-US" sz="4400" dirty="0" smtClean="0"/>
              <a:t> output files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6101" y="677999"/>
            <a:ext cx="5717406" cy="2561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02395" y="3429000"/>
            <a:ext cx="92481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09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6766"/>
            <a:ext cx="46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 differential expression testing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156964"/>
            <a:ext cx="9144000" cy="809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1583"/>
            <a:ext cx="420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 differential expression testing output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534705"/>
            <a:ext cx="9144000" cy="7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53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871" t="5847" r="15355" b="17036"/>
          <a:stretch/>
        </p:blipFill>
        <p:spPr bwMode="auto">
          <a:xfrm>
            <a:off x="653843" y="980221"/>
            <a:ext cx="7826477" cy="545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6756" y="0"/>
            <a:ext cx="5180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Create genome in IGV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90629" y="11360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29" y="26943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8724" y="3243714"/>
            <a:ext cx="29674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“File”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“Import Genome”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68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6756" y="0"/>
            <a:ext cx="5180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Create genome in IGV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413" y="706777"/>
            <a:ext cx="5048150" cy="2495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413" y="4099013"/>
            <a:ext cx="5052962" cy="249744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4319488" y="3201840"/>
            <a:ext cx="2406" cy="897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1795413" y="1183907"/>
            <a:ext cx="181343" cy="58714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795412" y="1942698"/>
            <a:ext cx="181343" cy="58714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3768" y="1292811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395" y="2051602"/>
            <a:ext cx="99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3026" y="2357764"/>
            <a:ext cx="1986595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Need:</a:t>
            </a:r>
          </a:p>
          <a:p>
            <a:pPr marL="342900" indent="-342900">
              <a:buAutoNum type="arabicPeriod"/>
            </a:pPr>
            <a:r>
              <a:rPr lang="en-US" dirty="0" smtClean="0"/>
              <a:t>FASTA file (required)</a:t>
            </a:r>
          </a:p>
          <a:p>
            <a:endParaRPr lang="en-US" dirty="0"/>
          </a:p>
          <a:p>
            <a:r>
              <a:rPr lang="en-US" dirty="0" smtClean="0"/>
              <a:t>Optional: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Cytoband</a:t>
            </a:r>
            <a:r>
              <a:rPr lang="en-US" dirty="0" smtClean="0"/>
              <a:t> file</a:t>
            </a:r>
          </a:p>
          <a:p>
            <a:pPr marL="342900" indent="-342900">
              <a:buAutoNum type="arabicPeriod"/>
            </a:pPr>
            <a:r>
              <a:rPr lang="en-US" dirty="0" smtClean="0"/>
              <a:t>Gene file (can use GTF)</a:t>
            </a:r>
          </a:p>
          <a:p>
            <a:pPr marL="342900" indent="-342900">
              <a:buAutoNum type="arabicPeriod"/>
            </a:pPr>
            <a:r>
              <a:rPr lang="en-US" dirty="0" smtClean="0"/>
              <a:t>Alias file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712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4025" y="1357312"/>
            <a:ext cx="5695950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756" y="0"/>
            <a:ext cx="5180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Create genome in IGV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786838" y="2877953"/>
            <a:ext cx="12801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Save the *.genome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825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98728"/>
            <a:ext cx="9144000" cy="6361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6756" y="0"/>
            <a:ext cx="5180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Create genome in IGV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0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Galaxy icons/colors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3173" y="1585008"/>
            <a:ext cx="238125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48" y="2187890"/>
            <a:ext cx="2400300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8886" y="2799043"/>
            <a:ext cx="2409825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8448"/>
          <a:stretch/>
        </p:blipFill>
        <p:spPr>
          <a:xfrm>
            <a:off x="136961" y="5316103"/>
            <a:ext cx="511415" cy="615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71059" y="1583702"/>
            <a:ext cx="2257425" cy="341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51922" y="1577088"/>
            <a:ext cx="2266950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5086" y="3381374"/>
            <a:ext cx="2257425" cy="666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6572" y="168132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Queued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5350" y="2279449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45350" y="2885839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56572" y="3530083"/>
            <a:ext cx="7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2645" y="1122037"/>
            <a:ext cx="98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Colors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1798" y="1136523"/>
            <a:ext cx="222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Download/Save</a:t>
            </a: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885" r="33557"/>
          <a:stretch/>
        </p:blipFill>
        <p:spPr>
          <a:xfrm>
            <a:off x="3046281" y="5299499"/>
            <a:ext cx="413022" cy="6153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9894"/>
          <a:stretch/>
        </p:blipFill>
        <p:spPr>
          <a:xfrm>
            <a:off x="4906156" y="5318750"/>
            <a:ext cx="493615" cy="6153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961" y="4772344"/>
            <a:ext cx="84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Icons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8376" y="5439135"/>
            <a:ext cx="237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 data in browser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59303" y="5422531"/>
            <a:ext cx="15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 attributes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99771" y="5422531"/>
            <a:ext cx="79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251809" y="4038499"/>
            <a:ext cx="608949" cy="48537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138" r="32431"/>
          <a:stretch/>
        </p:blipFill>
        <p:spPr>
          <a:xfrm>
            <a:off x="185086" y="6329963"/>
            <a:ext cx="362395" cy="4842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2649"/>
          <a:stretch/>
        </p:blipFill>
        <p:spPr>
          <a:xfrm>
            <a:off x="1983230" y="6329963"/>
            <a:ext cx="417378" cy="4842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0378" y="6387408"/>
            <a:ext cx="13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details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99507" y="6387408"/>
            <a:ext cx="18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this job again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0231"/>
          <a:stretch/>
        </p:blipFill>
        <p:spPr>
          <a:xfrm>
            <a:off x="6327687" y="5361011"/>
            <a:ext cx="401593" cy="5255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070" r="9465"/>
          <a:stretch/>
        </p:blipFill>
        <p:spPr>
          <a:xfrm>
            <a:off x="6477595" y="6288606"/>
            <a:ext cx="389077" cy="5255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269" r="64746"/>
          <a:stretch/>
        </p:blipFill>
        <p:spPr>
          <a:xfrm>
            <a:off x="4251809" y="6307856"/>
            <a:ext cx="451564" cy="52557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03373" y="6387408"/>
            <a:ext cx="17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in </a:t>
            </a:r>
            <a:r>
              <a:rPr lang="en-US" dirty="0" err="1" smtClean="0"/>
              <a:t>Trackster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866672" y="6366729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 dataset tags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751922" y="5439134"/>
            <a:ext cx="237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 dataset annotation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672134" y="4104272"/>
            <a:ext cx="1807723" cy="1054869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37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806" t="5746" r="15096" b="16935"/>
          <a:stretch/>
        </p:blipFill>
        <p:spPr bwMode="auto">
          <a:xfrm>
            <a:off x="712269" y="1091173"/>
            <a:ext cx="7518061" cy="52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843" y="0"/>
            <a:ext cx="7361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Load aligned BAM files into IGV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38754" y="11552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754" y="14111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802" y="4004110"/>
            <a:ext cx="614392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“File”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“Load from File”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*.bam files (*.</a:t>
            </a:r>
            <a:r>
              <a:rPr lang="en-US" dirty="0" err="1" smtClean="0"/>
              <a:t>bai</a:t>
            </a:r>
            <a:r>
              <a:rPr lang="en-US" dirty="0" smtClean="0"/>
              <a:t> files need to be in the same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5495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4162" y="768861"/>
            <a:ext cx="8755684" cy="6090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1483" y="-580"/>
            <a:ext cx="1001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IGV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4822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web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TopHat</a:t>
            </a:r>
            <a:endParaRPr lang="en-US" dirty="0" smtClean="0"/>
          </a:p>
          <a:p>
            <a:pPr lvl="1"/>
            <a:r>
              <a:rPr lang="en-US" dirty="0" err="1"/>
              <a:t>Trapnell</a:t>
            </a:r>
            <a:r>
              <a:rPr lang="en-US" dirty="0"/>
              <a:t> C, </a:t>
            </a:r>
            <a:r>
              <a:rPr lang="en-US" dirty="0" err="1"/>
              <a:t>Pachter</a:t>
            </a:r>
            <a:r>
              <a:rPr lang="en-US" dirty="0"/>
              <a:t> L, </a:t>
            </a:r>
            <a:r>
              <a:rPr lang="en-US" dirty="0" err="1"/>
              <a:t>Salzberg</a:t>
            </a:r>
            <a:r>
              <a:rPr lang="en-US" dirty="0"/>
              <a:t> SL. </a:t>
            </a:r>
            <a:r>
              <a:rPr lang="en-US" b="1" dirty="0" err="1">
                <a:hlinkClick r:id="rId2"/>
              </a:rPr>
              <a:t>TopHat</a:t>
            </a:r>
            <a:r>
              <a:rPr lang="en-US" b="1" dirty="0">
                <a:hlinkClick r:id="rId2"/>
              </a:rPr>
              <a:t>: discovering splice junctions with RNA-</a:t>
            </a:r>
            <a:r>
              <a:rPr lang="en-US" b="1" dirty="0" err="1">
                <a:hlinkClick r:id="rId2"/>
              </a:rPr>
              <a:t>Seq</a:t>
            </a:r>
            <a:r>
              <a:rPr lang="en-US" dirty="0" err="1"/>
              <a:t>.</a:t>
            </a:r>
            <a:r>
              <a:rPr lang="en-US" i="1" dirty="0" err="1">
                <a:hlinkClick r:id="rId3"/>
              </a:rPr>
              <a:t>Bioinformatics</a:t>
            </a:r>
            <a:r>
              <a:rPr lang="en-US" dirty="0"/>
              <a:t> </a:t>
            </a:r>
            <a:r>
              <a:rPr lang="en-US" dirty="0" smtClean="0"/>
              <a:t>doi:10.1093/bioinformatics/btp120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://tophat.cbcb.umd.edu/</a:t>
            </a:r>
            <a:endParaRPr lang="en-US" dirty="0" smtClean="0"/>
          </a:p>
          <a:p>
            <a:r>
              <a:rPr lang="en-US" dirty="0" smtClean="0"/>
              <a:t>Bowtie</a:t>
            </a:r>
          </a:p>
          <a:p>
            <a:pPr lvl="1"/>
            <a:r>
              <a:rPr lang="en-US" dirty="0" err="1"/>
              <a:t>Langmead</a:t>
            </a:r>
            <a:r>
              <a:rPr lang="en-US" dirty="0"/>
              <a:t> B, </a:t>
            </a:r>
            <a:r>
              <a:rPr lang="en-US" dirty="0" err="1"/>
              <a:t>Trapnell</a:t>
            </a:r>
            <a:r>
              <a:rPr lang="en-US" dirty="0"/>
              <a:t> C, Pop M, </a:t>
            </a:r>
            <a:r>
              <a:rPr lang="en-US" dirty="0" err="1"/>
              <a:t>Salzberg</a:t>
            </a:r>
            <a:r>
              <a:rPr lang="en-US" dirty="0"/>
              <a:t> SL. </a:t>
            </a:r>
            <a:r>
              <a:rPr lang="en-US" dirty="0">
                <a:hlinkClick r:id="rId5"/>
              </a:rPr>
              <a:t>Ultrafast and memory-efficient alignment of short DNA sequences to the human genome</a:t>
            </a:r>
            <a:r>
              <a:rPr lang="en-US" dirty="0"/>
              <a:t>. </a:t>
            </a:r>
            <a:r>
              <a:rPr lang="en-US" i="1" dirty="0">
                <a:hlinkClick r:id="rId6"/>
              </a:rPr>
              <a:t>Genome </a:t>
            </a:r>
            <a:r>
              <a:rPr lang="en-US" i="1" dirty="0" err="1">
                <a:hlinkClick r:id="rId6"/>
              </a:rPr>
              <a:t>Biol</a:t>
            </a:r>
            <a:r>
              <a:rPr lang="en-US" dirty="0"/>
              <a:t> 10:R25.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http://bowtie-bio.sourceforge.net/index.shtml</a:t>
            </a:r>
            <a:endParaRPr lang="en-US" dirty="0" smtClean="0"/>
          </a:p>
          <a:p>
            <a:r>
              <a:rPr lang="en-US" dirty="0" smtClean="0"/>
              <a:t>Cufflinks</a:t>
            </a:r>
          </a:p>
          <a:p>
            <a:pPr lvl="1"/>
            <a:r>
              <a:rPr lang="en-US" dirty="0" err="1"/>
              <a:t>Trapnell</a:t>
            </a:r>
            <a:r>
              <a:rPr lang="en-US" dirty="0"/>
              <a:t> C, Williams BA, </a:t>
            </a:r>
            <a:r>
              <a:rPr lang="en-US" dirty="0" err="1"/>
              <a:t>Pertea</a:t>
            </a:r>
            <a:r>
              <a:rPr lang="en-US" dirty="0"/>
              <a:t> G, </a:t>
            </a:r>
            <a:r>
              <a:rPr lang="en-US" dirty="0" err="1"/>
              <a:t>Mortazavi</a:t>
            </a:r>
            <a:r>
              <a:rPr lang="en-US" dirty="0"/>
              <a:t> AM, Kwan G, van </a:t>
            </a:r>
            <a:r>
              <a:rPr lang="en-US" dirty="0" err="1"/>
              <a:t>Baren</a:t>
            </a:r>
            <a:r>
              <a:rPr lang="en-US" dirty="0"/>
              <a:t> MJ, </a:t>
            </a:r>
            <a:r>
              <a:rPr lang="en-US" dirty="0" err="1"/>
              <a:t>Salzberg</a:t>
            </a:r>
            <a:r>
              <a:rPr lang="en-US" dirty="0"/>
              <a:t> SL, </a:t>
            </a:r>
            <a:r>
              <a:rPr lang="en-US" dirty="0" err="1"/>
              <a:t>Wold</a:t>
            </a:r>
            <a:r>
              <a:rPr lang="en-US" dirty="0"/>
              <a:t> B, </a:t>
            </a:r>
            <a:r>
              <a:rPr lang="en-US" dirty="0" err="1"/>
              <a:t>Pachter</a:t>
            </a:r>
            <a:r>
              <a:rPr lang="en-US" dirty="0"/>
              <a:t> L.</a:t>
            </a:r>
            <a:r>
              <a:rPr lang="en-US" b="1" dirty="0"/>
              <a:t> </a:t>
            </a:r>
            <a:r>
              <a:rPr lang="en-US" b="1" dirty="0">
                <a:hlinkClick r:id="rId8"/>
              </a:rPr>
              <a:t>Transcript assembly and quantification by RNA-</a:t>
            </a:r>
            <a:r>
              <a:rPr lang="en-US" b="1" dirty="0" err="1">
                <a:hlinkClick r:id="rId8"/>
              </a:rPr>
              <a:t>Seq</a:t>
            </a:r>
            <a:r>
              <a:rPr lang="en-US" b="1" dirty="0">
                <a:hlinkClick r:id="rId8"/>
              </a:rPr>
              <a:t> reveals </a:t>
            </a:r>
            <a:r>
              <a:rPr lang="en-US" b="1" dirty="0" err="1">
                <a:hlinkClick r:id="rId8"/>
              </a:rPr>
              <a:t>unannotated</a:t>
            </a:r>
            <a:r>
              <a:rPr lang="en-US" b="1" dirty="0">
                <a:hlinkClick r:id="rId8"/>
              </a:rPr>
              <a:t> transcripts and isoform switching during cell differentiation</a:t>
            </a:r>
            <a:r>
              <a:rPr lang="en-US" dirty="0"/>
              <a:t> </a:t>
            </a:r>
            <a:r>
              <a:rPr lang="en-US" i="1" dirty="0" smtClean="0">
                <a:hlinkClick r:id="rId9"/>
              </a:rPr>
              <a:t>Nature </a:t>
            </a:r>
            <a:r>
              <a:rPr lang="en-US" i="1" dirty="0">
                <a:hlinkClick r:id="rId9"/>
              </a:rPr>
              <a:t>Biotechnology</a:t>
            </a:r>
            <a:r>
              <a:rPr lang="en-US" dirty="0"/>
              <a:t> </a:t>
            </a:r>
            <a:r>
              <a:rPr lang="en-US" dirty="0" smtClean="0"/>
              <a:t>doi:10.1038/nbt.1621</a:t>
            </a:r>
          </a:p>
          <a:p>
            <a:pPr lvl="1"/>
            <a:r>
              <a:rPr lang="en-US" dirty="0"/>
              <a:t>Roberts A, </a:t>
            </a:r>
            <a:r>
              <a:rPr lang="en-US" dirty="0" err="1"/>
              <a:t>Trapnell</a:t>
            </a:r>
            <a:r>
              <a:rPr lang="en-US" dirty="0"/>
              <a:t> C, </a:t>
            </a:r>
            <a:r>
              <a:rPr lang="en-US" dirty="0" err="1"/>
              <a:t>Donaghey</a:t>
            </a:r>
            <a:r>
              <a:rPr lang="en-US" dirty="0"/>
              <a:t> J, </a:t>
            </a:r>
            <a:r>
              <a:rPr lang="en-US" dirty="0" err="1"/>
              <a:t>Rinn</a:t>
            </a:r>
            <a:r>
              <a:rPr lang="en-US" dirty="0"/>
              <a:t> JL, </a:t>
            </a:r>
            <a:r>
              <a:rPr lang="en-US" dirty="0" err="1"/>
              <a:t>Pachter</a:t>
            </a:r>
            <a:r>
              <a:rPr lang="en-US" dirty="0"/>
              <a:t> L.</a:t>
            </a:r>
            <a:r>
              <a:rPr lang="en-US" b="1" dirty="0"/>
              <a:t> </a:t>
            </a:r>
            <a:r>
              <a:rPr lang="en-US" b="1" dirty="0">
                <a:hlinkClick r:id="rId10"/>
              </a:rPr>
              <a:t>Improving RNA-</a:t>
            </a:r>
            <a:r>
              <a:rPr lang="en-US" b="1" dirty="0" err="1">
                <a:hlinkClick r:id="rId10"/>
              </a:rPr>
              <a:t>Seq</a:t>
            </a:r>
            <a:r>
              <a:rPr lang="en-US" b="1" dirty="0">
                <a:hlinkClick r:id="rId10"/>
              </a:rPr>
              <a:t> expression estimates by correcting for fragment bias</a:t>
            </a:r>
            <a:r>
              <a:rPr lang="en-US" dirty="0"/>
              <a:t> </a:t>
            </a:r>
            <a:r>
              <a:rPr lang="en-US" i="1" dirty="0" smtClean="0">
                <a:hlinkClick r:id="rId11"/>
              </a:rPr>
              <a:t>Genome </a:t>
            </a:r>
            <a:r>
              <a:rPr lang="en-US" i="1" dirty="0">
                <a:hlinkClick r:id="rId11"/>
              </a:rPr>
              <a:t>Biology</a:t>
            </a:r>
            <a:r>
              <a:rPr lang="en-US" dirty="0"/>
              <a:t> </a:t>
            </a:r>
            <a:r>
              <a:rPr lang="en-US" dirty="0" smtClean="0"/>
              <a:t>doi:10.1186/gb-2011-12-3-r22</a:t>
            </a:r>
          </a:p>
          <a:p>
            <a:pPr lvl="1"/>
            <a:r>
              <a:rPr lang="en-US" dirty="0"/>
              <a:t>Roberts A, Pimentel H, </a:t>
            </a:r>
            <a:r>
              <a:rPr lang="en-US" dirty="0" err="1"/>
              <a:t>Trapnell</a:t>
            </a:r>
            <a:r>
              <a:rPr lang="en-US" dirty="0"/>
              <a:t> C, </a:t>
            </a:r>
            <a:r>
              <a:rPr lang="en-US" dirty="0" err="1"/>
              <a:t>Pachter</a:t>
            </a:r>
            <a:r>
              <a:rPr lang="en-US" dirty="0"/>
              <a:t> </a:t>
            </a:r>
            <a:r>
              <a:rPr lang="en-US" dirty="0" err="1"/>
              <a:t>L.</a:t>
            </a:r>
            <a:r>
              <a:rPr lang="en-US" b="1" dirty="0" err="1">
                <a:hlinkClick r:id="rId12"/>
              </a:rPr>
              <a:t>Identification</a:t>
            </a:r>
            <a:r>
              <a:rPr lang="en-US" b="1" dirty="0">
                <a:hlinkClick r:id="rId12"/>
              </a:rPr>
              <a:t> of novel transcripts in annotated genomes using RNA-</a:t>
            </a:r>
            <a:r>
              <a:rPr lang="en-US" b="1" dirty="0" err="1">
                <a:hlinkClick r:id="rId12"/>
              </a:rPr>
              <a:t>Seq</a:t>
            </a:r>
            <a:r>
              <a:rPr lang="en-US" dirty="0"/>
              <a:t> </a:t>
            </a:r>
            <a:r>
              <a:rPr lang="en-US" i="1" dirty="0" smtClean="0">
                <a:hlinkClick r:id="rId3"/>
              </a:rPr>
              <a:t>Bioinformatics</a:t>
            </a:r>
            <a:r>
              <a:rPr lang="en-US" dirty="0"/>
              <a:t> doi:10.1093/bioinformatics/btr355</a:t>
            </a:r>
            <a:endParaRPr lang="en-US" dirty="0" smtClean="0">
              <a:hlinkClick r:id="rId13"/>
            </a:endParaRPr>
          </a:p>
          <a:p>
            <a:pPr lvl="1"/>
            <a:r>
              <a:rPr lang="en-US" dirty="0" smtClean="0">
                <a:hlinkClick r:id="rId13"/>
              </a:rPr>
              <a:t>http</a:t>
            </a:r>
            <a:r>
              <a:rPr lang="en-US" dirty="0">
                <a:hlinkClick r:id="rId13"/>
              </a:rPr>
              <a:t>://cufflinks.cbcb.umd.edu/</a:t>
            </a:r>
            <a:endParaRPr lang="en-US" dirty="0" smtClean="0"/>
          </a:p>
          <a:p>
            <a:r>
              <a:rPr lang="en-US" dirty="0" err="1" smtClean="0"/>
              <a:t>TopHat</a:t>
            </a:r>
            <a:r>
              <a:rPr lang="en-US" dirty="0" smtClean="0"/>
              <a:t> and Cufflinks protocol</a:t>
            </a:r>
          </a:p>
          <a:p>
            <a:pPr lvl="1"/>
            <a:r>
              <a:rPr lang="en-US" dirty="0" err="1" smtClean="0"/>
              <a:t>Trapnell</a:t>
            </a:r>
            <a:r>
              <a:rPr lang="en-US" dirty="0" smtClean="0"/>
              <a:t> C, Roberts A, Goff L, </a:t>
            </a:r>
            <a:r>
              <a:rPr lang="en-US" dirty="0" err="1" smtClean="0"/>
              <a:t>Pertea</a:t>
            </a:r>
            <a:r>
              <a:rPr lang="en-US" dirty="0" smtClean="0"/>
              <a:t> G, Kim D, Kelley DR, Pimentel H, </a:t>
            </a:r>
            <a:r>
              <a:rPr lang="en-US" dirty="0" err="1" smtClean="0"/>
              <a:t>Salzberg</a:t>
            </a:r>
            <a:r>
              <a:rPr lang="en-US" dirty="0" smtClean="0"/>
              <a:t> SL, </a:t>
            </a:r>
            <a:r>
              <a:rPr lang="en-US" dirty="0" err="1" smtClean="0"/>
              <a:t>Rinn</a:t>
            </a:r>
            <a:r>
              <a:rPr lang="en-US" dirty="0" smtClean="0"/>
              <a:t> JL, </a:t>
            </a:r>
            <a:r>
              <a:rPr lang="en-US" dirty="0" err="1" smtClean="0"/>
              <a:t>Pachter</a:t>
            </a:r>
            <a:r>
              <a:rPr lang="en-US" dirty="0" smtClean="0"/>
              <a:t> L.  </a:t>
            </a:r>
            <a:r>
              <a:rPr lang="en-US" b="1" dirty="0" smtClean="0">
                <a:hlinkClick r:id="rId14"/>
              </a:rPr>
              <a:t>Differential gene and transcript expression analysis of RNA-</a:t>
            </a:r>
            <a:r>
              <a:rPr lang="en-US" b="1" dirty="0" err="1" smtClean="0">
                <a:hlinkClick r:id="rId14"/>
              </a:rPr>
              <a:t>seq</a:t>
            </a:r>
            <a:r>
              <a:rPr lang="en-US" b="1" dirty="0" smtClean="0">
                <a:hlinkClick r:id="rId14"/>
              </a:rPr>
              <a:t> experiments with </a:t>
            </a:r>
            <a:r>
              <a:rPr lang="en-US" b="1" dirty="0" err="1" smtClean="0">
                <a:hlinkClick r:id="rId14"/>
              </a:rPr>
              <a:t>TopHat</a:t>
            </a:r>
            <a:r>
              <a:rPr lang="en-US" b="1" dirty="0" smtClean="0">
                <a:hlinkClick r:id="rId14"/>
              </a:rPr>
              <a:t> and Cufflinks</a:t>
            </a:r>
            <a:r>
              <a:rPr lang="en-US" b="1" dirty="0" smtClean="0"/>
              <a:t> </a:t>
            </a:r>
            <a:r>
              <a:rPr lang="en-US" dirty="0" smtClean="0">
                <a:hlinkClick r:id="rId15"/>
              </a:rPr>
              <a:t>Nature Protocols</a:t>
            </a:r>
            <a:r>
              <a:rPr lang="en-US" dirty="0" smtClean="0"/>
              <a:t> </a:t>
            </a:r>
            <a:r>
              <a:rPr lang="en-US" b="1" dirty="0" smtClean="0"/>
              <a:t>7</a:t>
            </a:r>
            <a:r>
              <a:rPr lang="en-US" dirty="0" smtClean="0"/>
              <a:t>, 562-578 (2012) doi:10.1038/nprot.2012.016</a:t>
            </a:r>
          </a:p>
          <a:p>
            <a:r>
              <a:rPr lang="en-US" dirty="0" smtClean="0"/>
              <a:t>IGV</a:t>
            </a:r>
          </a:p>
          <a:p>
            <a:pPr lvl="1"/>
            <a:r>
              <a:rPr lang="en-US" dirty="0">
                <a:hlinkClick r:id="rId16"/>
              </a:rPr>
              <a:t>http://www.broadinstitute.org/igv/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7119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Contact info:</a:t>
            </a:r>
          </a:p>
          <a:p>
            <a:pPr marL="0" indent="0">
              <a:buNone/>
            </a:pPr>
            <a:r>
              <a:rPr lang="en-US" dirty="0" smtClean="0"/>
              <a:t>David K. Crossman, Ph.D.</a:t>
            </a:r>
          </a:p>
          <a:p>
            <a:pPr marL="0" indent="0">
              <a:buNone/>
            </a:pPr>
            <a:r>
              <a:rPr lang="en-US" dirty="0" smtClean="0"/>
              <a:t>Bioinformatics Director</a:t>
            </a:r>
          </a:p>
          <a:p>
            <a:pPr marL="0" indent="0">
              <a:buNone/>
            </a:pPr>
            <a:r>
              <a:rPr lang="en-US" dirty="0" smtClean="0"/>
              <a:t>Heflin Center for Genomic Science</a:t>
            </a:r>
          </a:p>
          <a:p>
            <a:pPr marL="0" indent="0">
              <a:buNone/>
            </a:pPr>
            <a:r>
              <a:rPr lang="en-US" dirty="0" smtClean="0"/>
              <a:t>University of Alabama at Birmingham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http://www.heflingenetics.uab.edu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dkcrossm@uab.edu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98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files in History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334" y="3464510"/>
            <a:ext cx="224790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66534" y="1913941"/>
            <a:ext cx="3159690" cy="3729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86801" y="3454985"/>
            <a:ext cx="2219325" cy="6477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>
            <a:off x="2375234" y="3778835"/>
            <a:ext cx="5913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6126224" y="3778835"/>
            <a:ext cx="5605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42611" y="21368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*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85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Upload/Import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5141" y="1227221"/>
            <a:ext cx="1905790" cy="5611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94648" y="1356302"/>
            <a:ext cx="6756845" cy="535290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5141" y="1417638"/>
            <a:ext cx="539002" cy="237907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631" y="1588170"/>
            <a:ext cx="1366787" cy="35613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1530418" y="1655545"/>
            <a:ext cx="664230" cy="1106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536" y="12178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9152" y="151704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6331" y="165715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4727" y="2028804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3b-1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207" y="2537339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3b-2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6655" y="403275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3b-3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6102" y="6140924"/>
            <a:ext cx="327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3c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4449" y="643221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3d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4408" y="2675838"/>
            <a:ext cx="3255891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“Get Data”</a:t>
            </a:r>
          </a:p>
          <a:p>
            <a:pPr marL="342900" indent="-342900">
              <a:buAutoNum type="arabicPeriod"/>
            </a:pPr>
            <a:r>
              <a:rPr lang="en-US" dirty="0" smtClean="0"/>
              <a:t>Click “Upload File”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Boxes to be aware of: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File Format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File to be uploaded: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File from computer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URL/text</a:t>
            </a:r>
          </a:p>
          <a:p>
            <a:pPr marL="1257300" lvl="2" indent="-342900">
              <a:buFont typeface="+mj-lt"/>
              <a:buAutoNum type="arabicParenR"/>
            </a:pPr>
            <a:r>
              <a:rPr lang="en-US" dirty="0" smtClean="0"/>
              <a:t>FTP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Genome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Click “Execute”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4422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62137" y="496138"/>
            <a:ext cx="5419725" cy="476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95486" y="1355032"/>
            <a:ext cx="5153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88687"/>
            <a:ext cx="9144000" cy="417568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2" idx="4"/>
            <a:endCxn id="11" idx="0"/>
          </p:cNvCxnSpPr>
          <p:nvPr/>
        </p:nvCxnSpPr>
        <p:spPr>
          <a:xfrm>
            <a:off x="4416397" y="874538"/>
            <a:ext cx="1600" cy="832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14962" y="-79305"/>
            <a:ext cx="2714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Shared Data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3840481" y="1706614"/>
            <a:ext cx="1155032" cy="34380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38881" y="530731"/>
            <a:ext cx="1155032" cy="34380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4"/>
          </p:cNvCxnSpPr>
          <p:nvPr/>
        </p:nvCxnSpPr>
        <p:spPr>
          <a:xfrm flipH="1">
            <a:off x="1607419" y="2050421"/>
            <a:ext cx="2810578" cy="638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43056" y="8263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5316" y="17400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571" y="24258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4218" y="3549467"/>
            <a:ext cx="349429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Click on “Shared Data” (located on top toolbar)</a:t>
            </a:r>
          </a:p>
          <a:p>
            <a:pPr marL="342900" indent="-342900">
              <a:buAutoNum type="arabicPeriod"/>
            </a:pPr>
            <a:r>
              <a:rPr lang="en-US" dirty="0" smtClean="0"/>
              <a:t>Drop down box appears; click on “Data Libraries”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Will see this Data Library.  Click on it to expand (as shown)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3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Shared Data to Current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585193"/>
            <a:ext cx="9144000" cy="1743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0819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5241" y="30769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2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43067" y="3470712"/>
            <a:ext cx="2390775" cy="3362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9853" y="350631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996" y="4413210"/>
            <a:ext cx="481000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Check boxes of files you want to import</a:t>
            </a:r>
          </a:p>
          <a:p>
            <a:pPr marL="342900" indent="-342900">
              <a:buAutoNum type="arabicPeriod"/>
            </a:pPr>
            <a:r>
              <a:rPr lang="en-US" dirty="0" smtClean="0"/>
              <a:t>Choose “Import to current history” and then click “Go”</a:t>
            </a:r>
          </a:p>
          <a:p>
            <a:pPr marL="342900" indent="-342900">
              <a:buAutoNum type="arabicPeriod"/>
            </a:pPr>
            <a:r>
              <a:rPr lang="en-US" dirty="0" smtClean="0"/>
              <a:t>Will see the files in the right-hand pane of the Galaxy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63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of raw </a:t>
            </a:r>
            <a:r>
              <a:rPr lang="en-US" dirty="0" err="1" smtClean="0"/>
              <a:t>fastq</a:t>
            </a:r>
            <a:r>
              <a:rPr lang="en-US" dirty="0" smtClean="0"/>
              <a:t> reads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83718"/>
            <a:ext cx="2381250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4316"/>
          <a:stretch/>
        </p:blipFill>
        <p:spPr>
          <a:xfrm>
            <a:off x="2885809" y="1283718"/>
            <a:ext cx="5536295" cy="1893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3684"/>
          <a:stretch/>
        </p:blipFill>
        <p:spPr>
          <a:xfrm>
            <a:off x="2885809" y="3492349"/>
            <a:ext cx="6252529" cy="21252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1578543"/>
            <a:ext cx="1838425" cy="34651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2056598"/>
            <a:ext cx="1934678" cy="45559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  <a:endCxn id="5" idx="1"/>
          </p:cNvCxnSpPr>
          <p:nvPr/>
        </p:nvCxnSpPr>
        <p:spPr>
          <a:xfrm flipV="1">
            <a:off x="1934678" y="2230445"/>
            <a:ext cx="951131" cy="53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5653957" y="3177171"/>
            <a:ext cx="0" cy="403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1007" y="15785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678" y="200794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5177" y="130154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3a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8509" y="35174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3b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4452" y="5425809"/>
            <a:ext cx="428687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smtClean="0"/>
              <a:t>Click on “NGS: QC and manipulation”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Click on “</a:t>
            </a:r>
            <a:r>
              <a:rPr lang="en-US" sz="1200" dirty="0" err="1" smtClean="0"/>
              <a:t>Fastqc</a:t>
            </a:r>
            <a:r>
              <a:rPr lang="en-US" sz="1200" dirty="0" smtClean="0"/>
              <a:t>: </a:t>
            </a:r>
            <a:r>
              <a:rPr lang="en-US" sz="1200" dirty="0" err="1" smtClean="0"/>
              <a:t>Fastqc</a:t>
            </a:r>
            <a:r>
              <a:rPr lang="en-US" sz="1200" dirty="0" smtClean="0"/>
              <a:t> QC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Select options: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/>
              <a:t>This is what the window looks like when first opened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200" dirty="0" smtClean="0"/>
              <a:t>Choose </a:t>
            </a:r>
            <a:r>
              <a:rPr lang="en-US" sz="1200" dirty="0" err="1" smtClean="0"/>
              <a:t>fastq</a:t>
            </a:r>
            <a:r>
              <a:rPr lang="en-US" sz="1200" dirty="0" smtClean="0"/>
              <a:t> file and give it a useful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Click “Execute”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Do the exact same thing for the other 3 </a:t>
            </a:r>
            <a:r>
              <a:rPr lang="en-US" sz="1200" dirty="0" err="1" smtClean="0"/>
              <a:t>fastq</a:t>
            </a:r>
            <a:r>
              <a:rPr lang="en-US" sz="1200" dirty="0" smtClean="0"/>
              <a:t> files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543824" y="53272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4452" y="395437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0908" y="434901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329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15941" y="724416"/>
            <a:ext cx="3208809" cy="6133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514" y="-580"/>
            <a:ext cx="5241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FastQC</a:t>
            </a:r>
            <a:r>
              <a:rPr lang="en-US" sz="4400" dirty="0" smtClean="0"/>
              <a:t> Output Report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4" y="2691558"/>
            <a:ext cx="266681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data looks awful because this is filtered data from a much larger </a:t>
            </a:r>
            <a:r>
              <a:rPr lang="en-US" dirty="0" err="1" smtClean="0"/>
              <a:t>fastq</a:t>
            </a:r>
            <a:r>
              <a:rPr lang="en-US" dirty="0" smtClean="0"/>
              <a:t> file.  Better results when using entire file!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98546" y="1192361"/>
            <a:ext cx="2390775" cy="51435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97128" y="3474709"/>
            <a:ext cx="356135" cy="35013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  <a:endCxn id="3" idx="1"/>
          </p:cNvCxnSpPr>
          <p:nvPr/>
        </p:nvCxnSpPr>
        <p:spPr>
          <a:xfrm>
            <a:off x="5053263" y="3649778"/>
            <a:ext cx="862678" cy="141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813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1616</Words>
  <Application>Microsoft Macintosh PowerPoint</Application>
  <PresentationFormat>On-screen Show (4:3)</PresentationFormat>
  <Paragraphs>271</Paragraphs>
  <Slides>33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WS9: RNA-Seq Analysis with Galaxy (non-model organism )</vt:lpstr>
      <vt:lpstr>Galaxy Splash Page</vt:lpstr>
      <vt:lpstr>Random Galaxy icons/colors</vt:lpstr>
      <vt:lpstr>Edit files in History</vt:lpstr>
      <vt:lpstr>Upload/Import Data</vt:lpstr>
      <vt:lpstr>Slide 6</vt:lpstr>
      <vt:lpstr>Import Shared Data to Current History</vt:lpstr>
      <vt:lpstr>Quality Control of raw fastq reads</vt:lpstr>
      <vt:lpstr>Slide 9</vt:lpstr>
      <vt:lpstr>RNA-Seq Analysis Pipeline</vt:lpstr>
      <vt:lpstr>TopHat</vt:lpstr>
      <vt:lpstr>TopHat</vt:lpstr>
      <vt:lpstr>Note about FASTA files not already indexed in Galaxy</vt:lpstr>
      <vt:lpstr>Slide 14</vt:lpstr>
      <vt:lpstr>Cufflinks</vt:lpstr>
      <vt:lpstr>Cufflinks</vt:lpstr>
      <vt:lpstr>Note about GTF files for Cuff*</vt:lpstr>
      <vt:lpstr>Slide 18</vt:lpstr>
      <vt:lpstr>Cuffmerge</vt:lpstr>
      <vt:lpstr>Cuffmerge</vt:lpstr>
      <vt:lpstr>Cuffmerge output files</vt:lpstr>
      <vt:lpstr>Cuffdiff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References and web links</vt:lpstr>
      <vt:lpstr>Thanks!  Questions?</vt:lpstr>
    </vt:vector>
  </TitlesOfParts>
  <Company>University of Alabama at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Crowley</dc:creator>
  <cp:lastModifiedBy>Dave Clements</cp:lastModifiedBy>
  <cp:revision>73</cp:revision>
  <dcterms:created xsi:type="dcterms:W3CDTF">2012-07-23T19:56:59Z</dcterms:created>
  <dcterms:modified xsi:type="dcterms:W3CDTF">2012-07-23T20:47:57Z</dcterms:modified>
</cp:coreProperties>
</file>