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3"/>
  </p:notesMasterIdLst>
  <p:sldIdLst>
    <p:sldId id="298" r:id="rId2"/>
    <p:sldId id="299" r:id="rId3"/>
    <p:sldId id="382" r:id="rId4"/>
    <p:sldId id="383" r:id="rId5"/>
    <p:sldId id="400" r:id="rId6"/>
    <p:sldId id="331" r:id="rId7"/>
    <p:sldId id="332" r:id="rId8"/>
    <p:sldId id="376" r:id="rId9"/>
    <p:sldId id="384" r:id="rId10"/>
    <p:sldId id="385" r:id="rId11"/>
    <p:sldId id="334" r:id="rId12"/>
    <p:sldId id="336" r:id="rId13"/>
    <p:sldId id="402" r:id="rId14"/>
    <p:sldId id="390" r:id="rId15"/>
    <p:sldId id="391" r:id="rId16"/>
    <p:sldId id="387" r:id="rId17"/>
    <p:sldId id="392" r:id="rId18"/>
    <p:sldId id="399" r:id="rId19"/>
    <p:sldId id="389" r:id="rId20"/>
    <p:sldId id="339" r:id="rId21"/>
    <p:sldId id="340" r:id="rId22"/>
    <p:sldId id="393" r:id="rId23"/>
    <p:sldId id="395" r:id="rId24"/>
    <p:sldId id="396" r:id="rId25"/>
    <p:sldId id="394" r:id="rId26"/>
    <p:sldId id="397" r:id="rId27"/>
    <p:sldId id="398" r:id="rId28"/>
    <p:sldId id="337" r:id="rId29"/>
    <p:sldId id="379" r:id="rId30"/>
    <p:sldId id="401" r:id="rId31"/>
    <p:sldId id="380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CCCC"/>
    <a:srgbClr val="F44A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4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72F7ED-00BC-4044-B914-DD3DF39CC85C}" type="datetimeFigureOut">
              <a:rPr lang="en-GB"/>
              <a:pPr>
                <a:defRPr/>
              </a:pPr>
              <a:t>10/31/13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7162D2-1E75-4777-9A40-F8E4595FC8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Placeholder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Placeholder 2"/>
          <p:cNvSpPr>
            <a:spLocks noGrp="1" noRo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Placeholder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ceholder 2"/>
          <p:cNvSpPr>
            <a:spLocks noGrp="1" noRo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Placeholder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AF79-F08F-485C-960F-C0B326D8E439}" type="datetime1">
              <a:rPr lang="en-GB"/>
              <a:pPr>
                <a:defRPr/>
              </a:pPr>
              <a:t>10/31/13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 NBAF-B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35660-AD8D-4B19-B887-CB92303C9B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6D04C-783A-4AB2-879F-D9164870C354}" type="datetime1">
              <a:rPr lang="en-GB"/>
              <a:pPr>
                <a:defRPr/>
              </a:pPr>
              <a:t>10/31/13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 NBAF-B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3736C-CEE7-41AD-B665-A045DA1074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77CB-2291-4A6B-8A0B-DD904413EB40}" type="datetime1">
              <a:rPr lang="en-GB"/>
              <a:pPr>
                <a:defRPr/>
              </a:pPr>
              <a:t>10/31/13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 NBAF-B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A3873-11BB-4B2A-AA28-D67C7A1729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F9B2D-D950-400E-942B-93DB417746E6}" type="datetime1">
              <a:rPr lang="en-GB"/>
              <a:pPr>
                <a:defRPr/>
              </a:pPr>
              <a:t>10/31/13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 NBAF-B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C382-A88B-43CB-B9CD-7DA5B55603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38D6C-F737-400C-AE2E-45BAA7C47776}" type="datetime1">
              <a:rPr lang="en-GB"/>
              <a:pPr>
                <a:defRPr/>
              </a:pPr>
              <a:t>10/31/13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 NBAF-B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476A2-3E15-4535-AFC1-454AFA07A0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E07E-DDCF-46DD-8480-29CDC4F9352A}" type="datetime1">
              <a:rPr lang="en-GB"/>
              <a:pPr>
                <a:defRPr/>
              </a:pPr>
              <a:t>10/31/13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 NBAF-B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6ED9F-A78E-4220-B5B6-D9EB93BA99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71FB3-C73A-41ED-812B-7E86916CF7CF}" type="datetime1">
              <a:rPr lang="en-GB"/>
              <a:pPr>
                <a:defRPr/>
              </a:pPr>
              <a:t>10/31/13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 NBAF-B 2013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7583B-CAC1-498F-B3F7-6DF7F9C01C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C9C81-11C8-4AE9-9096-82F5A19C7294}" type="datetime1">
              <a:rPr lang="en-GB"/>
              <a:pPr>
                <a:defRPr/>
              </a:pPr>
              <a:t>10/31/13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 NBAF-B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1A2F-8B7B-4C50-BAE0-B77A237966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352E-A032-4F70-94C4-163BDEA490F1}" type="datetime1">
              <a:rPr lang="en-GB"/>
              <a:pPr>
                <a:defRPr/>
              </a:pPr>
              <a:t>10/31/13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 NBAF-B 2013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FE2D2-CF67-4791-B80D-759E60A17A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93F7-FB34-4290-BC9E-B129FDBD03D2}" type="datetime1">
              <a:rPr lang="en-GB"/>
              <a:pPr>
                <a:defRPr/>
              </a:pPr>
              <a:t>10/31/13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 NBAF-B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151B5-239D-442F-A33A-861C26D8F2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DB5C-6388-4314-8121-662D8666C17F}" type="datetime1">
              <a:rPr lang="en-GB"/>
              <a:pPr>
                <a:defRPr/>
              </a:pPr>
              <a:t>10/31/13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 NBAF-B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E944-7AE8-47D3-A756-BB21FA9ED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F34DAC-2165-482C-B040-0739074DA5C8}" type="datetime1">
              <a:rPr lang="en-GB"/>
              <a:pPr>
                <a:defRPr/>
              </a:pPr>
              <a:t>10/31/13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NBAF-B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0C17AF-675D-4809-970A-A3E00B5BAB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conductor.org/packages/2.12/bioc/html/xcms.html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alaxy.nmcdsp.org/" TargetMode="External"/><Relationship Id="rId4" Type="http://schemas.openxmlformats.org/officeDocument/2006/relationships/hyperlink" Target="http://www.ebi.ac.uk/metabolights/" TargetMode="Externa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gif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gasciencejournal.com/" TargetMode="External"/><Relationship Id="rId4" Type="http://schemas.openxmlformats.org/officeDocument/2006/relationships/hyperlink" Target="http://galaxy.cbiit.cuhk.edu.hk/" TargetMode="External"/><Relationship Id="rId5" Type="http://schemas.openxmlformats.org/officeDocument/2006/relationships/image" Target="../media/image1.jpe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1.png"/><Relationship Id="rId5" Type="http://schemas.openxmlformats.org/officeDocument/2006/relationships/hyperlink" Target="http://toolshed.g2.bx.psu.edu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Using Galaxy for Metabolomics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700" smtClean="0">
                <a:solidFill>
                  <a:srgbClr val="898989"/>
                </a:solidFill>
              </a:rPr>
              <a:t>ICG8</a:t>
            </a:r>
          </a:p>
          <a:p>
            <a:pPr eaLnBrk="1" hangingPunct="1">
              <a:lnSpc>
                <a:spcPct val="80000"/>
              </a:lnSpc>
            </a:pPr>
            <a:r>
              <a:rPr lang="en-GB" sz="2700" smtClean="0">
                <a:solidFill>
                  <a:srgbClr val="898989"/>
                </a:solidFill>
              </a:rPr>
              <a:t>2013</a:t>
            </a:r>
          </a:p>
          <a:p>
            <a:pPr eaLnBrk="1" hangingPunct="1">
              <a:lnSpc>
                <a:spcPct val="80000"/>
              </a:lnSpc>
            </a:pPr>
            <a:r>
              <a:rPr lang="en-GB" sz="2700" smtClean="0">
                <a:solidFill>
                  <a:srgbClr val="898989"/>
                </a:solidFill>
              </a:rPr>
              <a:t>Rob L Davidson PhD</a:t>
            </a:r>
          </a:p>
        </p:txBody>
      </p:sp>
      <p:pic>
        <p:nvPicPr>
          <p:cNvPr id="14340" name="Picture 4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578485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Copyright NBAF-B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folHlink"/>
          </a:solidFill>
          <a:ln w="254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Galaxy - workflows</a:t>
            </a:r>
          </a:p>
        </p:txBody>
      </p:sp>
      <p:pic>
        <p:nvPicPr>
          <p:cNvPr id="32771" name="Picture 5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  <p:pic>
        <p:nvPicPr>
          <p:cNvPr id="8" name="Picture 7" descr="workfl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50" y="1544638"/>
            <a:ext cx="8242300" cy="468153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34818" name="Title 1"/>
          <p:cNvSpPr>
            <a:spLocks noGrp="1"/>
          </p:cNvSpPr>
          <p:nvPr>
            <p:ph type="ctrTitle" idx="4294967295"/>
          </p:nvPr>
        </p:nvSpPr>
        <p:spPr>
          <a:xfrm>
            <a:off x="539750" y="2492375"/>
            <a:ext cx="7772400" cy="1470025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Metabolomics Workflow</a:t>
            </a:r>
          </a:p>
        </p:txBody>
      </p:sp>
      <p:pic>
        <p:nvPicPr>
          <p:cNvPr id="34819" name="Picture 5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578485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1" descr="metabo_workflo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052513"/>
            <a:ext cx="7739062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Metabolomics Workflow</a:t>
            </a:r>
          </a:p>
        </p:txBody>
      </p:sp>
      <p:pic>
        <p:nvPicPr>
          <p:cNvPr id="36868" name="Picture 6" descr="ANd9GcSm4P_pK_P3Gnv92MYcHglsZOMUEgt019JE8RFeyjFMM62_d9E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76825" y="3500438"/>
            <a:ext cx="2087563" cy="1223962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GB">
                <a:latin typeface="Calibri" pitchFamily="-72" charset="0"/>
              </a:rPr>
              <a:t>Met ID: </a:t>
            </a:r>
            <a:br>
              <a:rPr lang="en-GB">
                <a:latin typeface="Calibri" pitchFamily="-72" charset="0"/>
              </a:rPr>
            </a:br>
            <a:r>
              <a:rPr lang="en-GB">
                <a:latin typeface="Calibri" pitchFamily="-72" charset="0"/>
              </a:rPr>
              <a:t>coming soon</a:t>
            </a:r>
          </a:p>
        </p:txBody>
      </p:sp>
      <p:sp>
        <p:nvSpPr>
          <p:cNvPr id="13" name="Oval 12"/>
          <p:cNvSpPr/>
          <p:nvPr/>
        </p:nvSpPr>
        <p:spPr>
          <a:xfrm>
            <a:off x="5076825" y="2781300"/>
            <a:ext cx="863600" cy="5762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50825" y="4149725"/>
            <a:ext cx="7416800" cy="23034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" name="Picture 10" descr="PLS_Toolbox_201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3492500"/>
            <a:ext cx="21240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Metabolomics Workflow</a:t>
            </a:r>
          </a:p>
        </p:txBody>
      </p:sp>
      <p:sp>
        <p:nvSpPr>
          <p:cNvPr id="38915" name="Content Placeholder 9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 b="1" smtClean="0"/>
              <a:t>SimStitch</a:t>
            </a:r>
            <a:r>
              <a:rPr lang="en-GB" smtClean="0"/>
              <a:t> </a:t>
            </a:r>
          </a:p>
          <a:p>
            <a:pPr lvl="1"/>
            <a:r>
              <a:rPr lang="en-GB" smtClean="0"/>
              <a:t>FTICR-DIMS data</a:t>
            </a:r>
          </a:p>
          <a:p>
            <a:pPr lvl="1"/>
            <a:r>
              <a:rPr lang="en-GB" smtClean="0"/>
              <a:t>RAW format ; </a:t>
            </a:r>
            <a:r>
              <a:rPr lang="en-GB" b="1" smtClean="0">
                <a:solidFill>
                  <a:srgbClr val="FF0000"/>
                </a:solidFill>
              </a:rPr>
              <a:t>NB: requires MS Windows!</a:t>
            </a:r>
          </a:p>
          <a:p>
            <a:pPr lvl="1"/>
            <a:r>
              <a:rPr lang="en-GB" smtClean="0"/>
              <a:t>Stitches together short MZ ranges for greater accuracy</a:t>
            </a:r>
          </a:p>
          <a:p>
            <a:pPr lvl="1"/>
            <a:r>
              <a:rPr lang="en-GB" smtClean="0"/>
              <a:t>Picks peaks/removes noise, aligns samples</a:t>
            </a:r>
          </a:p>
          <a:p>
            <a:pPr lvl="1"/>
            <a:r>
              <a:rPr lang="en-GB" smtClean="0"/>
              <a:t>Applies filters to technical replicates, blanks and samples for greater robustness</a:t>
            </a:r>
          </a:p>
          <a:p>
            <a:r>
              <a:rPr lang="en-GB" sz="2800" i="1" smtClean="0"/>
              <a:t>Southam AD, Anal Chem. 2007;79(12):4595-602</a:t>
            </a:r>
            <a:r>
              <a:rPr lang="en-GB" sz="2800" smtClean="0"/>
              <a:t>.</a:t>
            </a:r>
          </a:p>
          <a:p>
            <a:endParaRPr lang="en-GB" sz="2800" smtClean="0"/>
          </a:p>
          <a:p>
            <a:pPr>
              <a:buFont typeface="Arial" pitchFamily="-72" charset="0"/>
              <a:buNone/>
            </a:pPr>
            <a:endParaRPr lang="en-GB" sz="2800" smtClean="0"/>
          </a:p>
        </p:txBody>
      </p:sp>
      <p:pic>
        <p:nvPicPr>
          <p:cNvPr id="38916" name="Picture 6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  <p:pic>
        <p:nvPicPr>
          <p:cNvPr id="38918" name="Picture 8" descr="simstitch_wkflow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3925" y="1196975"/>
            <a:ext cx="18700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Metabolomics Workflow</a:t>
            </a:r>
          </a:p>
        </p:txBody>
      </p:sp>
      <p:sp>
        <p:nvSpPr>
          <p:cNvPr id="40963" name="Content Placeholder 9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r>
              <a:rPr lang="en-GB" b="1" smtClean="0"/>
              <a:t>XCMS</a:t>
            </a:r>
          </a:p>
          <a:p>
            <a:pPr lvl="1"/>
            <a:r>
              <a:rPr lang="en-GB" smtClean="0"/>
              <a:t>LC-MS (also does GC-MS etc)</a:t>
            </a:r>
          </a:p>
          <a:p>
            <a:pPr lvl="1"/>
            <a:r>
              <a:rPr lang="en-GB" smtClean="0"/>
              <a:t>netCDF format (also does MZML etc)</a:t>
            </a:r>
          </a:p>
          <a:p>
            <a:pPr lvl="1"/>
            <a:r>
              <a:rPr lang="en-GB" smtClean="0"/>
              <a:t>Picks peaks/removes noise, aligns samples</a:t>
            </a:r>
          </a:p>
          <a:p>
            <a:r>
              <a:rPr lang="en-GB" smtClean="0"/>
              <a:t>Smith CA, Anal. Chem. 2006 78:779-787 </a:t>
            </a:r>
          </a:p>
          <a:p>
            <a:r>
              <a:rPr lang="en-GB" sz="2000" smtClean="0">
                <a:hlinkClick r:id="rId3"/>
              </a:rPr>
              <a:t>http://www.bioconductor.org/packages/2.12/bioc/html/xcms.html</a:t>
            </a:r>
            <a:endParaRPr lang="en-GB" sz="2000" smtClean="0"/>
          </a:p>
          <a:p>
            <a:endParaRPr lang="en-GB" sz="2400" smtClean="0"/>
          </a:p>
          <a:p>
            <a:r>
              <a:rPr lang="en-GB" sz="2400" smtClean="0"/>
              <a:t>In our pipeline, we call XCMS (in R) using Matlab... </a:t>
            </a:r>
          </a:p>
          <a:p>
            <a:pPr lvl="1"/>
            <a:r>
              <a:rPr lang="en-GB" sz="2400" smtClean="0"/>
              <a:t>To make use of our FileManager Structure</a:t>
            </a:r>
          </a:p>
          <a:p>
            <a:pPr lvl="1"/>
            <a:r>
              <a:rPr lang="en-GB" sz="2400" smtClean="0"/>
              <a:t>Because we also use Matlab for post-XCMS processing</a:t>
            </a:r>
          </a:p>
          <a:p>
            <a:endParaRPr lang="en-GB" sz="2800" smtClean="0"/>
          </a:p>
          <a:p>
            <a:endParaRPr lang="en-GB" sz="2800" smtClean="0"/>
          </a:p>
          <a:p>
            <a:pPr>
              <a:buFont typeface="Arial" pitchFamily="-72" charset="0"/>
              <a:buNone/>
            </a:pPr>
            <a:endParaRPr lang="en-GB" sz="2800" smtClean="0"/>
          </a:p>
        </p:txBody>
      </p:sp>
      <p:pic>
        <p:nvPicPr>
          <p:cNvPr id="40964" name="Picture 6" descr="ANd9GcSm4P_pK_P3Gnv92MYcHglsZOMUEgt019JE8RFeyjFMM62_d9E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  <p:pic>
        <p:nvPicPr>
          <p:cNvPr id="40966" name="Picture 6" descr="XCMS_wkflow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3550" y="1196975"/>
            <a:ext cx="23304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Metabolomics Workflow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b="1" dirty="0" smtClean="0"/>
              <a:t>Matrix Prep:</a:t>
            </a:r>
          </a:p>
          <a:p>
            <a:pPr lvl="1">
              <a:defRPr/>
            </a:pPr>
            <a:r>
              <a:rPr lang="en-GB" sz="2400" dirty="0" smtClean="0"/>
              <a:t>PQN Normalisation</a:t>
            </a:r>
          </a:p>
          <a:p>
            <a:pPr lvl="2">
              <a:defRPr/>
            </a:pPr>
            <a:r>
              <a:rPr lang="en-GB" sz="2000" dirty="0" smtClean="0"/>
              <a:t> </a:t>
            </a:r>
            <a:r>
              <a:rPr lang="en-GB" sz="2000" dirty="0" err="1" smtClean="0"/>
              <a:t>Dieterle</a:t>
            </a:r>
            <a:r>
              <a:rPr lang="en-GB" sz="2000" dirty="0" smtClean="0"/>
              <a:t> F, Anal Chem. 2006;78(13):4281-90.</a:t>
            </a:r>
          </a:p>
          <a:p>
            <a:pPr lvl="1">
              <a:defRPr/>
            </a:pPr>
            <a:r>
              <a:rPr lang="en-GB" sz="2400" dirty="0" smtClean="0"/>
              <a:t>KNN-Missing Value Imputation</a:t>
            </a:r>
          </a:p>
          <a:p>
            <a:pPr lvl="2">
              <a:defRPr/>
            </a:pPr>
            <a:r>
              <a:rPr lang="en-GB" sz="2000" dirty="0" smtClean="0"/>
              <a:t> Hrydziuszko O, 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Metabolomics</a:t>
            </a:r>
            <a:r>
              <a:rPr lang="en-GB" sz="2000" dirty="0" smtClean="0"/>
              <a:t> 2012 8(1):161-174</a:t>
            </a:r>
          </a:p>
          <a:p>
            <a:pPr lvl="1">
              <a:defRPr/>
            </a:pPr>
            <a:r>
              <a:rPr lang="en-GB" sz="2400" dirty="0" smtClean="0"/>
              <a:t>G-Log scaling and variance stabilisation:</a:t>
            </a:r>
          </a:p>
          <a:p>
            <a:pPr lvl="2">
              <a:defRPr/>
            </a:pPr>
            <a:r>
              <a:rPr lang="en-GB" sz="2000" dirty="0" smtClean="0"/>
              <a:t> Parsons HM,BMC </a:t>
            </a:r>
            <a:r>
              <a:rPr lang="en-GB" sz="2000" dirty="0" err="1" smtClean="0"/>
              <a:t>Bioinf</a:t>
            </a:r>
            <a:r>
              <a:rPr lang="en-GB" sz="2000" dirty="0" smtClean="0"/>
              <a:t>. 2007 8:234 </a:t>
            </a:r>
          </a:p>
          <a:p>
            <a:pPr lvl="2">
              <a:defRPr/>
            </a:pPr>
            <a:endParaRPr lang="en-GB" sz="2000" dirty="0" smtClean="0"/>
          </a:p>
          <a:p>
            <a:pPr lvl="1">
              <a:defRPr/>
            </a:pPr>
            <a:r>
              <a:rPr lang="en-GB" dirty="0" smtClean="0"/>
              <a:t>All done using PLS Toolbox data structures in </a:t>
            </a:r>
            <a:r>
              <a:rPr lang="en-GB" dirty="0" err="1" smtClean="0"/>
              <a:t>Matlab</a:t>
            </a:r>
            <a:endParaRPr lang="en-GB" dirty="0" smtClean="0"/>
          </a:p>
          <a:p>
            <a:pPr>
              <a:defRPr/>
            </a:pPr>
            <a:endParaRPr lang="en-GB" sz="2800" dirty="0" smtClean="0"/>
          </a:p>
          <a:p>
            <a:pPr>
              <a:defRPr/>
            </a:pPr>
            <a:endParaRPr lang="en-GB" sz="2800" dirty="0" smtClean="0"/>
          </a:p>
          <a:p>
            <a:pPr>
              <a:buFont typeface="Arial" pitchFamily="-72" charset="0"/>
              <a:buNone/>
              <a:defRPr/>
            </a:pPr>
            <a:endParaRPr lang="en-GB" sz="2800" dirty="0" smtClean="0"/>
          </a:p>
        </p:txBody>
      </p:sp>
      <p:pic>
        <p:nvPicPr>
          <p:cNvPr id="43012" name="Picture 6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  <p:pic>
        <p:nvPicPr>
          <p:cNvPr id="43014" name="Picture 6" descr="matrix_prep_wkflow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268413"/>
            <a:ext cx="2743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Metabolomics Workflow</a:t>
            </a:r>
          </a:p>
        </p:txBody>
      </p:sp>
      <p:sp>
        <p:nvSpPr>
          <p:cNvPr id="45059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smtClean="0"/>
              <a:t>Multivariate stats</a:t>
            </a:r>
          </a:p>
          <a:p>
            <a:pPr lvl="1"/>
            <a:r>
              <a:rPr lang="en-GB" smtClean="0"/>
              <a:t>PCA with automatic selection of PCs</a:t>
            </a:r>
          </a:p>
          <a:p>
            <a:pPr lvl="1"/>
            <a:r>
              <a:rPr lang="en-GB" smtClean="0"/>
              <a:t>2 classes: T-Test on scores on each PC</a:t>
            </a:r>
          </a:p>
          <a:p>
            <a:pPr lvl="1"/>
            <a:r>
              <a:rPr lang="en-GB" smtClean="0"/>
              <a:t>3+ classes: ANOVA and Tukey-Kramer </a:t>
            </a:r>
          </a:p>
          <a:p>
            <a:pPr lvl="1"/>
            <a:r>
              <a:rPr lang="en-GB" b="1" smtClean="0"/>
              <a:t>Output = text file containing these statistics</a:t>
            </a:r>
          </a:p>
          <a:p>
            <a:pPr lvl="1"/>
            <a:r>
              <a:rPr lang="en-GB" smtClean="0"/>
              <a:t> a PLS Toolbox ‘model’ is also created and scores plots etc can be viewed in Matlab</a:t>
            </a:r>
          </a:p>
          <a:p>
            <a:endParaRPr lang="en-GB" smtClean="0"/>
          </a:p>
        </p:txBody>
      </p:sp>
      <p:pic>
        <p:nvPicPr>
          <p:cNvPr id="45060" name="Picture 6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  <p:pic>
        <p:nvPicPr>
          <p:cNvPr id="45062" name="Picture 6" descr="multivar_wkflow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268413"/>
            <a:ext cx="26511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Metabolomics Workflow</a:t>
            </a:r>
          </a:p>
        </p:txBody>
      </p:sp>
      <p:sp>
        <p:nvSpPr>
          <p:cNvPr id="47107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smtClean="0"/>
              <a:t>Univariate stats</a:t>
            </a:r>
          </a:p>
          <a:p>
            <a:pPr lvl="1"/>
            <a:r>
              <a:rPr lang="en-GB" smtClean="0"/>
              <a:t>2 classes: T-Test or Mann-Whitney-U for each peak</a:t>
            </a:r>
          </a:p>
          <a:p>
            <a:pPr lvl="1"/>
            <a:r>
              <a:rPr lang="en-GB" smtClean="0"/>
              <a:t>3+ classes: ANOVA or Kruskall-Wallis</a:t>
            </a:r>
          </a:p>
          <a:p>
            <a:pPr lvl="1"/>
            <a:r>
              <a:rPr lang="en-GB" smtClean="0"/>
              <a:t>False Discovery Rate correction (Benjamini Hochberg)</a:t>
            </a:r>
          </a:p>
          <a:p>
            <a:pPr lvl="1"/>
            <a:r>
              <a:rPr lang="en-GB" b="1" smtClean="0"/>
              <a:t>Output = csv file containing these statistics</a:t>
            </a:r>
            <a:endParaRPr lang="en-GB" smtClean="0"/>
          </a:p>
          <a:p>
            <a:endParaRPr lang="en-GB" smtClean="0"/>
          </a:p>
        </p:txBody>
      </p:sp>
      <p:pic>
        <p:nvPicPr>
          <p:cNvPr id="47108" name="Picture 6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  <p:pic>
        <p:nvPicPr>
          <p:cNvPr id="47110" name="Picture 6" descr="univar_wkflow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268413"/>
            <a:ext cx="22542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Metabolomics Workflow</a:t>
            </a:r>
          </a:p>
        </p:txBody>
      </p:sp>
      <p:sp>
        <p:nvSpPr>
          <p:cNvPr id="49155" name="Content Placeholder 9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r>
              <a:rPr lang="en-GB" b="1" smtClean="0"/>
              <a:t>Done</a:t>
            </a:r>
          </a:p>
          <a:p>
            <a:pPr lvl="1"/>
            <a:r>
              <a:rPr lang="en-GB" smtClean="0"/>
              <a:t>1</a:t>
            </a:r>
            <a:r>
              <a:rPr lang="en-GB" baseline="30000" smtClean="0"/>
              <a:t>st</a:t>
            </a:r>
            <a:r>
              <a:rPr lang="en-GB" smtClean="0"/>
              <a:t> end-end metabolomics pipeline in Galaxy</a:t>
            </a:r>
          </a:p>
          <a:p>
            <a:pPr lvl="1"/>
            <a:r>
              <a:rPr lang="en-GB" smtClean="0"/>
              <a:t>FTICR-DIMS and LCMS data</a:t>
            </a:r>
          </a:p>
          <a:p>
            <a:r>
              <a:rPr lang="en-GB" b="1" smtClean="0"/>
              <a:t>To Do</a:t>
            </a:r>
          </a:p>
          <a:p>
            <a:pPr lvl="1"/>
            <a:r>
              <a:rPr lang="en-GB" smtClean="0"/>
              <a:t>Add in MI-Pack (underway)</a:t>
            </a:r>
          </a:p>
          <a:p>
            <a:pPr lvl="1"/>
            <a:r>
              <a:rPr lang="en-GB" smtClean="0"/>
              <a:t>Add more stats e.g. PLSDA</a:t>
            </a:r>
          </a:p>
          <a:p>
            <a:pPr lvl="2"/>
            <a:r>
              <a:rPr lang="en-GB" smtClean="0"/>
              <a:t>possibly merging with Netherlands Metabolomics   </a:t>
            </a:r>
            <a:r>
              <a:rPr lang="en-GB" smtClean="0">
                <a:hlinkClick r:id="rId3"/>
              </a:rPr>
              <a:t>http://galaxy.nmcdsp.org/</a:t>
            </a:r>
            <a:r>
              <a:rPr lang="en-GB" smtClean="0"/>
              <a:t>  (stats only)</a:t>
            </a:r>
          </a:p>
          <a:p>
            <a:pPr lvl="1"/>
            <a:r>
              <a:rPr lang="en-GB" smtClean="0"/>
              <a:t>Replace input file structure with ISA-Tab</a:t>
            </a:r>
          </a:p>
          <a:p>
            <a:pPr lvl="2"/>
            <a:r>
              <a:rPr lang="en-GB" smtClean="0">
                <a:hlinkClick r:id="rId4"/>
              </a:rPr>
              <a:t>http://www.ebi.ac.uk/metabolights/</a:t>
            </a:r>
            <a:endParaRPr lang="en-GB" smtClean="0"/>
          </a:p>
        </p:txBody>
      </p:sp>
      <p:pic>
        <p:nvPicPr>
          <p:cNvPr id="49156" name="Picture 6" descr="ANd9GcSm4P_pK_P3Gnv92MYcHglsZOMUEgt019JE8RFeyjFMM62_d9E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Metabolomics Workflow</a:t>
            </a:r>
          </a:p>
        </p:txBody>
      </p:sp>
      <p:sp>
        <p:nvSpPr>
          <p:cNvPr id="51203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smtClean="0"/>
              <a:t>Requires 32bit MS Windows </a:t>
            </a:r>
          </a:p>
          <a:p>
            <a:r>
              <a:rPr lang="en-GB" b="1" smtClean="0"/>
              <a:t>Data is large (100s Gb per study)</a:t>
            </a:r>
          </a:p>
          <a:p>
            <a:r>
              <a:rPr lang="en-GB" b="1" smtClean="0"/>
              <a:t>Lots of processing power</a:t>
            </a:r>
          </a:p>
          <a:p>
            <a:r>
              <a:rPr lang="en-GB" b="1" smtClean="0"/>
              <a:t>Multiple licenses</a:t>
            </a:r>
          </a:p>
          <a:p>
            <a:endParaRPr lang="en-GB" sz="2800" smtClean="0"/>
          </a:p>
          <a:p>
            <a:endParaRPr lang="en-GB" sz="2800" smtClean="0"/>
          </a:p>
          <a:p>
            <a:pPr>
              <a:buFont typeface="Arial" pitchFamily="-72" charset="0"/>
              <a:buNone/>
            </a:pPr>
            <a:endParaRPr lang="en-GB" sz="2800" smtClean="0"/>
          </a:p>
        </p:txBody>
      </p:sp>
      <p:pic>
        <p:nvPicPr>
          <p:cNvPr id="51204" name="Picture 6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4400" b="1" smtClean="0"/>
              <a:t>Metabolomics</a:t>
            </a:r>
          </a:p>
          <a:p>
            <a:pPr>
              <a:lnSpc>
                <a:spcPct val="80000"/>
              </a:lnSpc>
            </a:pPr>
            <a:r>
              <a:rPr lang="en-GB" sz="4400" b="1" smtClean="0"/>
              <a:t>Galaxy</a:t>
            </a:r>
            <a:endParaRPr lang="en-GB" sz="4400" smtClean="0"/>
          </a:p>
          <a:p>
            <a:pPr>
              <a:lnSpc>
                <a:spcPct val="80000"/>
              </a:lnSpc>
            </a:pPr>
            <a:r>
              <a:rPr lang="en-GB" sz="4400" b="1" smtClean="0"/>
              <a:t>Birmingham Workflow</a:t>
            </a:r>
            <a:endParaRPr lang="en-GB" sz="4400" smtClean="0"/>
          </a:p>
          <a:p>
            <a:pPr>
              <a:lnSpc>
                <a:spcPct val="80000"/>
              </a:lnSpc>
            </a:pPr>
            <a:r>
              <a:rPr lang="en-GB" sz="4400" b="1" smtClean="0"/>
              <a:t>Galaxy Implementation</a:t>
            </a:r>
            <a:endParaRPr lang="en-GB" sz="4400" smtClean="0"/>
          </a:p>
          <a:p>
            <a:pPr>
              <a:lnSpc>
                <a:spcPct val="80000"/>
              </a:lnSpc>
            </a:pPr>
            <a:endParaRPr lang="en-GB" sz="4400" smtClean="0"/>
          </a:p>
          <a:p>
            <a:pPr lvl="2" eaLnBrk="1" hangingPunct="1">
              <a:lnSpc>
                <a:spcPct val="70000"/>
              </a:lnSpc>
              <a:buFont typeface="Arial" pitchFamily="-72" charset="0"/>
              <a:buNone/>
            </a:pPr>
            <a:endParaRPr lang="en-GB" sz="4400" smtClean="0"/>
          </a:p>
        </p:txBody>
      </p:sp>
      <p:pic>
        <p:nvPicPr>
          <p:cNvPr id="16388" name="Picture 4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Copyright NBAF-B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53250" name="Title 1"/>
          <p:cNvSpPr>
            <a:spLocks noGrp="1"/>
          </p:cNvSpPr>
          <p:nvPr>
            <p:ph type="ctrTitle" idx="4294967295"/>
          </p:nvPr>
        </p:nvSpPr>
        <p:spPr>
          <a:xfrm>
            <a:off x="611188" y="2492375"/>
            <a:ext cx="7772400" cy="1470025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Galaxy Implementation</a:t>
            </a:r>
          </a:p>
        </p:txBody>
      </p:sp>
      <p:pic>
        <p:nvPicPr>
          <p:cNvPr id="53251" name="Picture 4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578485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Standard Galaxy</a:t>
            </a:r>
          </a:p>
        </p:txBody>
      </p:sp>
      <p:pic>
        <p:nvPicPr>
          <p:cNvPr id="55299" name="Picture 6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  <p:pic>
        <p:nvPicPr>
          <p:cNvPr id="55301" name="Picture 6" descr="standard_galax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052513"/>
            <a:ext cx="774065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atlab_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1341438"/>
            <a:ext cx="5032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84888" y="1700213"/>
            <a:ext cx="139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4000" b="1">
                <a:solidFill>
                  <a:srgbClr val="FF0000"/>
                </a:solidFill>
              </a:rPr>
              <a:t>BUT!</a:t>
            </a:r>
          </a:p>
        </p:txBody>
      </p:sp>
      <p:pic>
        <p:nvPicPr>
          <p:cNvPr id="11" name="Picture 10" descr="processing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825" y="3716338"/>
            <a:ext cx="16891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artoon-snail-8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" y="3068638"/>
            <a:ext cx="7524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dollar_currency_sign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1557338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dollar_currency_sign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1557338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dollar_currency_sign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825" y="6237288"/>
            <a:ext cx="4000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ollar_currency_sign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2725" y="6237288"/>
            <a:ext cx="4000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dollar_currency_sign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8625" y="6237288"/>
            <a:ext cx="4000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dollar_currency_sign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80288" y="4797425"/>
            <a:ext cx="6175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dollar_currency_sign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67625" y="4868863"/>
            <a:ext cx="61753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dollar_currency_sign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56550" y="4724400"/>
            <a:ext cx="617538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llar_currency_sign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96188" y="4508500"/>
            <a:ext cx="6175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dollar_currency_sign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85113" y="5157788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dollar_currency_sign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03350" y="40767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Metabo - Galaxy</a:t>
            </a:r>
          </a:p>
        </p:txBody>
      </p:sp>
      <p:sp>
        <p:nvSpPr>
          <p:cNvPr id="57347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Requirements</a:t>
            </a:r>
          </a:p>
          <a:p>
            <a:pPr lvl="1"/>
            <a:r>
              <a:rPr lang="en-GB" smtClean="0"/>
              <a:t>Allow Galaxy access to MS Windows </a:t>
            </a:r>
          </a:p>
          <a:p>
            <a:pPr lvl="2"/>
            <a:r>
              <a:rPr lang="en-GB" smtClean="0"/>
              <a:t>for FTICR-DIMS RAW file processing</a:t>
            </a:r>
          </a:p>
          <a:p>
            <a:pPr lvl="1"/>
            <a:r>
              <a:rPr lang="en-GB" smtClean="0"/>
              <a:t>Avoid passing large data over LAN</a:t>
            </a:r>
          </a:p>
          <a:p>
            <a:pPr lvl="2"/>
            <a:r>
              <a:rPr lang="en-GB" smtClean="0"/>
              <a:t>slow</a:t>
            </a:r>
          </a:p>
          <a:p>
            <a:pPr lvl="1"/>
            <a:r>
              <a:rPr lang="en-GB" smtClean="0"/>
              <a:t>Minimise cost of Galaxy implementation</a:t>
            </a:r>
          </a:p>
          <a:p>
            <a:pPr lvl="2"/>
            <a:r>
              <a:rPr lang="en-GB" smtClean="0"/>
              <a:t>make use of existing processors, storage and licences</a:t>
            </a:r>
          </a:p>
          <a:p>
            <a:pPr lvl="2"/>
            <a:endParaRPr lang="en-GB" smtClean="0"/>
          </a:p>
          <a:p>
            <a:pPr lvl="1"/>
            <a:endParaRPr lang="en-GB" smtClean="0"/>
          </a:p>
        </p:txBody>
      </p:sp>
      <p:pic>
        <p:nvPicPr>
          <p:cNvPr id="57348" name="Picture 6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ooter Placeholder 5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Metabo - Galaxy</a:t>
            </a:r>
          </a:p>
        </p:txBody>
      </p:sp>
      <p:sp>
        <p:nvSpPr>
          <p:cNvPr id="59395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Solution</a:t>
            </a:r>
          </a:p>
          <a:p>
            <a:pPr lvl="1"/>
            <a:r>
              <a:rPr lang="en-GB" smtClean="0"/>
              <a:t>Use Galaxy’s Light Weight Runner (LWR)</a:t>
            </a:r>
          </a:p>
          <a:p>
            <a:pPr lvl="1"/>
            <a:r>
              <a:rPr lang="en-GB" smtClean="0"/>
              <a:t>Install LWR client on user’s desktop</a:t>
            </a:r>
          </a:p>
          <a:p>
            <a:pPr lvl="1"/>
            <a:r>
              <a:rPr lang="en-GB" smtClean="0"/>
              <a:t>Adjust Python wrappers to send tools via LWR</a:t>
            </a:r>
          </a:p>
          <a:p>
            <a:pPr lvl="1"/>
            <a:r>
              <a:rPr lang="en-GB" smtClean="0"/>
              <a:t>Run all tools on User’s desktop (MS Windows)</a:t>
            </a:r>
          </a:p>
          <a:p>
            <a:pPr lvl="1"/>
            <a:r>
              <a:rPr lang="en-GB" smtClean="0"/>
              <a:t>No need for</a:t>
            </a:r>
          </a:p>
          <a:p>
            <a:pPr lvl="2"/>
            <a:r>
              <a:rPr lang="en-GB" smtClean="0"/>
              <a:t>extra licenses</a:t>
            </a:r>
          </a:p>
          <a:p>
            <a:pPr lvl="2"/>
            <a:r>
              <a:rPr lang="en-GB" smtClean="0"/>
              <a:t>central storage/file transfer </a:t>
            </a:r>
          </a:p>
          <a:p>
            <a:pPr lvl="2"/>
            <a:r>
              <a:rPr lang="en-GB" smtClean="0"/>
              <a:t>powerful server</a:t>
            </a:r>
          </a:p>
          <a:p>
            <a:pPr lvl="1"/>
            <a:endParaRPr lang="en-GB" smtClean="0"/>
          </a:p>
        </p:txBody>
      </p:sp>
      <p:pic>
        <p:nvPicPr>
          <p:cNvPr id="59396" name="Picture 6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ooter Placeholder 5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Metabo - Galaxy</a:t>
            </a:r>
          </a:p>
        </p:txBody>
      </p:sp>
      <p:pic>
        <p:nvPicPr>
          <p:cNvPr id="61443" name="Picture 6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  <p:pic>
        <p:nvPicPr>
          <p:cNvPr id="61445" name="Picture 8" descr="screenshot_new_inpu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96975"/>
            <a:ext cx="817245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124075" y="1844675"/>
            <a:ext cx="3311525" cy="15843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447" name="TextBox 10"/>
          <p:cNvSpPr txBox="1">
            <a:spLocks noChangeArrowheads="1"/>
          </p:cNvSpPr>
          <p:nvPr/>
        </p:nvSpPr>
        <p:spPr bwMode="auto">
          <a:xfrm>
            <a:off x="4765675" y="3068638"/>
            <a:ext cx="4524375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Times" pitchFamily="-72" charset="0"/>
              <a:buChar char="•"/>
            </a:pPr>
            <a:r>
              <a:rPr lang="en-GB"/>
              <a:t> New Input type </a:t>
            </a:r>
          </a:p>
          <a:p>
            <a:pPr>
              <a:buFont typeface="Times" pitchFamily="-72" charset="0"/>
              <a:buChar char="•"/>
            </a:pPr>
            <a:r>
              <a:rPr lang="en-GB"/>
              <a:t> Pre-fills user’s IP</a:t>
            </a:r>
          </a:p>
          <a:p>
            <a:pPr>
              <a:buFont typeface="Times" pitchFamily="-72" charset="0"/>
              <a:buChar char="•"/>
            </a:pPr>
            <a:r>
              <a:rPr lang="en-GB"/>
              <a:t> Uses REMOTE_ADDR header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Metabo - Galaxy</a:t>
            </a:r>
          </a:p>
        </p:txBody>
      </p:sp>
      <p:pic>
        <p:nvPicPr>
          <p:cNvPr id="63491" name="Picture 6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  <p:pic>
        <p:nvPicPr>
          <p:cNvPr id="63493" name="Picture 23" descr="metabogalax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52513"/>
            <a:ext cx="774065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TextBox 25"/>
          <p:cNvSpPr txBox="1">
            <a:spLocks noChangeArrowheads="1"/>
          </p:cNvSpPr>
          <p:nvPr/>
        </p:nvSpPr>
        <p:spPr bwMode="auto">
          <a:xfrm>
            <a:off x="4716463" y="1341438"/>
            <a:ext cx="44275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72" charset="0"/>
              <a:buChar char="•"/>
            </a:pPr>
            <a:r>
              <a:rPr lang="en-GB"/>
              <a:t>   </a:t>
            </a:r>
            <a:r>
              <a:rPr lang="en-GB" b="1"/>
              <a:t>Makes use of </a:t>
            </a:r>
          </a:p>
          <a:p>
            <a:pPr>
              <a:buFont typeface="Wingdings" pitchFamily="-72" charset="2"/>
              <a:buChar char="ü"/>
            </a:pPr>
            <a:r>
              <a:rPr lang="en-GB"/>
              <a:t> existing proc. power</a:t>
            </a:r>
          </a:p>
          <a:p>
            <a:pPr>
              <a:buFont typeface="Wingdings" pitchFamily="-72" charset="2"/>
              <a:buChar char="ü"/>
            </a:pPr>
            <a:r>
              <a:rPr lang="en-GB"/>
              <a:t> licenses</a:t>
            </a:r>
          </a:p>
          <a:p>
            <a:pPr>
              <a:buFont typeface="Wingdings" pitchFamily="-72" charset="2"/>
              <a:buChar char="ü"/>
            </a:pPr>
            <a:r>
              <a:rPr lang="en-GB"/>
              <a:t> user’s MS Windows (RAW)</a:t>
            </a:r>
          </a:p>
          <a:p>
            <a:pPr>
              <a:buFont typeface="Arial" pitchFamily="-72" charset="0"/>
              <a:buChar char="•"/>
            </a:pPr>
            <a:r>
              <a:rPr lang="en-GB"/>
              <a:t>  </a:t>
            </a:r>
            <a:r>
              <a:rPr lang="en-GB" b="1"/>
              <a:t>Still acts as </a:t>
            </a:r>
          </a:p>
          <a:p>
            <a:pPr>
              <a:buFont typeface="Wingdings" pitchFamily="-72" charset="2"/>
              <a:buChar char="ü"/>
            </a:pPr>
            <a:r>
              <a:rPr lang="en-GB"/>
              <a:t> version control</a:t>
            </a:r>
          </a:p>
          <a:p>
            <a:pPr>
              <a:buFont typeface="Wingdings" pitchFamily="-72" charset="2"/>
              <a:buChar char="ü"/>
            </a:pPr>
            <a:r>
              <a:rPr lang="en-GB"/>
              <a:t> workflow manager</a:t>
            </a:r>
          </a:p>
          <a:p>
            <a:pPr>
              <a:buFont typeface="Wingdings" pitchFamily="-72" charset="2"/>
              <a:buChar char="ü"/>
            </a:pPr>
            <a:r>
              <a:rPr lang="en-GB"/>
              <a:t> GUI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Metabo - Galaxy</a:t>
            </a:r>
          </a:p>
        </p:txBody>
      </p:sp>
      <p:sp>
        <p:nvSpPr>
          <p:cNvPr id="6553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-72" charset="0"/>
              <a:buNone/>
            </a:pPr>
            <a:r>
              <a:rPr lang="en-GB" smtClean="0"/>
              <a:t>That said...</a:t>
            </a:r>
          </a:p>
          <a:p>
            <a:r>
              <a:rPr lang="en-GB" smtClean="0"/>
              <a:t>Working with GigaScience</a:t>
            </a:r>
          </a:p>
          <a:p>
            <a:pPr lvl="1"/>
            <a:r>
              <a:rPr lang="en-GB" smtClean="0">
                <a:hlinkClick r:id="rId3"/>
              </a:rPr>
              <a:t>http://www.gigasciencejournal.com/</a:t>
            </a:r>
            <a:endParaRPr lang="en-GB" smtClean="0"/>
          </a:p>
          <a:p>
            <a:r>
              <a:rPr lang="en-GB" smtClean="0"/>
              <a:t>To be hosted on GigaGalaxy</a:t>
            </a:r>
          </a:p>
          <a:p>
            <a:pPr lvl="1"/>
            <a:r>
              <a:rPr lang="en-GB" smtClean="0">
                <a:hlinkClick r:id="rId4"/>
              </a:rPr>
              <a:t>http://galaxy.cbiit.cuhk.edu.hk/</a:t>
            </a:r>
            <a:endParaRPr lang="en-GB" smtClean="0"/>
          </a:p>
          <a:p>
            <a:r>
              <a:rPr lang="en-GB" smtClean="0"/>
              <a:t>Using normal setup </a:t>
            </a:r>
          </a:p>
          <a:p>
            <a:pPr lvl="1"/>
            <a:r>
              <a:rPr lang="en-GB" smtClean="0"/>
              <a:t>(all processing/licenses on Galaxy server)</a:t>
            </a:r>
          </a:p>
          <a:p>
            <a:r>
              <a:rPr lang="en-GB" smtClean="0"/>
              <a:t>Downloadable version to include both options</a:t>
            </a:r>
          </a:p>
        </p:txBody>
      </p:sp>
      <p:pic>
        <p:nvPicPr>
          <p:cNvPr id="65540" name="Picture 6" descr="ANd9GcSm4P_pK_P3Gnv92MYcHglsZOMUEgt019JE8RFeyjFMM62_d9E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  <p:pic>
        <p:nvPicPr>
          <p:cNvPr id="65542" name="Picture 9" descr="gigascience_logog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2133600"/>
            <a:ext cx="2028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67586" name="Title 1"/>
          <p:cNvSpPr>
            <a:spLocks noGrp="1"/>
          </p:cNvSpPr>
          <p:nvPr>
            <p:ph type="ctrTitle" idx="4294967295"/>
          </p:nvPr>
        </p:nvSpPr>
        <p:spPr>
          <a:xfrm>
            <a:off x="611188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Summary</a:t>
            </a:r>
          </a:p>
        </p:txBody>
      </p:sp>
      <p:pic>
        <p:nvPicPr>
          <p:cNvPr id="67587" name="Picture 4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578485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696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First RAW -&gt; stats Galaxy Pipe</a:t>
            </a:r>
          </a:p>
        </p:txBody>
      </p:sp>
      <p:pic>
        <p:nvPicPr>
          <p:cNvPr id="69635" name="Picture 7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  <p:pic>
        <p:nvPicPr>
          <p:cNvPr id="69637" name="Picture 6" descr="galaxy_wkflow_screensho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412875"/>
            <a:ext cx="7848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Summary</a:t>
            </a:r>
          </a:p>
        </p:txBody>
      </p:sp>
      <p:pic>
        <p:nvPicPr>
          <p:cNvPr id="71683" name="Picture 5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  <p:sp>
        <p:nvSpPr>
          <p:cNvPr id="71685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500" smtClean="0"/>
              <a:t>Metabolomics has entered Galaxy!</a:t>
            </a:r>
          </a:p>
          <a:p>
            <a:pPr>
              <a:lnSpc>
                <a:spcPct val="90000"/>
              </a:lnSpc>
            </a:pPr>
            <a:r>
              <a:rPr lang="en-US" sz="2500" smtClean="0"/>
              <a:t>Can be expanded BY COMMUNITY!</a:t>
            </a:r>
          </a:p>
          <a:p>
            <a:pPr>
              <a:lnSpc>
                <a:spcPct val="90000"/>
              </a:lnSpc>
            </a:pPr>
            <a:endParaRPr lang="en-US" sz="2500" smtClean="0"/>
          </a:p>
          <a:p>
            <a:pPr>
              <a:lnSpc>
                <a:spcPct val="90000"/>
              </a:lnSpc>
            </a:pPr>
            <a:r>
              <a:rPr lang="en-US" sz="2500" smtClean="0"/>
              <a:t>Can merge more easily with other ‘omics</a:t>
            </a:r>
          </a:p>
          <a:p>
            <a:pPr>
              <a:lnSpc>
                <a:spcPct val="90000"/>
              </a:lnSpc>
            </a:pPr>
            <a:endParaRPr lang="en-US" sz="2500" smtClean="0"/>
          </a:p>
          <a:p>
            <a:pPr>
              <a:lnSpc>
                <a:spcPct val="90000"/>
              </a:lnSpc>
            </a:pPr>
            <a:r>
              <a:rPr lang="en-US" sz="2500" smtClean="0"/>
              <a:t>Have developed Galaxy in a new way that allows </a:t>
            </a:r>
          </a:p>
          <a:p>
            <a:pPr lvl="1">
              <a:lnSpc>
                <a:spcPct val="90000"/>
              </a:lnSpc>
            </a:pPr>
            <a:r>
              <a:rPr lang="en-US" sz="2100" smtClean="0"/>
              <a:t>Use of existing hardware</a:t>
            </a:r>
          </a:p>
          <a:p>
            <a:pPr lvl="1">
              <a:lnSpc>
                <a:spcPct val="90000"/>
              </a:lnSpc>
            </a:pPr>
            <a:r>
              <a:rPr lang="en-US" sz="2100" smtClean="0"/>
              <a:t>Use of existing licenses</a:t>
            </a:r>
          </a:p>
          <a:p>
            <a:pPr lvl="1">
              <a:lnSpc>
                <a:spcPct val="90000"/>
              </a:lnSpc>
            </a:pPr>
            <a:r>
              <a:rPr lang="en-US" sz="2100" smtClean="0"/>
              <a:t>Less slow transfer of large data</a:t>
            </a:r>
          </a:p>
          <a:p>
            <a:pPr lvl="1">
              <a:lnSpc>
                <a:spcPct val="90000"/>
              </a:lnSpc>
            </a:pPr>
            <a:endParaRPr lang="en-US" sz="2100" smtClean="0"/>
          </a:p>
          <a:p>
            <a:pPr>
              <a:lnSpc>
                <a:spcPct val="90000"/>
              </a:lnSpc>
            </a:pPr>
            <a:endParaRPr lang="en-US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Metabolomics - data</a:t>
            </a:r>
          </a:p>
        </p:txBody>
      </p:sp>
      <p:pic>
        <p:nvPicPr>
          <p:cNvPr id="18435" name="Picture 7" descr="Intro_NMR_examp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6011863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Intro_NMR_matri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500438"/>
            <a:ext cx="400367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Intro_NMR_data_vecto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2852738"/>
            <a:ext cx="3817937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 descr="Intro_NMR_data_matrix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4076700"/>
            <a:ext cx="3733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2" descr="ANd9GcSm4P_pK_P3Gnv92MYcHglsZOMUEgt019JE8RFeyjFMM62_d9E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1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Acknowledgements</a:t>
            </a:r>
          </a:p>
        </p:txBody>
      </p:sp>
      <p:pic>
        <p:nvPicPr>
          <p:cNvPr id="73731" name="Picture 5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  <p:sp>
        <p:nvSpPr>
          <p:cNvPr id="73733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500" smtClean="0"/>
              <a:t>University of Birmingham</a:t>
            </a:r>
          </a:p>
          <a:p>
            <a:pPr lvl="1">
              <a:lnSpc>
                <a:spcPct val="90000"/>
              </a:lnSpc>
            </a:pPr>
            <a:r>
              <a:rPr lang="en-US" sz="2100" smtClean="0"/>
              <a:t>Ralf Weber, Ulf Sommer, Mark Viant</a:t>
            </a:r>
          </a:p>
          <a:p>
            <a:pPr>
              <a:lnSpc>
                <a:spcPct val="90000"/>
              </a:lnSpc>
            </a:pPr>
            <a:endParaRPr lang="en-US" sz="2500" smtClean="0"/>
          </a:p>
          <a:p>
            <a:pPr>
              <a:lnSpc>
                <a:spcPct val="90000"/>
              </a:lnSpc>
            </a:pPr>
            <a:r>
              <a:rPr lang="en-US" sz="2500" smtClean="0"/>
              <a:t>Gigascience</a:t>
            </a:r>
          </a:p>
          <a:p>
            <a:pPr lvl="1">
              <a:lnSpc>
                <a:spcPct val="90000"/>
              </a:lnSpc>
            </a:pPr>
            <a:r>
              <a:rPr lang="en-US" sz="2100" smtClean="0"/>
              <a:t>Pete Li</a:t>
            </a:r>
          </a:p>
          <a:p>
            <a:pPr>
              <a:lnSpc>
                <a:spcPct val="90000"/>
              </a:lnSpc>
            </a:pPr>
            <a:endParaRPr lang="en-US" sz="2500" smtClean="0"/>
          </a:p>
          <a:p>
            <a:pPr>
              <a:lnSpc>
                <a:spcPct val="90000"/>
              </a:lnSpc>
            </a:pPr>
            <a:r>
              <a:rPr lang="en-US" sz="2500" smtClean="0"/>
              <a:t>NERC Discipline Hop scheme</a:t>
            </a:r>
          </a:p>
          <a:p>
            <a:pPr lvl="1">
              <a:lnSpc>
                <a:spcPct val="90000"/>
              </a:lnSpc>
            </a:pPr>
            <a:endParaRPr lang="en-US" sz="2100" smtClean="0"/>
          </a:p>
          <a:p>
            <a:pPr>
              <a:lnSpc>
                <a:spcPct val="90000"/>
              </a:lnSpc>
            </a:pPr>
            <a:endParaRPr lang="en-US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End</a:t>
            </a:r>
          </a:p>
        </p:txBody>
      </p:sp>
      <p:pic>
        <p:nvPicPr>
          <p:cNvPr id="75779" name="Picture 5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  <p:sp>
        <p:nvSpPr>
          <p:cNvPr id="75781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algn="ctr">
              <a:buFont typeface="Arial" pitchFamily="-72" charset="0"/>
              <a:buNone/>
            </a:pPr>
            <a:r>
              <a:rPr lang="en-US"/>
              <a:t>Questions?</a:t>
            </a:r>
          </a:p>
          <a:p>
            <a:pPr algn="ctr">
              <a:buFont typeface="Arial" pitchFamily="-72" charset="0"/>
              <a:buNone/>
            </a:pPr>
            <a:endParaRPr lang="en-US"/>
          </a:p>
          <a:p>
            <a:pPr algn="ctr">
              <a:buFont typeface="Arial" pitchFamily="-72" charset="0"/>
              <a:buNone/>
            </a:pPr>
            <a:r>
              <a:rPr lang="en-US"/>
              <a:t>r.l.davidson@bham.ac.uk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Metabolomics - tools</a:t>
            </a:r>
          </a:p>
        </p:txBody>
      </p:sp>
      <p:pic>
        <p:nvPicPr>
          <p:cNvPr id="20483" name="Picture 12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1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  <p:pic>
        <p:nvPicPr>
          <p:cNvPr id="20485" name="Picture 9" descr="verberk_plsd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68413"/>
            <a:ext cx="32480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verberk_metabolit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149725"/>
            <a:ext cx="77279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 descr="Intro_NMR_data_matrix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125538"/>
            <a:ext cx="3733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12"/>
          <p:cNvSpPr txBox="1">
            <a:spLocks noChangeArrowheads="1"/>
          </p:cNvSpPr>
          <p:nvPr/>
        </p:nvSpPr>
        <p:spPr bwMode="auto">
          <a:xfrm>
            <a:off x="5435600" y="6381750"/>
            <a:ext cx="3538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Verberk WCEP, Int&amp;Comp Biol. 2013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924300" y="2420938"/>
            <a:ext cx="50323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Curved Left Arrow 16"/>
          <p:cNvSpPr/>
          <p:nvPr/>
        </p:nvSpPr>
        <p:spPr>
          <a:xfrm>
            <a:off x="8027988" y="3500438"/>
            <a:ext cx="647700" cy="12969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Metabolomics - future</a:t>
            </a:r>
          </a:p>
        </p:txBody>
      </p:sp>
      <p:pic>
        <p:nvPicPr>
          <p:cNvPr id="22531" name="Picture 12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1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  <p:pic>
        <p:nvPicPr>
          <p:cNvPr id="22533" name="Picture 10" descr="verberk_metabolit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95400"/>
            <a:ext cx="6858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3" descr="omics_interplay_reduc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3276600"/>
            <a:ext cx="32337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14"/>
          <p:cNvSpPr txBox="1">
            <a:spLocks noChangeArrowheads="1"/>
          </p:cNvSpPr>
          <p:nvPr/>
        </p:nvSpPr>
        <p:spPr bwMode="auto">
          <a:xfrm>
            <a:off x="5105400" y="3962400"/>
            <a:ext cx="39322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Times" pitchFamily="-72" charset="0"/>
              <a:buChar char="•"/>
            </a:pPr>
            <a:r>
              <a:rPr lang="en-US"/>
              <a:t> Identify metabolite profile</a:t>
            </a:r>
          </a:p>
          <a:p>
            <a:pPr>
              <a:buFont typeface="Times" pitchFamily="-72" charset="0"/>
              <a:buChar char="•"/>
            </a:pPr>
            <a:r>
              <a:rPr lang="en-US"/>
              <a:t> Link to pathways etc</a:t>
            </a:r>
          </a:p>
          <a:p>
            <a:pPr>
              <a:buFont typeface="Times" pitchFamily="-72" charset="0"/>
              <a:buChar char="•"/>
            </a:pPr>
            <a:r>
              <a:rPr lang="en-US"/>
              <a:t> Correlate with other ‘omes</a:t>
            </a:r>
          </a:p>
          <a:p>
            <a:pPr>
              <a:buFont typeface="Times" pitchFamily="-72" charset="0"/>
              <a:buChar char="•"/>
            </a:pPr>
            <a:r>
              <a:rPr lang="en-US"/>
              <a:t> </a:t>
            </a:r>
            <a:r>
              <a:rPr lang="en-US" b="1"/>
              <a:t>Trans-omics!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chemeClr val="folHlink"/>
          </a:solidFill>
          <a:ln w="254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78" name="Title 1"/>
          <p:cNvSpPr>
            <a:spLocks noGrp="1"/>
          </p:cNvSpPr>
          <p:nvPr>
            <p:ph type="ctrTitle" idx="4294967295"/>
          </p:nvPr>
        </p:nvSpPr>
        <p:spPr>
          <a:xfrm>
            <a:off x="539750" y="2492375"/>
            <a:ext cx="7772400" cy="1470025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Galaxy</a:t>
            </a:r>
          </a:p>
        </p:txBody>
      </p:sp>
      <p:pic>
        <p:nvPicPr>
          <p:cNvPr id="24579" name="Picture 5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578485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folHlink"/>
          </a:solidFill>
          <a:ln w="254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Galaxy</a:t>
            </a:r>
          </a:p>
        </p:txBody>
      </p:sp>
      <p:pic>
        <p:nvPicPr>
          <p:cNvPr id="26627" name="Picture 5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  <p:pic>
        <p:nvPicPr>
          <p:cNvPr id="8" name="Picture 7" descr="galaxy_web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1268413"/>
            <a:ext cx="6399212" cy="446405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323850" y="5876925"/>
            <a:ext cx="4810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http://galaxyproject.org</a:t>
            </a:r>
          </a:p>
        </p:txBody>
      </p:sp>
      <p:grpSp>
        <p:nvGrpSpPr>
          <p:cNvPr id="26631" name="Group 9"/>
          <p:cNvGrpSpPr>
            <a:grpSpLocks/>
          </p:cNvGrpSpPr>
          <p:nvPr/>
        </p:nvGrpSpPr>
        <p:grpSpPr bwMode="auto">
          <a:xfrm>
            <a:off x="6854825" y="2533650"/>
            <a:ext cx="2216150" cy="825500"/>
            <a:chOff x="6870951" y="2197100"/>
            <a:chExt cx="2215876" cy="825500"/>
          </a:xfrm>
        </p:grpSpPr>
        <p:sp>
          <p:nvSpPr>
            <p:cNvPr id="26642" name="TextBox 10"/>
            <p:cNvSpPr txBox="1">
              <a:spLocks noChangeArrowheads="1"/>
            </p:cNvSpPr>
            <p:nvPr/>
          </p:nvSpPr>
          <p:spPr bwMode="auto">
            <a:xfrm>
              <a:off x="6870951" y="2286000"/>
              <a:ext cx="2215876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Over 20,000 main </a:t>
              </a:r>
            </a:p>
            <a:p>
              <a:pPr algn="ctr"/>
              <a:r>
                <a:rPr lang="en-US" sz="1800"/>
                <a:t>Galaxy server users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948729" y="2197100"/>
              <a:ext cx="2058732" cy="825500"/>
            </a:xfrm>
            <a:prstGeom prst="roundRect">
              <a:avLst/>
            </a:prstGeom>
            <a:noFill/>
            <a:ln w="34925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632" name="Group 12"/>
          <p:cNvGrpSpPr>
            <a:grpSpLocks/>
          </p:cNvGrpSpPr>
          <p:nvPr/>
        </p:nvGrpSpPr>
        <p:grpSpPr bwMode="auto">
          <a:xfrm>
            <a:off x="6854825" y="3727450"/>
            <a:ext cx="2217738" cy="825500"/>
            <a:chOff x="6870167" y="3244850"/>
            <a:chExt cx="2217447" cy="825500"/>
          </a:xfrm>
        </p:grpSpPr>
        <p:sp>
          <p:nvSpPr>
            <p:cNvPr id="26640" name="TextBox 13"/>
            <p:cNvSpPr txBox="1">
              <a:spLocks noChangeArrowheads="1"/>
            </p:cNvSpPr>
            <p:nvPr/>
          </p:nvSpPr>
          <p:spPr bwMode="auto">
            <a:xfrm>
              <a:off x="6870167" y="3333750"/>
              <a:ext cx="2217447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Over 1200 papers</a:t>
              </a:r>
            </a:p>
            <a:p>
              <a:pPr algn="ctr"/>
              <a:r>
                <a:rPr lang="en-US" sz="2000"/>
                <a:t>citing Galaxy use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949532" y="3244850"/>
              <a:ext cx="2057130" cy="825500"/>
            </a:xfrm>
            <a:prstGeom prst="roundRect">
              <a:avLst/>
            </a:prstGeom>
            <a:noFill/>
            <a:ln w="34925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633" name="Group 15"/>
          <p:cNvGrpSpPr>
            <a:grpSpLocks/>
          </p:cNvGrpSpPr>
          <p:nvPr/>
        </p:nvGrpSpPr>
        <p:grpSpPr bwMode="auto">
          <a:xfrm>
            <a:off x="6934200" y="4921250"/>
            <a:ext cx="2057400" cy="825500"/>
            <a:chOff x="6949258" y="4508500"/>
            <a:chExt cx="2057675" cy="825500"/>
          </a:xfrm>
        </p:grpSpPr>
        <p:sp>
          <p:nvSpPr>
            <p:cNvPr id="26638" name="TextBox 16"/>
            <p:cNvSpPr txBox="1">
              <a:spLocks noChangeArrowheads="1"/>
            </p:cNvSpPr>
            <p:nvPr/>
          </p:nvSpPr>
          <p:spPr bwMode="auto">
            <a:xfrm>
              <a:off x="7036582" y="4597400"/>
              <a:ext cx="194336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45+ public Galaxy servers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949258" y="4508500"/>
              <a:ext cx="2057675" cy="825500"/>
            </a:xfrm>
            <a:prstGeom prst="roundRect">
              <a:avLst/>
            </a:prstGeom>
            <a:noFill/>
            <a:ln w="34925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634" name="Group 18"/>
          <p:cNvGrpSpPr>
            <a:grpSpLocks/>
          </p:cNvGrpSpPr>
          <p:nvPr/>
        </p:nvGrpSpPr>
        <p:grpSpPr bwMode="auto">
          <a:xfrm>
            <a:off x="6934200" y="1341438"/>
            <a:ext cx="2057400" cy="825500"/>
            <a:chOff x="6918218" y="1340644"/>
            <a:chExt cx="2057675" cy="825500"/>
          </a:xfrm>
        </p:grpSpPr>
        <p:sp>
          <p:nvSpPr>
            <p:cNvPr id="26636" name="TextBox 19"/>
            <p:cNvSpPr txBox="1">
              <a:spLocks noChangeArrowheads="1"/>
            </p:cNvSpPr>
            <p:nvPr/>
          </p:nvSpPr>
          <p:spPr bwMode="auto">
            <a:xfrm>
              <a:off x="6983314" y="1569244"/>
              <a:ext cx="1929071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Open source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918218" y="1340644"/>
              <a:ext cx="2057675" cy="825500"/>
            </a:xfrm>
            <a:prstGeom prst="roundRect">
              <a:avLst/>
            </a:prstGeom>
            <a:noFill/>
            <a:ln w="34925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539750" y="1700213"/>
            <a:ext cx="5832475" cy="1081087"/>
          </a:xfrm>
          <a:prstGeom prst="roundRect">
            <a:avLst/>
          </a:prstGeom>
          <a:noFill/>
          <a:ln w="34925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0" descr="galaxy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087438"/>
            <a:ext cx="7167563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folHlink"/>
          </a:solidFill>
          <a:ln w="254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Galaxy - interface</a:t>
            </a:r>
          </a:p>
        </p:txBody>
      </p:sp>
      <p:pic>
        <p:nvPicPr>
          <p:cNvPr id="28676" name="Picture 5" descr="ANd9GcSm4P_pK_P3Gnv92MYcHglsZOMUEgt019JE8RFeyjFMM62_d9E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88125" y="6381750"/>
            <a:ext cx="1552575" cy="35242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87675" y="6381750"/>
            <a:ext cx="3159125" cy="35242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187450" y="6381750"/>
            <a:ext cx="1408113" cy="352425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1" name="TextBox 11"/>
          <p:cNvSpPr txBox="1">
            <a:spLocks noChangeArrowheads="1"/>
          </p:cNvSpPr>
          <p:nvPr/>
        </p:nvSpPr>
        <p:spPr bwMode="auto">
          <a:xfrm>
            <a:off x="1331913" y="6381750"/>
            <a:ext cx="1052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Tool list</a:t>
            </a:r>
          </a:p>
        </p:txBody>
      </p:sp>
      <p:sp>
        <p:nvSpPr>
          <p:cNvPr id="28682" name="TextBox 12"/>
          <p:cNvSpPr txBox="1">
            <a:spLocks noChangeArrowheads="1"/>
          </p:cNvSpPr>
          <p:nvPr/>
        </p:nvSpPr>
        <p:spPr bwMode="auto">
          <a:xfrm>
            <a:off x="3276600" y="6340475"/>
            <a:ext cx="309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Tool parameterisation</a:t>
            </a:r>
          </a:p>
        </p:txBody>
      </p:sp>
      <p:sp>
        <p:nvSpPr>
          <p:cNvPr id="28683" name="TextBox 13"/>
          <p:cNvSpPr txBox="1">
            <a:spLocks noChangeArrowheads="1"/>
          </p:cNvSpPr>
          <p:nvPr/>
        </p:nvSpPr>
        <p:spPr bwMode="auto">
          <a:xfrm>
            <a:off x="6516688" y="6340475"/>
            <a:ext cx="187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Results panel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folHlink"/>
          </a:solidFill>
          <a:ln w="254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Galaxy - toolshed</a:t>
            </a:r>
          </a:p>
        </p:txBody>
      </p:sp>
      <p:pic>
        <p:nvPicPr>
          <p:cNvPr id="30723" name="Picture 5" descr="ANd9GcSm4P_pK_P3Gnv92MYcHglsZOMUEgt019JE8RFeyjFMM62_d9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NBAF-B 2013</a:t>
            </a:r>
          </a:p>
        </p:txBody>
      </p:sp>
      <p:pic>
        <p:nvPicPr>
          <p:cNvPr id="30725" name="Picture 14" descr="tool_sh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125538"/>
            <a:ext cx="7235825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15"/>
          <p:cNvSpPr txBox="1">
            <a:spLocks noChangeArrowheads="1"/>
          </p:cNvSpPr>
          <p:nvPr/>
        </p:nvSpPr>
        <p:spPr bwMode="auto">
          <a:xfrm>
            <a:off x="0" y="6457950"/>
            <a:ext cx="439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>
                <a:hlinkClick r:id="rId5"/>
              </a:rPr>
              <a:t>http://toolshed.g2.bx.psu.edu/</a:t>
            </a:r>
            <a:endParaRPr lang="en-GB" sz="2000"/>
          </a:p>
        </p:txBody>
      </p:sp>
      <p:sp>
        <p:nvSpPr>
          <p:cNvPr id="30727" name="Text Box 1031"/>
          <p:cNvSpPr txBox="1">
            <a:spLocks noChangeArrowheads="1"/>
          </p:cNvSpPr>
          <p:nvPr/>
        </p:nvSpPr>
        <p:spPr bwMode="auto">
          <a:xfrm>
            <a:off x="152400" y="3810000"/>
            <a:ext cx="3221038" cy="1917700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Times" pitchFamily="-72" charset="0"/>
              <a:buChar char="•"/>
            </a:pPr>
            <a:r>
              <a:rPr lang="en-US"/>
              <a:t> Lots of tools -&gt;</a:t>
            </a:r>
          </a:p>
          <a:p>
            <a:pPr>
              <a:buFont typeface="Times" pitchFamily="-72" charset="0"/>
              <a:buChar char="•"/>
            </a:pPr>
            <a:r>
              <a:rPr lang="en-US"/>
              <a:t> Good for trans-omics</a:t>
            </a:r>
          </a:p>
          <a:p>
            <a:pPr>
              <a:buFont typeface="Times" pitchFamily="-72" charset="0"/>
              <a:buChar char="•"/>
            </a:pPr>
            <a:r>
              <a:rPr lang="en-US"/>
              <a:t> But no metabolomics</a:t>
            </a:r>
          </a:p>
          <a:p>
            <a:pPr>
              <a:buFont typeface="Times" pitchFamily="-72" charset="0"/>
              <a:buChar char="•"/>
            </a:pPr>
            <a:endParaRPr lang="en-US"/>
          </a:p>
          <a:p>
            <a:pPr>
              <a:buFont typeface="Times" pitchFamily="-72" charset="0"/>
              <a:buNone/>
            </a:pPr>
            <a:r>
              <a:rPr lang="en-US"/>
              <a:t>…yet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9012</TotalTime>
  <Words>712</Words>
  <Application>Microsoft Office PowerPoint</Application>
  <PresentationFormat>On-screen Show (4:3)</PresentationFormat>
  <Paragraphs>203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ＭＳ Ｐゴシック</vt:lpstr>
      <vt:lpstr>Calibri</vt:lpstr>
      <vt:lpstr>Times</vt:lpstr>
      <vt:lpstr>Wingdings</vt:lpstr>
      <vt:lpstr>Office Theme</vt:lpstr>
      <vt:lpstr>Using Galaxy for Metabolomics</vt:lpstr>
      <vt:lpstr>Overview</vt:lpstr>
      <vt:lpstr>Metabolomics - data</vt:lpstr>
      <vt:lpstr>Metabolomics - tools</vt:lpstr>
      <vt:lpstr>Metabolomics - future</vt:lpstr>
      <vt:lpstr>Galaxy</vt:lpstr>
      <vt:lpstr>Galaxy</vt:lpstr>
      <vt:lpstr>Galaxy - interface</vt:lpstr>
      <vt:lpstr>Galaxy - toolshed</vt:lpstr>
      <vt:lpstr>Galaxy - workflows</vt:lpstr>
      <vt:lpstr>Metabolomics Workflow</vt:lpstr>
      <vt:lpstr>Metabolomics Workflow</vt:lpstr>
      <vt:lpstr>Metabolomics Workflow</vt:lpstr>
      <vt:lpstr>Metabolomics Workflow</vt:lpstr>
      <vt:lpstr>Metabolomics Workflow</vt:lpstr>
      <vt:lpstr>Metabolomics Workflow</vt:lpstr>
      <vt:lpstr>Metabolomics Workflow</vt:lpstr>
      <vt:lpstr>Metabolomics Workflow</vt:lpstr>
      <vt:lpstr>Metabolomics Workflow</vt:lpstr>
      <vt:lpstr>Galaxy Implementation</vt:lpstr>
      <vt:lpstr>Standard Galaxy</vt:lpstr>
      <vt:lpstr>Metabo - Galaxy</vt:lpstr>
      <vt:lpstr>Metabo - Galaxy</vt:lpstr>
      <vt:lpstr>Metabo - Galaxy</vt:lpstr>
      <vt:lpstr>Metabo - Galaxy</vt:lpstr>
      <vt:lpstr>Metabo - Galaxy</vt:lpstr>
      <vt:lpstr>Summary</vt:lpstr>
      <vt:lpstr>First RAW -&gt; stats Galaxy Pipe</vt:lpstr>
      <vt:lpstr>Summary</vt:lpstr>
      <vt:lpstr>Acknowledgements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Davidson</dc:creator>
  <cp:lastModifiedBy>ICR User</cp:lastModifiedBy>
  <cp:revision>221</cp:revision>
  <dcterms:created xsi:type="dcterms:W3CDTF">2013-04-01T15:41:36Z</dcterms:created>
  <dcterms:modified xsi:type="dcterms:W3CDTF">2013-10-31T10:45:53Z</dcterms:modified>
</cp:coreProperties>
</file>