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13" r:id="rId1"/>
  </p:sldMasterIdLst>
  <p:notesMasterIdLst>
    <p:notesMasterId r:id="rId34"/>
  </p:notesMasterIdLst>
  <p:handoutMasterIdLst>
    <p:handoutMasterId r:id="rId35"/>
  </p:handoutMasterIdLst>
  <p:sldIdLst>
    <p:sldId id="404" r:id="rId2"/>
    <p:sldId id="533" r:id="rId3"/>
    <p:sldId id="466" r:id="rId4"/>
    <p:sldId id="524" r:id="rId5"/>
    <p:sldId id="519" r:id="rId6"/>
    <p:sldId id="499" r:id="rId7"/>
    <p:sldId id="514" r:id="rId8"/>
    <p:sldId id="534" r:id="rId9"/>
    <p:sldId id="454" r:id="rId10"/>
    <p:sldId id="518" r:id="rId11"/>
    <p:sldId id="474" r:id="rId12"/>
    <p:sldId id="540" r:id="rId13"/>
    <p:sldId id="511" r:id="rId14"/>
    <p:sldId id="512" r:id="rId15"/>
    <p:sldId id="513" r:id="rId16"/>
    <p:sldId id="525" r:id="rId17"/>
    <p:sldId id="526" r:id="rId18"/>
    <p:sldId id="528" r:id="rId19"/>
    <p:sldId id="521" r:id="rId20"/>
    <p:sldId id="489" r:id="rId21"/>
    <p:sldId id="490" r:id="rId22"/>
    <p:sldId id="516" r:id="rId23"/>
    <p:sldId id="527" r:id="rId24"/>
    <p:sldId id="531" r:id="rId25"/>
    <p:sldId id="535" r:id="rId26"/>
    <p:sldId id="536" r:id="rId27"/>
    <p:sldId id="537" r:id="rId28"/>
    <p:sldId id="538" r:id="rId29"/>
    <p:sldId id="539" r:id="rId30"/>
    <p:sldId id="523" r:id="rId31"/>
    <p:sldId id="522" r:id="rId32"/>
    <p:sldId id="515" r:id="rId33"/>
  </p:sldIdLst>
  <p:sldSz cx="9144000" cy="6858000" type="screen4x3"/>
  <p:notesSz cx="6934200" cy="9220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DF3FA"/>
    <a:srgbClr val="F94DF2"/>
    <a:srgbClr val="00609F"/>
    <a:srgbClr val="1D63B3"/>
    <a:srgbClr val="AFA5F9"/>
    <a:srgbClr val="FF0000"/>
    <a:srgbClr val="0000FF"/>
    <a:srgbClr val="FFA0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779" autoAdjust="0"/>
  </p:normalViewPr>
  <p:slideViewPr>
    <p:cSldViewPr snapToGrid="0">
      <p:cViewPr>
        <p:scale>
          <a:sx n="110" d="100"/>
          <a:sy n="110" d="100"/>
        </p:scale>
        <p:origin x="-856" y="5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808"/>
    </p:cViewPr>
  </p:outlin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100" d="100"/>
        <a:sy n="100" d="100"/>
      </p:scale>
      <p:origin x="0" y="3584"/>
    </p:cViewPr>
  </p:sorterViewPr>
  <p:notesViewPr>
    <p:cSldViewPr snapToGrid="0">
      <p:cViewPr varScale="1">
        <p:scale>
          <a:sx n="81" d="100"/>
          <a:sy n="81" d="100"/>
        </p:scale>
        <p:origin x="-3056" y="-104"/>
      </p:cViewPr>
      <p:guideLst>
        <p:guide orient="horz" pos="2904"/>
        <p:guide pos="218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05448" cy="460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60" tIns="45080" rIns="90160" bIns="4508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-109" charset="0"/>
                <a:ea typeface="Arial" pitchFamily="-109" charset="0"/>
                <a:cs typeface="Arial" pitchFamily="-109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27183" y="1"/>
            <a:ext cx="3005448" cy="460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60" tIns="45080" rIns="90160" bIns="4508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DCCAA1E-7BEA-4ECE-B1D8-EF779D88123D}" type="datetime1">
              <a:rPr lang="en-US"/>
              <a:pPr>
                <a:defRPr/>
              </a:pPr>
              <a:t>7/14/12</a:t>
            </a:fld>
            <a:endParaRPr lang="en-US"/>
          </a:p>
        </p:txBody>
      </p:sp>
      <p:sp>
        <p:nvSpPr>
          <p:cNvPr id="757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757941"/>
            <a:ext cx="3005448" cy="460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60" tIns="45080" rIns="90160" bIns="4508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-109" charset="0"/>
                <a:ea typeface="Arial" pitchFamily="-109" charset="0"/>
                <a:cs typeface="Arial" pitchFamily="-109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27183" y="8757941"/>
            <a:ext cx="3005448" cy="460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60" tIns="45080" rIns="90160" bIns="4508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9639445-7380-4E4A-A40A-635D923E1D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0553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4870" cy="449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155" tIns="45077" rIns="90155" bIns="45077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9" charset="0"/>
                <a:ea typeface="Arial" pitchFamily="-109" charset="0"/>
                <a:cs typeface="Arial" pitchFamily="-109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19330" y="0"/>
            <a:ext cx="3014870" cy="449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155" tIns="45077" rIns="90155" bIns="45077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9" charset="0"/>
                <a:ea typeface="Arial" pitchFamily="-109" charset="0"/>
                <a:cs typeface="Arial" pitchFamily="-109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8400" y="674688"/>
            <a:ext cx="4597400" cy="3448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461" y="4347736"/>
            <a:ext cx="5125278" cy="4197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155" tIns="45077" rIns="90155" bIns="45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70434"/>
            <a:ext cx="3014870" cy="449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155" tIns="45077" rIns="90155" bIns="45077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9" charset="0"/>
                <a:ea typeface="Arial" pitchFamily="-109" charset="0"/>
                <a:cs typeface="Arial" pitchFamily="-109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19330" y="8770434"/>
            <a:ext cx="3014870" cy="449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155" tIns="45077" rIns="90155" bIns="45077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0DC6BFF-4EF2-4B9F-AFE7-E6426B3B51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7414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Arial" pitchFamily="-111" charset="0"/>
        <a:cs typeface="Arial" pitchFamily="-111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Arial" pitchFamily="-111" charset="0"/>
        <a:cs typeface="Arial" pitchFamily="-111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Arial" pitchFamily="-111" charset="0"/>
        <a:cs typeface="Arial" pitchFamily="-111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Arial" pitchFamily="-111" charset="0"/>
        <a:cs typeface="Arial" pitchFamily="-111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Arial" pitchFamily="-111" charset="0"/>
        <a:cs typeface="Arial" pitchFamily="-111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32549" indent="-281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26998" indent="-2254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77797" indent="-2254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28596" indent="-2254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479396" indent="-225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30195" indent="-225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380994" indent="-225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31793" indent="-225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D274B1AE-79E7-42D6-9AB7-2B144A5FEC18}" type="slidenum">
              <a:rPr lang="en-US" sz="1200">
                <a:solidFill>
                  <a:srgbClr val="000000"/>
                </a:solidFill>
              </a:rPr>
              <a:pPr eaLnBrk="1" hangingPunct="1"/>
              <a:t>10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z="1600">
                <a:latin typeface="Arial" pitchFamily="34" charset="0"/>
                <a:cs typeface="Arial" pitchFamily="34" charset="0"/>
              </a:rPr>
              <a:t>So what IS GenomeSpace:</a:t>
            </a:r>
          </a:p>
          <a:p>
            <a:pPr eaLnBrk="1" hangingPunct="1"/>
            <a:r>
              <a:rPr lang="en-US" sz="1600">
                <a:latin typeface="Arial" pitchFamily="34" charset="0"/>
                <a:cs typeface="Arial" pitchFamily="34" charset="0"/>
              </a:rPr>
              <a:t>Server component</a:t>
            </a:r>
          </a:p>
          <a:p>
            <a:pPr lvl="1" eaLnBrk="1" hangingPunct="1"/>
            <a:r>
              <a:rPr lang="en-US" sz="1600">
                <a:latin typeface="Arial" pitchFamily="34" charset="0"/>
                <a:cs typeface="Arial" pitchFamily="34" charset="0"/>
              </a:rPr>
              <a:t>- Authentication layer to manage credentials &amp; provide single sign-on</a:t>
            </a:r>
          </a:p>
          <a:p>
            <a:pPr lvl="1"/>
            <a:r>
              <a:rPr lang="en-US" sz="1600">
                <a:latin typeface="Arial" pitchFamily="34" charset="0"/>
                <a:cs typeface="Arial" pitchFamily="34" charset="0"/>
              </a:rPr>
              <a:t>- Analysis/tools manager - Manage tools, their parameters, and the analyses they provide</a:t>
            </a:r>
          </a:p>
          <a:p>
            <a:pPr lvl="1" eaLnBrk="1" hangingPunct="1">
              <a:buFontTx/>
              <a:buChar char="-"/>
            </a:pPr>
            <a:r>
              <a:rPr lang="en-US" sz="1600">
                <a:latin typeface="Arial" pitchFamily="34" charset="0"/>
                <a:cs typeface="Arial" pitchFamily="34" charset="0"/>
              </a:rPr>
              <a:t> Data manager – manages data repositories &amp; transparent file format conversions</a:t>
            </a:r>
          </a:p>
          <a:p>
            <a:pPr lvl="1" eaLnBrk="1" hangingPunct="1">
              <a:buFontTx/>
              <a:buChar char="-"/>
            </a:pPr>
            <a:r>
              <a:rPr lang="en-US" sz="1600">
                <a:latin typeface="Arial" pitchFamily="34" charset="0"/>
                <a:cs typeface="Arial" pitchFamily="34" charset="0"/>
              </a:rPr>
              <a:t>These are designed to run in the cloud</a:t>
            </a:r>
          </a:p>
          <a:p>
            <a:pPr eaLnBrk="1" hangingPunct="1"/>
            <a:r>
              <a:rPr lang="en-US" sz="1600">
                <a:latin typeface="Arial" pitchFamily="34" charset="0"/>
                <a:cs typeface="Arial" pitchFamily="34" charset="0"/>
              </a:rPr>
              <a:t>API component</a:t>
            </a:r>
          </a:p>
          <a:p>
            <a:pPr lvl="1" eaLnBrk="1" hangingPunct="1">
              <a:buFontTx/>
              <a:buChar char="-"/>
            </a:pPr>
            <a:r>
              <a:rPr lang="en-US" sz="1600">
                <a:latin typeface="Arial" pitchFamily="34" charset="0"/>
                <a:cs typeface="Arial" pitchFamily="34" charset="0"/>
              </a:rPr>
              <a:t>Client developers’ kit</a:t>
            </a:r>
          </a:p>
          <a:p>
            <a:pPr lvl="1" eaLnBrk="1" hangingPunct="1">
              <a:buFontTx/>
              <a:buChar char="-"/>
            </a:pPr>
            <a:r>
              <a:rPr lang="en-US" sz="1600">
                <a:latin typeface="Arial" pitchFamily="34" charset="0"/>
                <a:cs typeface="Arial" pitchFamily="34" charset="0"/>
              </a:rPr>
              <a:t>Restful interface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Seed tools span a wide variety of genomic analysis areas:</a:t>
            </a:r>
          </a:p>
          <a:p>
            <a:pPr>
              <a:buFontTx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Network analysis and visualization</a:t>
            </a:r>
          </a:p>
          <a:p>
            <a:pPr>
              <a:buFontTx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Sequence analysis </a:t>
            </a:r>
          </a:p>
          <a:p>
            <a:pPr>
              <a:buFontTx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Functional genomics analysis</a:t>
            </a:r>
          </a:p>
          <a:p>
            <a:pPr>
              <a:buFontTx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Module map analysis</a:t>
            </a:r>
          </a:p>
          <a:p>
            <a:pPr>
              <a:buFontTx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Integrated genomics and sequence visualization </a:t>
            </a:r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32549" indent="-281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26998" indent="-2254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77797" indent="-2254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28596" indent="-2254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479396" indent="-225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30195" indent="-225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380994" indent="-225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31793" indent="-225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39661CB1-F536-4BAC-8548-9E4EF365DD97}" type="slidenum">
              <a:rPr lang="en-US" sz="1200"/>
              <a:pPr eaLnBrk="1" hangingPunct="1"/>
              <a:t>11</a:t>
            </a:fld>
            <a:endParaRPr lang="en-US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Seed tools span a wide variety of genomic analysis areas:</a:t>
            </a:r>
          </a:p>
          <a:p>
            <a:pPr>
              <a:buFontTx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Network analysis and visualization</a:t>
            </a:r>
          </a:p>
          <a:p>
            <a:pPr>
              <a:buFontTx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Sequence analysis </a:t>
            </a:r>
          </a:p>
          <a:p>
            <a:pPr>
              <a:buFontTx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Functional genomics analysis</a:t>
            </a:r>
          </a:p>
          <a:p>
            <a:pPr>
              <a:buFontTx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Module map analysis</a:t>
            </a:r>
          </a:p>
          <a:p>
            <a:pPr>
              <a:buFontTx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Integrated genomics and sequence visualization </a:t>
            </a:r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32549" indent="-281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26998" indent="-2254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77797" indent="-2254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28596" indent="-2254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479396" indent="-225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30195" indent="-225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380994" indent="-225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31793" indent="-225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39661CB1-F536-4BAC-8548-9E4EF365DD97}" type="slidenum">
              <a:rPr lang="en-US" sz="1200"/>
              <a:pPr eaLnBrk="1" hangingPunct="1"/>
              <a:t>12</a:t>
            </a:fld>
            <a:endParaRPr lang="en-US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0DC6BFF-4EF2-4B9F-AFE7-E6426B3B512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9541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0DC6BFF-4EF2-4B9F-AFE7-E6426B3B512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9666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0DC6BFF-4EF2-4B9F-AFE7-E6426B3B512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0392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0DC6BFF-4EF2-4B9F-AFE7-E6426B3B512C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0664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5400" indent="-225400">
              <a:buFontTx/>
              <a:buAutoNum type="arabicPeriod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View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GenomeSpace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files from within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GenePattern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use a file from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GenomeSpace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in a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GenePattern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analysis</a:t>
            </a:r>
          </a:p>
          <a:p>
            <a:pPr marL="225400" indent="-225400">
              <a:buFontTx/>
              <a:buAutoNum type="arabicPeriod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Go to the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GenomeSpace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UI</a:t>
            </a:r>
          </a:p>
          <a:p>
            <a:pPr marL="225400" indent="-225400">
              <a:buFontTx/>
              <a:buAutoNum type="arabicPeriod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32549" indent="-281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26998" indent="-2254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77797" indent="-2254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28596" indent="-2254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479396" indent="-225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30195" indent="-225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380994" indent="-225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31793" indent="-225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BE00948E-D681-4B7D-B145-C344A78083AC}" type="slidenum">
              <a:rPr lang="en-US" sz="1200"/>
              <a:pPr eaLnBrk="1" hangingPunct="1"/>
              <a:t>17</a:t>
            </a:fld>
            <a:endParaRPr lang="en-US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5400" indent="-225400">
              <a:buFontTx/>
              <a:buAutoNum type="arabicPeriod"/>
            </a:pPr>
            <a:r>
              <a:rPr lang="en-US" smtClean="0">
                <a:latin typeface="Arial" pitchFamily="34" charset="0"/>
                <a:cs typeface="Arial" pitchFamily="34" charset="0"/>
              </a:rPr>
              <a:t>This is a way to get GEO datasets into any tool that will accept gene expression files. You also don’t need to convert from MAGE-TAB.</a:t>
            </a:r>
          </a:p>
          <a:p>
            <a:pPr marL="225400" indent="-225400">
              <a:buFontTx/>
              <a:buAutoNum type="arabicPeriod"/>
            </a:pPr>
            <a:r>
              <a:rPr lang="en-US" smtClean="0">
                <a:latin typeface="Arial" pitchFamily="34" charset="0"/>
                <a:cs typeface="Arial" pitchFamily="34" charset="0"/>
              </a:rPr>
              <a:t>We are also working with the developers of ArrayExpress to GenomeSpace-enable their repository.</a:t>
            </a:r>
          </a:p>
          <a:p>
            <a:pPr marL="225400" indent="-225400">
              <a:buFontTx/>
              <a:buAutoNum type="arabicPeriod"/>
            </a:pPr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32549" indent="-281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26998" indent="-2254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77797" indent="-2254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28596" indent="-2254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479396" indent="-225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30195" indent="-225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380994" indent="-225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31793" indent="-225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FBFB3FE1-A5E2-49F5-A04C-E3D4C2BEB235}" type="slidenum">
              <a:rPr lang="en-US" sz="1200"/>
              <a:pPr eaLnBrk="1" hangingPunct="1"/>
              <a:t>18</a:t>
            </a:fld>
            <a:endParaRPr lang="en-US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32549" indent="-281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26998" indent="-2254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77797" indent="-2254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28596" indent="-2254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479396" indent="-225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30195" indent="-225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380994" indent="-225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31793" indent="-225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BB14BD7F-BE3C-4615-BF35-5321F348FD2B}" type="slidenum">
              <a:rPr lang="en-US" sz="1200"/>
              <a:pPr eaLnBrk="1" hangingPunct="1"/>
              <a:t>19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451100" y="725488"/>
            <a:ext cx="2254250" cy="1690687"/>
          </a:xfrm>
          <a:solidFill>
            <a:srgbClr val="FFFFFF"/>
          </a:solidFill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2147" y="2519002"/>
            <a:ext cx="5376517" cy="577980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z="1400" b="1">
                <a:latin typeface="Arial" pitchFamily="34" charset="0"/>
                <a:ea typeface="ＭＳ Ｐゴシック" pitchFamily="34" charset="-128"/>
                <a:cs typeface="Arial" pitchFamily="34" charset="0"/>
              </a:rPr>
              <a:t>Success stories from integrative genomics studies</a:t>
            </a:r>
          </a:p>
          <a:p>
            <a:pPr eaLnBrk="1" hangingPunct="1"/>
            <a:r>
              <a:rPr lang="en-US" sz="1400" b="1">
                <a:latin typeface="Arial" pitchFamily="34" charset="0"/>
                <a:ea typeface="ＭＳ Ｐゴシック" pitchFamily="34" charset="-128"/>
                <a:cs typeface="Arial" pitchFamily="34" charset="0"/>
              </a:rPr>
              <a:t>**********************</a:t>
            </a:r>
          </a:p>
          <a:p>
            <a:pPr algn="just" eaLnBrk="1" hangingPunct="1">
              <a:spcAft>
                <a:spcPts val="604"/>
              </a:spcAft>
            </a:pPr>
            <a:r>
              <a:rPr lang="en-US" sz="1400">
                <a:latin typeface="Arial" pitchFamily="34" charset="0"/>
                <a:ea typeface="ＭＳ Ｐゴシック" pitchFamily="34" charset="-128"/>
                <a:cs typeface="Arial" pitchFamily="34" charset="0"/>
              </a:rPr>
              <a:t>What’s preventing these analyses from becoming more widespread?</a:t>
            </a:r>
          </a:p>
          <a:p>
            <a:pPr algn="just" eaLnBrk="1" hangingPunct="1">
              <a:spcAft>
                <a:spcPts val="604"/>
              </a:spcAft>
            </a:pPr>
            <a:r>
              <a:rPr lang="en-US" sz="1400">
                <a:latin typeface="Arial" pitchFamily="34" charset="0"/>
                <a:ea typeface="ＭＳ Ｐゴシック" pitchFamily="34" charset="-128"/>
                <a:cs typeface="Arial" pitchFamily="34" charset="0"/>
              </a:rPr>
              <a:t>However, integrative analysis of multiple data types remains an enormous challenge </a:t>
            </a:r>
          </a:p>
          <a:p>
            <a:pPr algn="just" eaLnBrk="1" hangingPunct="1">
              <a:spcAft>
                <a:spcPts val="604"/>
              </a:spcAft>
            </a:pPr>
            <a:r>
              <a:rPr lang="en-US" sz="1400" b="1">
                <a:latin typeface="Arial" pitchFamily="34" charset="0"/>
                <a:ea typeface="ＭＳ Ｐゴシック" pitchFamily="34" charset="-128"/>
                <a:cs typeface="Arial" pitchFamily="34" charset="0"/>
              </a:rPr>
              <a:t>The key reason is the growing gap between the need to use a variety of different analysis and visualization tools, and the difficulty of getting tools from different sources to work together. </a:t>
            </a:r>
          </a:p>
          <a:p>
            <a:pPr eaLnBrk="1" hangingPunct="1"/>
            <a:endParaRPr lang="en-US" sz="1400" b="1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BE" dirty="0" smtClean="0">
                <a:latin typeface="+mn-lt"/>
                <a:ea typeface="+mn-ea"/>
                <a:cs typeface="+mn-cs"/>
              </a:rPr>
              <a:t>Let’s show you how it works. One of the scientific collaborators, Aviv Regev, recently published work on the regulatory control of human hematopoiesis. For this GenomeSpace demonstration, we will show a simplified version of part of this work.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BE" dirty="0" smtClean="0">
              <a:latin typeface="+mn-lt"/>
              <a:ea typeface="+mn-ea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BE" dirty="0" smtClean="0">
              <a:latin typeface="+mn-lt"/>
              <a:ea typeface="+mn-ea"/>
              <a:cs typeface="+mn-cs"/>
            </a:endParaRPr>
          </a:p>
          <a:p>
            <a:pPr>
              <a:defRPr/>
            </a:pPr>
            <a:endParaRPr lang="nl-BE" dirty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32549" indent="-281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26998" indent="-2254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77797" indent="-2254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28596" indent="-2254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479396" indent="-225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30195" indent="-225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380994" indent="-225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31793" indent="-225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1E28C82F-AD2D-4BEA-9FD7-AA7DD7F89254}" type="slidenum">
              <a:rPr lang="nl-BE" sz="1200"/>
              <a:pPr eaLnBrk="1" hangingPunct="1"/>
              <a:t>20</a:t>
            </a:fld>
            <a:endParaRPr lang="nl-BE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nl-BE" dirty="0" smtClean="0">
                <a:latin typeface="+mn-lt"/>
                <a:ea typeface="+mn-ea"/>
                <a:cs typeface="+mn-cs"/>
              </a:rPr>
              <a:t>This is an overview of the analytic workflow of the work done by Aviv and colleagues. This is months of research condensed to one slide.</a:t>
            </a:r>
          </a:p>
          <a:p>
            <a:pPr>
              <a:defRPr/>
            </a:pPr>
            <a:r>
              <a:rPr lang="nl-BE" dirty="0" smtClean="0">
                <a:latin typeface="+mn-lt"/>
                <a:ea typeface="+mn-ea"/>
                <a:cs typeface="+mn-cs"/>
              </a:rPr>
              <a:t> </a:t>
            </a:r>
          </a:p>
          <a:p>
            <a:pPr>
              <a:defRPr/>
            </a:pPr>
            <a:r>
              <a:rPr lang="nl-BE" dirty="0" smtClean="0">
                <a:latin typeface="+mn-lt"/>
                <a:ea typeface="+mn-ea"/>
                <a:cs typeface="+mn-cs"/>
              </a:rPr>
              <a:t>The </a:t>
            </a:r>
            <a:r>
              <a:rPr lang="nl-BE" dirty="0" err="1" smtClean="0">
                <a:latin typeface="+mn-lt"/>
                <a:ea typeface="+mn-ea"/>
                <a:cs typeface="+mn-cs"/>
              </a:rPr>
              <a:t>analysis</a:t>
            </a:r>
            <a:r>
              <a:rPr lang="nl-BE" dirty="0" smtClean="0">
                <a:latin typeface="+mn-lt"/>
                <a:ea typeface="+mn-ea"/>
                <a:cs typeface="+mn-cs"/>
              </a:rPr>
              <a:t> </a:t>
            </a:r>
            <a:r>
              <a:rPr lang="nl-BE" dirty="0" err="1" smtClean="0">
                <a:latin typeface="+mn-lt"/>
                <a:ea typeface="+mn-ea"/>
                <a:cs typeface="+mn-cs"/>
              </a:rPr>
              <a:t>can</a:t>
            </a:r>
            <a:r>
              <a:rPr lang="nl-BE" dirty="0" smtClean="0">
                <a:latin typeface="+mn-lt"/>
                <a:ea typeface="+mn-ea"/>
                <a:cs typeface="+mn-cs"/>
              </a:rPr>
              <a:t> </a:t>
            </a:r>
            <a:r>
              <a:rPr lang="nl-BE" dirty="0" err="1" smtClean="0">
                <a:latin typeface="+mn-lt"/>
                <a:ea typeface="+mn-ea"/>
                <a:cs typeface="+mn-cs"/>
              </a:rPr>
              <a:t>be</a:t>
            </a:r>
            <a:r>
              <a:rPr lang="nl-BE" dirty="0" smtClean="0">
                <a:latin typeface="+mn-lt"/>
                <a:ea typeface="+mn-ea"/>
                <a:cs typeface="+mn-cs"/>
              </a:rPr>
              <a:t> </a:t>
            </a:r>
            <a:r>
              <a:rPr lang="nl-BE" dirty="0" err="1" smtClean="0">
                <a:latin typeface="+mn-lt"/>
                <a:ea typeface="+mn-ea"/>
                <a:cs typeface="+mn-cs"/>
              </a:rPr>
              <a:t>divided</a:t>
            </a:r>
            <a:r>
              <a:rPr lang="nl-BE" dirty="0" smtClean="0">
                <a:latin typeface="+mn-lt"/>
                <a:ea typeface="+mn-ea"/>
                <a:cs typeface="+mn-cs"/>
              </a:rPr>
              <a:t> in 5 major </a:t>
            </a:r>
            <a:r>
              <a:rPr lang="nl-BE" dirty="0" err="1" smtClean="0">
                <a:latin typeface="+mn-lt"/>
                <a:ea typeface="+mn-ea"/>
                <a:cs typeface="+mn-cs"/>
              </a:rPr>
              <a:t>parts</a:t>
            </a:r>
            <a:r>
              <a:rPr lang="nl-BE" dirty="0" smtClean="0">
                <a:latin typeface="+mn-lt"/>
                <a:ea typeface="+mn-ea"/>
                <a:cs typeface="+mn-cs"/>
              </a:rPr>
              <a:t>. The </a:t>
            </a:r>
            <a:r>
              <a:rPr lang="nl-BE" dirty="0" err="1" smtClean="0">
                <a:latin typeface="+mn-lt"/>
                <a:ea typeface="+mn-ea"/>
                <a:cs typeface="+mn-cs"/>
              </a:rPr>
              <a:t>first</a:t>
            </a:r>
            <a:r>
              <a:rPr lang="nl-BE" dirty="0" smtClean="0">
                <a:latin typeface="+mn-lt"/>
                <a:ea typeface="+mn-ea"/>
                <a:cs typeface="+mn-cs"/>
              </a:rPr>
              <a:t> part </a:t>
            </a:r>
            <a:r>
              <a:rPr lang="nl-BE" dirty="0" err="1" smtClean="0">
                <a:latin typeface="+mn-lt"/>
                <a:ea typeface="+mn-ea"/>
                <a:cs typeface="+mn-cs"/>
              </a:rPr>
              <a:t>comprises</a:t>
            </a:r>
            <a:r>
              <a:rPr lang="nl-BE" dirty="0" smtClean="0">
                <a:latin typeface="+mn-lt"/>
                <a:ea typeface="+mn-ea"/>
                <a:cs typeface="+mn-cs"/>
              </a:rPr>
              <a:t> data preprocessing and </a:t>
            </a:r>
            <a:r>
              <a:rPr lang="nl-BE" dirty="0" err="1" smtClean="0">
                <a:latin typeface="+mn-lt"/>
                <a:ea typeface="+mn-ea"/>
                <a:cs typeface="+mn-cs"/>
              </a:rPr>
              <a:t>quality</a:t>
            </a:r>
            <a:r>
              <a:rPr lang="nl-BE" dirty="0" smtClean="0">
                <a:latin typeface="+mn-lt"/>
                <a:ea typeface="+mn-ea"/>
                <a:cs typeface="+mn-cs"/>
              </a:rPr>
              <a:t> </a:t>
            </a:r>
            <a:r>
              <a:rPr lang="nl-BE" dirty="0" err="1" smtClean="0">
                <a:latin typeface="+mn-lt"/>
                <a:ea typeface="+mn-ea"/>
                <a:cs typeface="+mn-cs"/>
              </a:rPr>
              <a:t>control</a:t>
            </a:r>
            <a:r>
              <a:rPr lang="nl-BE" dirty="0" smtClean="0">
                <a:latin typeface="+mn-lt"/>
                <a:ea typeface="+mn-ea"/>
                <a:cs typeface="+mn-cs"/>
              </a:rPr>
              <a:t>, the </a:t>
            </a:r>
            <a:r>
              <a:rPr lang="nl-BE" dirty="0" err="1" smtClean="0">
                <a:latin typeface="+mn-lt"/>
                <a:ea typeface="+mn-ea"/>
                <a:cs typeface="+mn-cs"/>
              </a:rPr>
              <a:t>second</a:t>
            </a:r>
            <a:r>
              <a:rPr lang="nl-BE" dirty="0" smtClean="0">
                <a:latin typeface="+mn-lt"/>
                <a:ea typeface="+mn-ea"/>
                <a:cs typeface="+mn-cs"/>
              </a:rPr>
              <a:t> part is a </a:t>
            </a:r>
            <a:r>
              <a:rPr lang="nl-BE" dirty="0" err="1" smtClean="0">
                <a:latin typeface="+mn-lt"/>
                <a:ea typeface="+mn-ea"/>
                <a:cs typeface="+mn-cs"/>
              </a:rPr>
              <a:t>basic</a:t>
            </a:r>
            <a:r>
              <a:rPr lang="nl-BE" dirty="0" smtClean="0">
                <a:latin typeface="+mn-lt"/>
                <a:ea typeface="+mn-ea"/>
                <a:cs typeface="+mn-cs"/>
              </a:rPr>
              <a:t> </a:t>
            </a:r>
            <a:r>
              <a:rPr lang="nl-BE" dirty="0" err="1" smtClean="0">
                <a:latin typeface="+mn-lt"/>
                <a:ea typeface="+mn-ea"/>
                <a:cs typeface="+mn-cs"/>
              </a:rPr>
              <a:t>analysis</a:t>
            </a:r>
            <a:r>
              <a:rPr lang="nl-BE" dirty="0" smtClean="0">
                <a:latin typeface="+mn-lt"/>
                <a:ea typeface="+mn-ea"/>
                <a:cs typeface="+mn-cs"/>
              </a:rPr>
              <a:t>, the </a:t>
            </a:r>
            <a:r>
              <a:rPr lang="nl-BE" dirty="0" err="1" smtClean="0">
                <a:latin typeface="+mn-lt"/>
                <a:ea typeface="+mn-ea"/>
                <a:cs typeface="+mn-cs"/>
              </a:rPr>
              <a:t>third</a:t>
            </a:r>
            <a:r>
              <a:rPr lang="nl-BE" dirty="0" smtClean="0">
                <a:latin typeface="+mn-lt"/>
                <a:ea typeface="+mn-ea"/>
                <a:cs typeface="+mn-cs"/>
              </a:rPr>
              <a:t> part </a:t>
            </a:r>
            <a:r>
              <a:rPr lang="nl-BE" dirty="0" err="1" smtClean="0">
                <a:latin typeface="+mn-lt"/>
                <a:ea typeface="+mn-ea"/>
                <a:cs typeface="+mn-cs"/>
              </a:rPr>
              <a:t>comprises</a:t>
            </a:r>
            <a:r>
              <a:rPr lang="nl-BE" dirty="0" smtClean="0">
                <a:latin typeface="+mn-lt"/>
                <a:ea typeface="+mn-ea"/>
                <a:cs typeface="+mn-cs"/>
              </a:rPr>
              <a:t> </a:t>
            </a:r>
            <a:r>
              <a:rPr lang="nl-BE" dirty="0" err="1" smtClean="0">
                <a:latin typeface="+mn-lt"/>
                <a:ea typeface="+mn-ea"/>
                <a:cs typeface="+mn-cs"/>
              </a:rPr>
              <a:t>studying</a:t>
            </a:r>
            <a:r>
              <a:rPr lang="nl-BE" dirty="0" smtClean="0">
                <a:latin typeface="+mn-lt"/>
                <a:ea typeface="+mn-ea"/>
                <a:cs typeface="+mn-cs"/>
              </a:rPr>
              <a:t> the </a:t>
            </a:r>
            <a:r>
              <a:rPr lang="nl-BE" dirty="0" err="1" smtClean="0">
                <a:latin typeface="+mn-lt"/>
                <a:ea typeface="+mn-ea"/>
                <a:cs typeface="+mn-cs"/>
              </a:rPr>
              <a:t>transcriptional</a:t>
            </a:r>
            <a:r>
              <a:rPr lang="nl-BE" dirty="0" smtClean="0">
                <a:latin typeface="+mn-lt"/>
                <a:ea typeface="+mn-ea"/>
                <a:cs typeface="+mn-cs"/>
              </a:rPr>
              <a:t> program, part </a:t>
            </a:r>
            <a:r>
              <a:rPr lang="nl-BE" dirty="0" err="1" smtClean="0">
                <a:latin typeface="+mn-lt"/>
                <a:ea typeface="+mn-ea"/>
                <a:cs typeface="+mn-cs"/>
              </a:rPr>
              <a:t>four</a:t>
            </a:r>
            <a:r>
              <a:rPr lang="nl-BE" dirty="0" smtClean="0">
                <a:latin typeface="+mn-lt"/>
                <a:ea typeface="+mn-ea"/>
                <a:cs typeface="+mn-cs"/>
              </a:rPr>
              <a:t> is a </a:t>
            </a:r>
            <a:r>
              <a:rPr lang="nl-BE" dirty="0" err="1" smtClean="0">
                <a:latin typeface="+mn-lt"/>
                <a:ea typeface="+mn-ea"/>
                <a:cs typeface="+mn-cs"/>
              </a:rPr>
              <a:t>cis-regulatory</a:t>
            </a:r>
            <a:r>
              <a:rPr lang="nl-BE" dirty="0" smtClean="0">
                <a:latin typeface="+mn-lt"/>
                <a:ea typeface="+mn-ea"/>
                <a:cs typeface="+mn-cs"/>
              </a:rPr>
              <a:t> </a:t>
            </a:r>
            <a:r>
              <a:rPr lang="nl-BE" dirty="0" err="1" smtClean="0">
                <a:latin typeface="+mn-lt"/>
                <a:ea typeface="+mn-ea"/>
                <a:cs typeface="+mn-cs"/>
              </a:rPr>
              <a:t>analysis</a:t>
            </a:r>
            <a:r>
              <a:rPr lang="nl-BE" dirty="0" smtClean="0">
                <a:latin typeface="+mn-lt"/>
                <a:ea typeface="+mn-ea"/>
                <a:cs typeface="+mn-cs"/>
              </a:rPr>
              <a:t>, and part </a:t>
            </a:r>
            <a:r>
              <a:rPr lang="nl-BE" dirty="0" err="1" smtClean="0">
                <a:latin typeface="+mn-lt"/>
                <a:ea typeface="+mn-ea"/>
                <a:cs typeface="+mn-cs"/>
              </a:rPr>
              <a:t>five</a:t>
            </a:r>
            <a:r>
              <a:rPr lang="nl-BE" dirty="0" smtClean="0">
                <a:latin typeface="+mn-lt"/>
                <a:ea typeface="+mn-ea"/>
                <a:cs typeface="+mn-cs"/>
              </a:rPr>
              <a:t> </a:t>
            </a:r>
            <a:r>
              <a:rPr lang="nl-BE" dirty="0" err="1" smtClean="0">
                <a:latin typeface="+mn-lt"/>
                <a:ea typeface="+mn-ea"/>
                <a:cs typeface="+mn-cs"/>
              </a:rPr>
              <a:t>aims</a:t>
            </a:r>
            <a:r>
              <a:rPr lang="nl-BE" dirty="0" smtClean="0">
                <a:latin typeface="+mn-lt"/>
                <a:ea typeface="+mn-ea"/>
                <a:cs typeface="+mn-cs"/>
              </a:rPr>
              <a:t> </a:t>
            </a:r>
            <a:r>
              <a:rPr lang="nl-BE" dirty="0" err="1" smtClean="0">
                <a:latin typeface="+mn-lt"/>
                <a:ea typeface="+mn-ea"/>
                <a:cs typeface="+mn-cs"/>
              </a:rPr>
              <a:t>for</a:t>
            </a:r>
            <a:r>
              <a:rPr lang="nl-BE" dirty="0" smtClean="0">
                <a:latin typeface="+mn-lt"/>
                <a:ea typeface="+mn-ea"/>
                <a:cs typeface="+mn-cs"/>
              </a:rPr>
              <a:t> </a:t>
            </a:r>
            <a:r>
              <a:rPr lang="nl-BE" dirty="0" err="1" smtClean="0">
                <a:latin typeface="+mn-lt"/>
                <a:ea typeface="+mn-ea"/>
                <a:cs typeface="+mn-cs"/>
              </a:rPr>
              <a:t>finding</a:t>
            </a:r>
            <a:r>
              <a:rPr lang="nl-BE" dirty="0" smtClean="0">
                <a:latin typeface="+mn-lt"/>
                <a:ea typeface="+mn-ea"/>
                <a:cs typeface="+mn-cs"/>
              </a:rPr>
              <a:t> </a:t>
            </a:r>
            <a:r>
              <a:rPr lang="nl-BE" dirty="0" err="1" smtClean="0">
                <a:latin typeface="+mn-lt"/>
                <a:ea typeface="+mn-ea"/>
                <a:cs typeface="+mn-cs"/>
              </a:rPr>
              <a:t>new</a:t>
            </a:r>
            <a:r>
              <a:rPr lang="nl-BE" dirty="0" smtClean="0">
                <a:latin typeface="+mn-lt"/>
                <a:ea typeface="+mn-ea"/>
                <a:cs typeface="+mn-cs"/>
              </a:rPr>
              <a:t> </a:t>
            </a:r>
            <a:r>
              <a:rPr lang="nl-BE" dirty="0" err="1" smtClean="0">
                <a:latin typeface="+mn-lt"/>
                <a:ea typeface="+mn-ea"/>
                <a:cs typeface="+mn-cs"/>
              </a:rPr>
              <a:t>transcription</a:t>
            </a:r>
            <a:r>
              <a:rPr lang="nl-BE" dirty="0" smtClean="0">
                <a:latin typeface="+mn-lt"/>
                <a:ea typeface="+mn-ea"/>
                <a:cs typeface="+mn-cs"/>
              </a:rPr>
              <a:t> factor regulators.</a:t>
            </a:r>
          </a:p>
          <a:p>
            <a:pPr>
              <a:defRPr/>
            </a:pPr>
            <a:r>
              <a:rPr lang="nl-BE" dirty="0" smtClean="0">
                <a:latin typeface="+mn-lt"/>
                <a:ea typeface="+mn-ea"/>
                <a:cs typeface="+mn-cs"/>
              </a:rPr>
              <a:t> </a:t>
            </a:r>
          </a:p>
          <a:p>
            <a:pPr>
              <a:defRPr/>
            </a:pPr>
            <a:r>
              <a:rPr lang="nl-BE" dirty="0" err="1" smtClean="0">
                <a:latin typeface="+mn-lt"/>
                <a:ea typeface="+mn-ea"/>
                <a:cs typeface="+mn-cs"/>
              </a:rPr>
              <a:t>Each</a:t>
            </a:r>
            <a:r>
              <a:rPr lang="nl-BE" dirty="0" smtClean="0">
                <a:latin typeface="+mn-lt"/>
                <a:ea typeface="+mn-ea"/>
                <a:cs typeface="+mn-cs"/>
              </a:rPr>
              <a:t> </a:t>
            </a:r>
            <a:r>
              <a:rPr lang="nl-BE" dirty="0" err="1" smtClean="0">
                <a:latin typeface="+mn-lt"/>
                <a:ea typeface="+mn-ea"/>
                <a:cs typeface="+mn-cs"/>
              </a:rPr>
              <a:t>circle</a:t>
            </a:r>
            <a:r>
              <a:rPr lang="nl-BE" dirty="0" smtClean="0">
                <a:latin typeface="+mn-lt"/>
                <a:ea typeface="+mn-ea"/>
                <a:cs typeface="+mn-cs"/>
              </a:rPr>
              <a:t> </a:t>
            </a:r>
            <a:r>
              <a:rPr lang="nl-BE" dirty="0" err="1" smtClean="0">
                <a:latin typeface="+mn-lt"/>
                <a:ea typeface="+mn-ea"/>
                <a:cs typeface="+mn-cs"/>
              </a:rPr>
              <a:t>represents</a:t>
            </a:r>
            <a:r>
              <a:rPr lang="nl-BE" dirty="0" smtClean="0">
                <a:latin typeface="+mn-lt"/>
                <a:ea typeface="+mn-ea"/>
                <a:cs typeface="+mn-cs"/>
              </a:rPr>
              <a:t> </a:t>
            </a:r>
            <a:r>
              <a:rPr lang="nl-BE" dirty="0" err="1" smtClean="0">
                <a:latin typeface="+mn-lt"/>
                <a:ea typeface="+mn-ea"/>
                <a:cs typeface="+mn-cs"/>
              </a:rPr>
              <a:t>work</a:t>
            </a:r>
            <a:r>
              <a:rPr lang="nl-BE" dirty="0" smtClean="0">
                <a:latin typeface="+mn-lt"/>
                <a:ea typeface="+mn-ea"/>
                <a:cs typeface="+mn-cs"/>
              </a:rPr>
              <a:t> </a:t>
            </a:r>
            <a:r>
              <a:rPr lang="nl-BE" dirty="0" err="1" smtClean="0">
                <a:latin typeface="+mn-lt"/>
                <a:ea typeface="+mn-ea"/>
                <a:cs typeface="+mn-cs"/>
              </a:rPr>
              <a:t>done</a:t>
            </a:r>
            <a:r>
              <a:rPr lang="nl-BE" dirty="0" smtClean="0">
                <a:latin typeface="+mn-lt"/>
                <a:ea typeface="+mn-ea"/>
                <a:cs typeface="+mn-cs"/>
              </a:rPr>
              <a:t> in </a:t>
            </a:r>
            <a:r>
              <a:rPr lang="nl-BE" dirty="0" err="1" smtClean="0">
                <a:latin typeface="+mn-lt"/>
                <a:ea typeface="+mn-ea"/>
                <a:cs typeface="+mn-cs"/>
              </a:rPr>
              <a:t>one</a:t>
            </a:r>
            <a:r>
              <a:rPr lang="nl-BE" dirty="0" smtClean="0">
                <a:latin typeface="+mn-lt"/>
                <a:ea typeface="+mn-ea"/>
                <a:cs typeface="+mn-cs"/>
              </a:rPr>
              <a:t> of the </a:t>
            </a:r>
            <a:r>
              <a:rPr lang="nl-BE" dirty="0" err="1" smtClean="0">
                <a:latin typeface="+mn-lt"/>
                <a:ea typeface="+mn-ea"/>
                <a:cs typeface="+mn-cs"/>
              </a:rPr>
              <a:t>seed</a:t>
            </a:r>
            <a:r>
              <a:rPr lang="nl-BE" dirty="0" smtClean="0">
                <a:latin typeface="+mn-lt"/>
                <a:ea typeface="+mn-ea"/>
                <a:cs typeface="+mn-cs"/>
              </a:rPr>
              <a:t> tools, </a:t>
            </a:r>
            <a:r>
              <a:rPr lang="nl-BE" dirty="0" err="1" smtClean="0">
                <a:latin typeface="+mn-lt"/>
                <a:ea typeface="+mn-ea"/>
                <a:cs typeface="+mn-cs"/>
              </a:rPr>
              <a:t>which</a:t>
            </a:r>
            <a:r>
              <a:rPr lang="nl-BE" dirty="0" smtClean="0">
                <a:latin typeface="+mn-lt"/>
                <a:ea typeface="+mn-ea"/>
                <a:cs typeface="+mn-cs"/>
              </a:rPr>
              <a:t> </a:t>
            </a:r>
            <a:r>
              <a:rPr lang="nl-BE" dirty="0" err="1" smtClean="0">
                <a:latin typeface="+mn-lt"/>
                <a:ea typeface="+mn-ea"/>
                <a:cs typeface="+mn-cs"/>
              </a:rPr>
              <a:t>you</a:t>
            </a:r>
            <a:r>
              <a:rPr lang="nl-BE" dirty="0" smtClean="0">
                <a:latin typeface="+mn-lt"/>
                <a:ea typeface="+mn-ea"/>
                <a:cs typeface="+mn-cs"/>
              </a:rPr>
              <a:t> </a:t>
            </a:r>
            <a:r>
              <a:rPr lang="nl-BE" dirty="0" err="1" smtClean="0">
                <a:latin typeface="+mn-lt"/>
                <a:ea typeface="+mn-ea"/>
                <a:cs typeface="+mn-cs"/>
              </a:rPr>
              <a:t>can</a:t>
            </a:r>
            <a:r>
              <a:rPr lang="nl-BE" dirty="0" smtClean="0">
                <a:latin typeface="+mn-lt"/>
                <a:ea typeface="+mn-ea"/>
                <a:cs typeface="+mn-cs"/>
              </a:rPr>
              <a:t> </a:t>
            </a:r>
            <a:r>
              <a:rPr lang="nl-BE" dirty="0" err="1" smtClean="0">
                <a:latin typeface="+mn-lt"/>
                <a:ea typeface="+mn-ea"/>
                <a:cs typeface="+mn-cs"/>
              </a:rPr>
              <a:t>see</a:t>
            </a:r>
            <a:r>
              <a:rPr lang="nl-BE" dirty="0" smtClean="0">
                <a:latin typeface="+mn-lt"/>
                <a:ea typeface="+mn-ea"/>
                <a:cs typeface="+mn-cs"/>
              </a:rPr>
              <a:t> </a:t>
            </a:r>
            <a:r>
              <a:rPr lang="nl-BE" dirty="0" err="1" smtClean="0">
                <a:latin typeface="+mn-lt"/>
                <a:ea typeface="+mn-ea"/>
                <a:cs typeface="+mn-cs"/>
              </a:rPr>
              <a:t>here</a:t>
            </a:r>
            <a:r>
              <a:rPr lang="nl-BE" dirty="0" smtClean="0">
                <a:latin typeface="+mn-lt"/>
                <a:ea typeface="+mn-ea"/>
                <a:cs typeface="+mn-cs"/>
              </a:rPr>
              <a:t>, </a:t>
            </a:r>
            <a:r>
              <a:rPr lang="nl-BE" dirty="0" err="1" smtClean="0">
                <a:latin typeface="+mn-lt"/>
                <a:ea typeface="+mn-ea"/>
                <a:cs typeface="+mn-cs"/>
              </a:rPr>
              <a:t>colored</a:t>
            </a:r>
            <a:r>
              <a:rPr lang="nl-BE" dirty="0" smtClean="0">
                <a:latin typeface="+mn-lt"/>
                <a:ea typeface="+mn-ea"/>
                <a:cs typeface="+mn-cs"/>
              </a:rPr>
              <a:t> </a:t>
            </a:r>
            <a:r>
              <a:rPr lang="nl-BE" dirty="0" err="1" smtClean="0">
                <a:latin typeface="+mn-lt"/>
                <a:ea typeface="+mn-ea"/>
                <a:cs typeface="+mn-cs"/>
              </a:rPr>
              <a:t>by</a:t>
            </a:r>
            <a:r>
              <a:rPr lang="nl-BE" dirty="0" smtClean="0">
                <a:latin typeface="+mn-lt"/>
                <a:ea typeface="+mn-ea"/>
                <a:cs typeface="+mn-cs"/>
              </a:rPr>
              <a:t> the </a:t>
            </a:r>
            <a:r>
              <a:rPr lang="nl-BE" dirty="0" err="1" smtClean="0">
                <a:latin typeface="+mn-lt"/>
                <a:ea typeface="+mn-ea"/>
                <a:cs typeface="+mn-cs"/>
              </a:rPr>
              <a:t>identity</a:t>
            </a:r>
            <a:r>
              <a:rPr lang="nl-BE" dirty="0" smtClean="0">
                <a:latin typeface="+mn-lt"/>
                <a:ea typeface="+mn-ea"/>
                <a:cs typeface="+mn-cs"/>
              </a:rPr>
              <a:t> of the tool. </a:t>
            </a:r>
            <a:r>
              <a:rPr lang="nl-BE" dirty="0" err="1" smtClean="0">
                <a:latin typeface="+mn-lt"/>
                <a:ea typeface="+mn-ea"/>
                <a:cs typeface="+mn-cs"/>
              </a:rPr>
              <a:t>Circles</a:t>
            </a:r>
            <a:r>
              <a:rPr lang="nl-BE" dirty="0" smtClean="0">
                <a:latin typeface="+mn-lt"/>
                <a:ea typeface="+mn-ea"/>
                <a:cs typeface="+mn-cs"/>
              </a:rPr>
              <a:t> </a:t>
            </a:r>
            <a:r>
              <a:rPr lang="nl-BE" dirty="0" err="1" smtClean="0">
                <a:latin typeface="+mn-lt"/>
                <a:ea typeface="+mn-ea"/>
                <a:cs typeface="+mn-cs"/>
              </a:rPr>
              <a:t>colored</a:t>
            </a:r>
            <a:r>
              <a:rPr lang="nl-BE" dirty="0" smtClean="0">
                <a:latin typeface="+mn-lt"/>
                <a:ea typeface="+mn-ea"/>
                <a:cs typeface="+mn-cs"/>
              </a:rPr>
              <a:t> in </a:t>
            </a:r>
            <a:r>
              <a:rPr lang="nl-BE" dirty="0" err="1" smtClean="0">
                <a:latin typeface="+mn-lt"/>
                <a:ea typeface="+mn-ea"/>
                <a:cs typeface="+mn-cs"/>
              </a:rPr>
              <a:t>grey</a:t>
            </a:r>
            <a:r>
              <a:rPr lang="nl-BE" dirty="0" smtClean="0">
                <a:latin typeface="+mn-lt"/>
                <a:ea typeface="+mn-ea"/>
                <a:cs typeface="+mn-cs"/>
              </a:rPr>
              <a:t> </a:t>
            </a:r>
            <a:r>
              <a:rPr lang="nl-BE" dirty="0" err="1" smtClean="0">
                <a:latin typeface="+mn-lt"/>
                <a:ea typeface="+mn-ea"/>
                <a:cs typeface="+mn-cs"/>
              </a:rPr>
              <a:t>represent</a:t>
            </a:r>
            <a:r>
              <a:rPr lang="nl-BE" dirty="0" smtClean="0">
                <a:latin typeface="+mn-lt"/>
                <a:ea typeface="+mn-ea"/>
                <a:cs typeface="+mn-cs"/>
              </a:rPr>
              <a:t> </a:t>
            </a:r>
            <a:r>
              <a:rPr lang="nl-BE" dirty="0" err="1" smtClean="0">
                <a:latin typeface="+mn-lt"/>
                <a:ea typeface="+mn-ea"/>
                <a:cs typeface="+mn-cs"/>
              </a:rPr>
              <a:t>manual</a:t>
            </a:r>
            <a:r>
              <a:rPr lang="nl-BE" dirty="0" smtClean="0">
                <a:latin typeface="+mn-lt"/>
                <a:ea typeface="+mn-ea"/>
                <a:cs typeface="+mn-cs"/>
              </a:rPr>
              <a:t> steps. </a:t>
            </a:r>
            <a:r>
              <a:rPr lang="nl-BE" dirty="0" err="1" smtClean="0">
                <a:latin typeface="+mn-lt"/>
                <a:ea typeface="+mn-ea"/>
                <a:cs typeface="+mn-cs"/>
              </a:rPr>
              <a:t>They</a:t>
            </a:r>
            <a:r>
              <a:rPr lang="nl-BE" dirty="0" smtClean="0">
                <a:latin typeface="+mn-lt"/>
                <a:ea typeface="+mn-ea"/>
                <a:cs typeface="+mn-cs"/>
              </a:rPr>
              <a:t> are </a:t>
            </a:r>
            <a:r>
              <a:rPr lang="nl-BE" dirty="0" err="1" smtClean="0">
                <a:latin typeface="+mn-lt"/>
                <a:ea typeface="+mn-ea"/>
                <a:cs typeface="+mn-cs"/>
              </a:rPr>
              <a:t>manual</a:t>
            </a:r>
            <a:r>
              <a:rPr lang="nl-BE" dirty="0" smtClean="0">
                <a:latin typeface="+mn-lt"/>
                <a:ea typeface="+mn-ea"/>
                <a:cs typeface="+mn-cs"/>
              </a:rPr>
              <a:t> </a:t>
            </a:r>
            <a:r>
              <a:rPr lang="nl-BE" dirty="0" err="1" smtClean="0">
                <a:latin typeface="+mn-lt"/>
                <a:ea typeface="+mn-ea"/>
                <a:cs typeface="+mn-cs"/>
              </a:rPr>
              <a:t>because</a:t>
            </a:r>
            <a:r>
              <a:rPr lang="nl-BE" dirty="0" smtClean="0">
                <a:latin typeface="+mn-lt"/>
                <a:ea typeface="+mn-ea"/>
                <a:cs typeface="+mn-cs"/>
              </a:rPr>
              <a:t> the </a:t>
            </a:r>
            <a:r>
              <a:rPr lang="nl-BE" dirty="0" err="1" smtClean="0">
                <a:latin typeface="+mn-lt"/>
                <a:ea typeface="+mn-ea"/>
                <a:cs typeface="+mn-cs"/>
              </a:rPr>
              <a:t>functionality</a:t>
            </a:r>
            <a:r>
              <a:rPr lang="nl-BE" dirty="0" smtClean="0">
                <a:latin typeface="+mn-lt"/>
                <a:ea typeface="+mn-ea"/>
                <a:cs typeface="+mn-cs"/>
              </a:rPr>
              <a:t> </a:t>
            </a:r>
            <a:r>
              <a:rPr lang="nl-BE" dirty="0" err="1" smtClean="0">
                <a:latin typeface="+mn-lt"/>
                <a:ea typeface="+mn-ea"/>
                <a:cs typeface="+mn-cs"/>
              </a:rPr>
              <a:t>doesn't</a:t>
            </a:r>
            <a:r>
              <a:rPr lang="nl-BE" dirty="0" smtClean="0">
                <a:latin typeface="+mn-lt"/>
                <a:ea typeface="+mn-ea"/>
                <a:cs typeface="+mn-cs"/>
              </a:rPr>
              <a:t> </a:t>
            </a:r>
            <a:r>
              <a:rPr lang="nl-BE" dirty="0" err="1" smtClean="0">
                <a:latin typeface="+mn-lt"/>
                <a:ea typeface="+mn-ea"/>
                <a:cs typeface="+mn-cs"/>
              </a:rPr>
              <a:t>exist</a:t>
            </a:r>
            <a:r>
              <a:rPr lang="nl-BE" dirty="0" smtClean="0">
                <a:latin typeface="+mn-lt"/>
                <a:ea typeface="+mn-ea"/>
                <a:cs typeface="+mn-cs"/>
              </a:rPr>
              <a:t> in </a:t>
            </a:r>
            <a:r>
              <a:rPr lang="nl-BE" dirty="0" err="1" smtClean="0">
                <a:latin typeface="+mn-lt"/>
                <a:ea typeface="+mn-ea"/>
                <a:cs typeface="+mn-cs"/>
              </a:rPr>
              <a:t>any</a:t>
            </a:r>
            <a:r>
              <a:rPr lang="nl-BE" dirty="0" smtClean="0">
                <a:latin typeface="+mn-lt"/>
                <a:ea typeface="+mn-ea"/>
                <a:cs typeface="+mn-cs"/>
              </a:rPr>
              <a:t> of the tools. </a:t>
            </a:r>
            <a:r>
              <a:rPr lang="nl-BE" dirty="0" err="1" smtClean="0">
                <a:latin typeface="+mn-lt"/>
                <a:ea typeface="+mn-ea"/>
                <a:cs typeface="+mn-cs"/>
              </a:rPr>
              <a:t>During</a:t>
            </a:r>
            <a:r>
              <a:rPr lang="nl-BE" dirty="0" smtClean="0">
                <a:latin typeface="+mn-lt"/>
                <a:ea typeface="+mn-ea"/>
                <a:cs typeface="+mn-cs"/>
              </a:rPr>
              <a:t> </a:t>
            </a:r>
            <a:r>
              <a:rPr lang="nl-BE" dirty="0" err="1" smtClean="0">
                <a:latin typeface="+mn-lt"/>
                <a:ea typeface="+mn-ea"/>
                <a:cs typeface="+mn-cs"/>
              </a:rPr>
              <a:t>this</a:t>
            </a:r>
            <a:r>
              <a:rPr lang="nl-BE" dirty="0" smtClean="0">
                <a:latin typeface="+mn-lt"/>
                <a:ea typeface="+mn-ea"/>
                <a:cs typeface="+mn-cs"/>
              </a:rPr>
              <a:t> demo, we </a:t>
            </a:r>
            <a:r>
              <a:rPr lang="nl-BE" dirty="0" err="1" smtClean="0">
                <a:latin typeface="+mn-lt"/>
                <a:ea typeface="+mn-ea"/>
                <a:cs typeface="+mn-cs"/>
              </a:rPr>
              <a:t>will</a:t>
            </a:r>
            <a:r>
              <a:rPr lang="nl-BE" dirty="0" smtClean="0">
                <a:latin typeface="+mn-lt"/>
                <a:ea typeface="+mn-ea"/>
                <a:cs typeface="+mn-cs"/>
              </a:rPr>
              <a:t> </a:t>
            </a:r>
            <a:r>
              <a:rPr lang="nl-BE" dirty="0" err="1" smtClean="0">
                <a:latin typeface="+mn-lt"/>
                <a:ea typeface="+mn-ea"/>
                <a:cs typeface="+mn-cs"/>
              </a:rPr>
              <a:t>mention</a:t>
            </a:r>
            <a:r>
              <a:rPr lang="nl-BE" dirty="0" smtClean="0">
                <a:latin typeface="+mn-lt"/>
                <a:ea typeface="+mn-ea"/>
                <a:cs typeface="+mn-cs"/>
              </a:rPr>
              <a:t> </a:t>
            </a:r>
            <a:r>
              <a:rPr lang="nl-BE" dirty="0" err="1" smtClean="0">
                <a:latin typeface="+mn-lt"/>
                <a:ea typeface="+mn-ea"/>
                <a:cs typeface="+mn-cs"/>
              </a:rPr>
              <a:t>when</a:t>
            </a:r>
            <a:r>
              <a:rPr lang="nl-BE" dirty="0" smtClean="0">
                <a:latin typeface="+mn-lt"/>
                <a:ea typeface="+mn-ea"/>
                <a:cs typeface="+mn-cs"/>
              </a:rPr>
              <a:t> we have to do </a:t>
            </a:r>
            <a:r>
              <a:rPr lang="nl-BE" dirty="0" err="1" smtClean="0">
                <a:latin typeface="+mn-lt"/>
                <a:ea typeface="+mn-ea"/>
                <a:cs typeface="+mn-cs"/>
              </a:rPr>
              <a:t>such</a:t>
            </a:r>
            <a:r>
              <a:rPr lang="nl-BE" dirty="0" smtClean="0">
                <a:latin typeface="+mn-lt"/>
                <a:ea typeface="+mn-ea"/>
                <a:cs typeface="+mn-cs"/>
              </a:rPr>
              <a:t> a </a:t>
            </a:r>
            <a:r>
              <a:rPr lang="nl-BE" dirty="0" err="1" smtClean="0">
                <a:latin typeface="+mn-lt"/>
                <a:ea typeface="+mn-ea"/>
                <a:cs typeface="+mn-cs"/>
              </a:rPr>
              <a:t>manual</a:t>
            </a:r>
            <a:r>
              <a:rPr lang="nl-BE" dirty="0" smtClean="0">
                <a:latin typeface="+mn-lt"/>
                <a:ea typeface="+mn-ea"/>
                <a:cs typeface="+mn-cs"/>
              </a:rPr>
              <a:t> step. The </a:t>
            </a:r>
            <a:r>
              <a:rPr lang="nl-BE" dirty="0" err="1" smtClean="0">
                <a:latin typeface="+mn-lt"/>
                <a:ea typeface="+mn-ea"/>
                <a:cs typeface="+mn-cs"/>
              </a:rPr>
              <a:t>number</a:t>
            </a:r>
            <a:r>
              <a:rPr lang="nl-BE" dirty="0" smtClean="0">
                <a:latin typeface="+mn-lt"/>
                <a:ea typeface="+mn-ea"/>
                <a:cs typeface="+mn-cs"/>
              </a:rPr>
              <a:t> </a:t>
            </a:r>
            <a:r>
              <a:rPr lang="nl-BE" dirty="0" err="1" smtClean="0">
                <a:latin typeface="+mn-lt"/>
                <a:ea typeface="+mn-ea"/>
                <a:cs typeface="+mn-cs"/>
              </a:rPr>
              <a:t>inside</a:t>
            </a:r>
            <a:r>
              <a:rPr lang="nl-BE" dirty="0" smtClean="0">
                <a:latin typeface="+mn-lt"/>
                <a:ea typeface="+mn-ea"/>
                <a:cs typeface="+mn-cs"/>
              </a:rPr>
              <a:t> </a:t>
            </a:r>
            <a:r>
              <a:rPr lang="nl-BE" dirty="0" err="1" smtClean="0">
                <a:latin typeface="+mn-lt"/>
                <a:ea typeface="+mn-ea"/>
                <a:cs typeface="+mn-cs"/>
              </a:rPr>
              <a:t>each</a:t>
            </a:r>
            <a:r>
              <a:rPr lang="nl-BE" dirty="0" smtClean="0">
                <a:latin typeface="+mn-lt"/>
                <a:ea typeface="+mn-ea"/>
                <a:cs typeface="+mn-cs"/>
              </a:rPr>
              <a:t> </a:t>
            </a:r>
            <a:r>
              <a:rPr lang="nl-BE" dirty="0" err="1" smtClean="0">
                <a:latin typeface="+mn-lt"/>
                <a:ea typeface="+mn-ea"/>
                <a:cs typeface="+mn-cs"/>
              </a:rPr>
              <a:t>circle</a:t>
            </a:r>
            <a:r>
              <a:rPr lang="nl-BE" dirty="0" smtClean="0">
                <a:latin typeface="+mn-lt"/>
                <a:ea typeface="+mn-ea"/>
                <a:cs typeface="+mn-cs"/>
              </a:rPr>
              <a:t> </a:t>
            </a:r>
            <a:r>
              <a:rPr lang="nl-BE" dirty="0" err="1" smtClean="0">
                <a:latin typeface="+mn-lt"/>
                <a:ea typeface="+mn-ea"/>
                <a:cs typeface="+mn-cs"/>
              </a:rPr>
              <a:t>represents</a:t>
            </a:r>
            <a:r>
              <a:rPr lang="nl-BE" dirty="0" smtClean="0">
                <a:latin typeface="+mn-lt"/>
                <a:ea typeface="+mn-ea"/>
                <a:cs typeface="+mn-cs"/>
              </a:rPr>
              <a:t> the </a:t>
            </a:r>
            <a:r>
              <a:rPr lang="nl-BE" dirty="0" err="1" smtClean="0">
                <a:latin typeface="+mn-lt"/>
                <a:ea typeface="+mn-ea"/>
                <a:cs typeface="+mn-cs"/>
              </a:rPr>
              <a:t>number</a:t>
            </a:r>
            <a:r>
              <a:rPr lang="nl-BE" dirty="0" smtClean="0">
                <a:latin typeface="+mn-lt"/>
                <a:ea typeface="+mn-ea"/>
                <a:cs typeface="+mn-cs"/>
              </a:rPr>
              <a:t> of steps </a:t>
            </a:r>
            <a:r>
              <a:rPr lang="nl-BE" dirty="0" err="1" smtClean="0">
                <a:latin typeface="+mn-lt"/>
                <a:ea typeface="+mn-ea"/>
                <a:cs typeface="+mn-cs"/>
              </a:rPr>
              <a:t>that</a:t>
            </a:r>
            <a:r>
              <a:rPr lang="nl-BE" dirty="0" smtClean="0">
                <a:latin typeface="+mn-lt"/>
                <a:ea typeface="+mn-ea"/>
                <a:cs typeface="+mn-cs"/>
              </a:rPr>
              <a:t> are </a:t>
            </a:r>
            <a:r>
              <a:rPr lang="nl-BE" dirty="0" err="1" smtClean="0">
                <a:latin typeface="+mn-lt"/>
                <a:ea typeface="+mn-ea"/>
                <a:cs typeface="+mn-cs"/>
              </a:rPr>
              <a:t>performed</a:t>
            </a:r>
            <a:r>
              <a:rPr lang="nl-BE" dirty="0" smtClean="0">
                <a:latin typeface="+mn-lt"/>
                <a:ea typeface="+mn-ea"/>
                <a:cs typeface="+mn-cs"/>
              </a:rPr>
              <a:t> </a:t>
            </a:r>
            <a:r>
              <a:rPr lang="nl-BE" dirty="0" err="1" smtClean="0">
                <a:latin typeface="+mn-lt"/>
                <a:ea typeface="+mn-ea"/>
                <a:cs typeface="+mn-cs"/>
              </a:rPr>
              <a:t>within</a:t>
            </a:r>
            <a:r>
              <a:rPr lang="nl-BE" dirty="0" smtClean="0">
                <a:latin typeface="+mn-lt"/>
                <a:ea typeface="+mn-ea"/>
                <a:cs typeface="+mn-cs"/>
              </a:rPr>
              <a:t> the tool. And the </a:t>
            </a:r>
            <a:r>
              <a:rPr lang="nl-BE" dirty="0" err="1" smtClean="0">
                <a:latin typeface="+mn-lt"/>
                <a:ea typeface="+mn-ea"/>
                <a:cs typeface="+mn-cs"/>
              </a:rPr>
              <a:t>arrows</a:t>
            </a:r>
            <a:r>
              <a:rPr lang="nl-BE" dirty="0" smtClean="0">
                <a:latin typeface="+mn-lt"/>
                <a:ea typeface="+mn-ea"/>
                <a:cs typeface="+mn-cs"/>
              </a:rPr>
              <a:t> </a:t>
            </a:r>
            <a:r>
              <a:rPr lang="nl-BE" dirty="0" err="1" smtClean="0">
                <a:latin typeface="+mn-lt"/>
                <a:ea typeface="+mn-ea"/>
                <a:cs typeface="+mn-cs"/>
              </a:rPr>
              <a:t>represent</a:t>
            </a:r>
            <a:r>
              <a:rPr lang="nl-BE" dirty="0" smtClean="0">
                <a:latin typeface="+mn-lt"/>
                <a:ea typeface="+mn-ea"/>
                <a:cs typeface="+mn-cs"/>
              </a:rPr>
              <a:t> the different </a:t>
            </a:r>
            <a:r>
              <a:rPr lang="nl-BE" dirty="0" err="1" smtClean="0">
                <a:latin typeface="+mn-lt"/>
                <a:ea typeface="+mn-ea"/>
                <a:cs typeface="+mn-cs"/>
              </a:rPr>
              <a:t>paths</a:t>
            </a:r>
            <a:r>
              <a:rPr lang="nl-BE" dirty="0" smtClean="0">
                <a:latin typeface="+mn-lt"/>
                <a:ea typeface="+mn-ea"/>
                <a:cs typeface="+mn-cs"/>
              </a:rPr>
              <a:t> </a:t>
            </a:r>
            <a:r>
              <a:rPr lang="nl-BE" dirty="0" err="1" smtClean="0">
                <a:latin typeface="+mn-lt"/>
                <a:ea typeface="+mn-ea"/>
                <a:cs typeface="+mn-cs"/>
              </a:rPr>
              <a:t>that</a:t>
            </a:r>
            <a:r>
              <a:rPr lang="nl-BE" dirty="0" smtClean="0">
                <a:latin typeface="+mn-lt"/>
                <a:ea typeface="+mn-ea"/>
                <a:cs typeface="+mn-cs"/>
              </a:rPr>
              <a:t> </a:t>
            </a:r>
            <a:r>
              <a:rPr lang="nl-BE" dirty="0" err="1" smtClean="0">
                <a:latin typeface="+mn-lt"/>
                <a:ea typeface="+mn-ea"/>
                <a:cs typeface="+mn-cs"/>
              </a:rPr>
              <a:t>can</a:t>
            </a:r>
            <a:r>
              <a:rPr lang="nl-BE" dirty="0" smtClean="0">
                <a:latin typeface="+mn-lt"/>
                <a:ea typeface="+mn-ea"/>
                <a:cs typeface="+mn-cs"/>
              </a:rPr>
              <a:t> </a:t>
            </a:r>
            <a:r>
              <a:rPr lang="nl-BE" dirty="0" err="1" smtClean="0">
                <a:latin typeface="+mn-lt"/>
                <a:ea typeface="+mn-ea"/>
                <a:cs typeface="+mn-cs"/>
              </a:rPr>
              <a:t>be</a:t>
            </a:r>
            <a:r>
              <a:rPr lang="nl-BE" dirty="0" smtClean="0">
                <a:latin typeface="+mn-lt"/>
                <a:ea typeface="+mn-ea"/>
                <a:cs typeface="+mn-cs"/>
              </a:rPr>
              <a:t> </a:t>
            </a:r>
            <a:r>
              <a:rPr lang="nl-BE" dirty="0" err="1" smtClean="0">
                <a:latin typeface="+mn-lt"/>
                <a:ea typeface="+mn-ea"/>
                <a:cs typeface="+mn-cs"/>
              </a:rPr>
              <a:t>followed</a:t>
            </a:r>
            <a:r>
              <a:rPr lang="nl-BE" dirty="0" smtClean="0">
                <a:latin typeface="+mn-lt"/>
                <a:ea typeface="+mn-ea"/>
                <a:cs typeface="+mn-cs"/>
              </a:rPr>
              <a:t>. At </a:t>
            </a:r>
            <a:r>
              <a:rPr lang="nl-BE" dirty="0" err="1" smtClean="0">
                <a:latin typeface="+mn-lt"/>
                <a:ea typeface="+mn-ea"/>
                <a:cs typeface="+mn-cs"/>
              </a:rPr>
              <a:t>certain</a:t>
            </a:r>
            <a:r>
              <a:rPr lang="nl-BE" dirty="0" smtClean="0">
                <a:latin typeface="+mn-lt"/>
                <a:ea typeface="+mn-ea"/>
                <a:cs typeface="+mn-cs"/>
              </a:rPr>
              <a:t> </a:t>
            </a:r>
            <a:r>
              <a:rPr lang="nl-BE" dirty="0" err="1" smtClean="0">
                <a:latin typeface="+mn-lt"/>
                <a:ea typeface="+mn-ea"/>
                <a:cs typeface="+mn-cs"/>
              </a:rPr>
              <a:t>points</a:t>
            </a:r>
            <a:r>
              <a:rPr lang="nl-BE" dirty="0" smtClean="0">
                <a:latin typeface="+mn-lt"/>
                <a:ea typeface="+mn-ea"/>
                <a:cs typeface="+mn-cs"/>
              </a:rPr>
              <a:t>, </a:t>
            </a:r>
            <a:r>
              <a:rPr lang="nl-BE" dirty="0" err="1" smtClean="0">
                <a:latin typeface="+mn-lt"/>
                <a:ea typeface="+mn-ea"/>
                <a:cs typeface="+mn-cs"/>
              </a:rPr>
              <a:t>indicated</a:t>
            </a:r>
            <a:r>
              <a:rPr lang="nl-BE" dirty="0" smtClean="0">
                <a:latin typeface="+mn-lt"/>
                <a:ea typeface="+mn-ea"/>
                <a:cs typeface="+mn-cs"/>
              </a:rPr>
              <a:t> </a:t>
            </a:r>
            <a:r>
              <a:rPr lang="nl-BE" dirty="0" err="1" smtClean="0">
                <a:latin typeface="+mn-lt"/>
                <a:ea typeface="+mn-ea"/>
                <a:cs typeface="+mn-cs"/>
              </a:rPr>
              <a:t>by</a:t>
            </a:r>
            <a:r>
              <a:rPr lang="nl-BE" dirty="0" smtClean="0">
                <a:latin typeface="+mn-lt"/>
                <a:ea typeface="+mn-ea"/>
                <a:cs typeface="+mn-cs"/>
              </a:rPr>
              <a:t> the blue </a:t>
            </a:r>
            <a:r>
              <a:rPr lang="nl-BE" dirty="0" err="1" smtClean="0">
                <a:latin typeface="+mn-lt"/>
                <a:ea typeface="+mn-ea"/>
                <a:cs typeface="+mn-cs"/>
              </a:rPr>
              <a:t>boxes</a:t>
            </a:r>
            <a:r>
              <a:rPr lang="nl-BE" dirty="0" smtClean="0">
                <a:latin typeface="+mn-lt"/>
                <a:ea typeface="+mn-ea"/>
                <a:cs typeface="+mn-cs"/>
              </a:rPr>
              <a:t>, </a:t>
            </a:r>
            <a:r>
              <a:rPr lang="nl-BE" dirty="0" err="1" smtClean="0">
                <a:latin typeface="+mn-lt"/>
                <a:ea typeface="+mn-ea"/>
                <a:cs typeface="+mn-cs"/>
              </a:rPr>
              <a:t>there</a:t>
            </a:r>
            <a:r>
              <a:rPr lang="nl-BE" dirty="0" smtClean="0">
                <a:latin typeface="+mn-lt"/>
                <a:ea typeface="+mn-ea"/>
                <a:cs typeface="+mn-cs"/>
              </a:rPr>
              <a:t> are </a:t>
            </a:r>
            <a:r>
              <a:rPr lang="nl-BE" dirty="0" err="1" smtClean="0">
                <a:latin typeface="+mn-lt"/>
                <a:ea typeface="+mn-ea"/>
                <a:cs typeface="+mn-cs"/>
              </a:rPr>
              <a:t>alternative</a:t>
            </a:r>
            <a:r>
              <a:rPr lang="nl-BE" dirty="0" smtClean="0">
                <a:latin typeface="+mn-lt"/>
                <a:ea typeface="+mn-ea"/>
                <a:cs typeface="+mn-cs"/>
              </a:rPr>
              <a:t> </a:t>
            </a:r>
            <a:r>
              <a:rPr lang="nl-BE" dirty="0" err="1" smtClean="0">
                <a:latin typeface="+mn-lt"/>
                <a:ea typeface="+mn-ea"/>
                <a:cs typeface="+mn-cs"/>
              </a:rPr>
              <a:t>optional</a:t>
            </a:r>
            <a:r>
              <a:rPr lang="nl-BE" dirty="0" smtClean="0">
                <a:latin typeface="+mn-lt"/>
                <a:ea typeface="+mn-ea"/>
                <a:cs typeface="+mn-cs"/>
              </a:rPr>
              <a:t> </a:t>
            </a:r>
            <a:r>
              <a:rPr lang="nl-BE" dirty="0" err="1" smtClean="0">
                <a:latin typeface="+mn-lt"/>
                <a:ea typeface="+mn-ea"/>
                <a:cs typeface="+mn-cs"/>
              </a:rPr>
              <a:t>paths</a:t>
            </a:r>
            <a:r>
              <a:rPr lang="nl-BE" dirty="0" smtClean="0">
                <a:latin typeface="+mn-lt"/>
                <a:ea typeface="+mn-ea"/>
                <a:cs typeface="+mn-cs"/>
              </a:rPr>
              <a:t> </a:t>
            </a:r>
            <a:r>
              <a:rPr lang="nl-BE" dirty="0" err="1" smtClean="0">
                <a:latin typeface="+mn-lt"/>
                <a:ea typeface="+mn-ea"/>
                <a:cs typeface="+mn-cs"/>
              </a:rPr>
              <a:t>that</a:t>
            </a:r>
            <a:r>
              <a:rPr lang="nl-BE" dirty="0" smtClean="0">
                <a:latin typeface="+mn-lt"/>
                <a:ea typeface="+mn-ea"/>
                <a:cs typeface="+mn-cs"/>
              </a:rPr>
              <a:t> </a:t>
            </a:r>
            <a:r>
              <a:rPr lang="nl-BE" dirty="0" err="1" smtClean="0">
                <a:latin typeface="+mn-lt"/>
                <a:ea typeface="+mn-ea"/>
                <a:cs typeface="+mn-cs"/>
              </a:rPr>
              <a:t>can</a:t>
            </a:r>
            <a:r>
              <a:rPr lang="nl-BE" dirty="0" smtClean="0">
                <a:latin typeface="+mn-lt"/>
                <a:ea typeface="+mn-ea"/>
                <a:cs typeface="+mn-cs"/>
              </a:rPr>
              <a:t> </a:t>
            </a:r>
            <a:r>
              <a:rPr lang="nl-BE" dirty="0" err="1" smtClean="0">
                <a:latin typeface="+mn-lt"/>
                <a:ea typeface="+mn-ea"/>
                <a:cs typeface="+mn-cs"/>
              </a:rPr>
              <a:t>be</a:t>
            </a:r>
            <a:r>
              <a:rPr lang="nl-BE" dirty="0" smtClean="0">
                <a:latin typeface="+mn-lt"/>
                <a:ea typeface="+mn-ea"/>
                <a:cs typeface="+mn-cs"/>
              </a:rPr>
              <a:t> </a:t>
            </a:r>
            <a:r>
              <a:rPr lang="nl-BE" dirty="0" err="1" smtClean="0">
                <a:latin typeface="+mn-lt"/>
                <a:ea typeface="+mn-ea"/>
                <a:cs typeface="+mn-cs"/>
              </a:rPr>
              <a:t>followed</a:t>
            </a:r>
            <a:r>
              <a:rPr lang="nl-BE" dirty="0" smtClean="0">
                <a:latin typeface="+mn-lt"/>
                <a:ea typeface="+mn-ea"/>
                <a:cs typeface="+mn-cs"/>
              </a:rPr>
              <a:t>.</a:t>
            </a:r>
          </a:p>
          <a:p>
            <a:pPr>
              <a:defRPr/>
            </a:pPr>
            <a:r>
              <a:rPr lang="nl-BE" dirty="0" smtClean="0">
                <a:latin typeface="+mn-lt"/>
                <a:ea typeface="+mn-ea"/>
                <a:cs typeface="+mn-cs"/>
              </a:rPr>
              <a:t> </a:t>
            </a:r>
          </a:p>
          <a:p>
            <a:pPr>
              <a:defRPr/>
            </a:pPr>
            <a:r>
              <a:rPr lang="nl-BE" dirty="0" smtClean="0">
                <a:latin typeface="+mn-lt"/>
                <a:ea typeface="+mn-ea"/>
                <a:cs typeface="+mn-cs"/>
              </a:rPr>
              <a:t>We </a:t>
            </a:r>
            <a:r>
              <a:rPr lang="nl-BE" dirty="0" err="1" smtClean="0">
                <a:latin typeface="+mn-lt"/>
                <a:ea typeface="+mn-ea"/>
                <a:cs typeface="+mn-cs"/>
              </a:rPr>
              <a:t>will</a:t>
            </a:r>
            <a:r>
              <a:rPr lang="nl-BE" dirty="0" smtClean="0">
                <a:latin typeface="+mn-lt"/>
                <a:ea typeface="+mn-ea"/>
                <a:cs typeface="+mn-cs"/>
              </a:rPr>
              <a:t> </a:t>
            </a:r>
            <a:r>
              <a:rPr lang="nl-BE" dirty="0" err="1" smtClean="0">
                <a:latin typeface="+mn-lt"/>
                <a:ea typeface="+mn-ea"/>
                <a:cs typeface="+mn-cs"/>
              </a:rPr>
              <a:t>now</a:t>
            </a:r>
            <a:r>
              <a:rPr lang="nl-BE" dirty="0" smtClean="0">
                <a:latin typeface="+mn-lt"/>
                <a:ea typeface="+mn-ea"/>
                <a:cs typeface="+mn-cs"/>
              </a:rPr>
              <a:t> zoom in </a:t>
            </a:r>
            <a:r>
              <a:rPr lang="nl-BE" dirty="0" err="1" smtClean="0">
                <a:latin typeface="+mn-lt"/>
                <a:ea typeface="+mn-ea"/>
                <a:cs typeface="+mn-cs"/>
              </a:rPr>
              <a:t>on</a:t>
            </a:r>
            <a:r>
              <a:rPr lang="nl-BE" dirty="0" smtClean="0">
                <a:latin typeface="+mn-lt"/>
                <a:ea typeface="+mn-ea"/>
                <a:cs typeface="+mn-cs"/>
              </a:rPr>
              <a:t> part 5 in </a:t>
            </a:r>
            <a:r>
              <a:rPr lang="nl-BE" dirty="0" err="1" smtClean="0">
                <a:latin typeface="+mn-lt"/>
                <a:ea typeface="+mn-ea"/>
                <a:cs typeface="+mn-cs"/>
              </a:rPr>
              <a:t>this</a:t>
            </a:r>
            <a:r>
              <a:rPr lang="nl-BE" dirty="0" smtClean="0">
                <a:latin typeface="+mn-lt"/>
                <a:ea typeface="+mn-ea"/>
                <a:cs typeface="+mn-cs"/>
              </a:rPr>
              <a:t> demo, </a:t>
            </a:r>
            <a:r>
              <a:rPr lang="nl-BE" dirty="0" err="1" smtClean="0">
                <a:latin typeface="+mn-lt"/>
                <a:ea typeface="+mn-ea"/>
                <a:cs typeface="+mn-cs"/>
              </a:rPr>
              <a:t>which</a:t>
            </a:r>
            <a:r>
              <a:rPr lang="nl-BE" dirty="0" smtClean="0">
                <a:latin typeface="+mn-lt"/>
                <a:ea typeface="+mn-ea"/>
                <a:cs typeface="+mn-cs"/>
              </a:rPr>
              <a:t> is </a:t>
            </a:r>
            <a:r>
              <a:rPr lang="nl-BE" dirty="0" err="1" smtClean="0">
                <a:latin typeface="+mn-lt"/>
                <a:ea typeface="+mn-ea"/>
                <a:cs typeface="+mn-cs"/>
              </a:rPr>
              <a:t>on</a:t>
            </a:r>
            <a:r>
              <a:rPr lang="nl-BE" dirty="0" smtClean="0">
                <a:latin typeface="+mn-lt"/>
                <a:ea typeface="+mn-ea"/>
                <a:cs typeface="+mn-cs"/>
              </a:rPr>
              <a:t> </a:t>
            </a:r>
            <a:r>
              <a:rPr lang="nl-BE" dirty="0" err="1" smtClean="0">
                <a:latin typeface="+mn-lt"/>
                <a:ea typeface="+mn-ea"/>
                <a:cs typeface="+mn-cs"/>
              </a:rPr>
              <a:t>finding</a:t>
            </a:r>
            <a:r>
              <a:rPr lang="nl-BE" dirty="0" smtClean="0">
                <a:latin typeface="+mn-lt"/>
                <a:ea typeface="+mn-ea"/>
                <a:cs typeface="+mn-cs"/>
              </a:rPr>
              <a:t> </a:t>
            </a:r>
            <a:r>
              <a:rPr lang="nl-BE" dirty="0" err="1" smtClean="0">
                <a:latin typeface="+mn-lt"/>
                <a:ea typeface="+mn-ea"/>
                <a:cs typeface="+mn-cs"/>
              </a:rPr>
              <a:t>new</a:t>
            </a:r>
            <a:r>
              <a:rPr lang="nl-BE" dirty="0" smtClean="0">
                <a:latin typeface="+mn-lt"/>
                <a:ea typeface="+mn-ea"/>
                <a:cs typeface="+mn-cs"/>
              </a:rPr>
              <a:t> </a:t>
            </a:r>
            <a:r>
              <a:rPr lang="nl-BE" dirty="0" err="1" smtClean="0">
                <a:latin typeface="+mn-lt"/>
                <a:ea typeface="+mn-ea"/>
                <a:cs typeface="+mn-cs"/>
              </a:rPr>
              <a:t>transcription</a:t>
            </a:r>
            <a:r>
              <a:rPr lang="nl-BE" dirty="0" smtClean="0">
                <a:latin typeface="+mn-lt"/>
                <a:ea typeface="+mn-ea"/>
                <a:cs typeface="+mn-cs"/>
              </a:rPr>
              <a:t> factor regulators. </a:t>
            </a:r>
          </a:p>
          <a:p>
            <a:pPr>
              <a:defRPr/>
            </a:pPr>
            <a:r>
              <a:rPr lang="nl-BE" dirty="0" smtClean="0">
                <a:latin typeface="+mn-lt"/>
                <a:ea typeface="+mn-ea"/>
                <a:cs typeface="+mn-cs"/>
              </a:rPr>
              <a:t/>
            </a:r>
            <a:br>
              <a:rPr lang="nl-BE" dirty="0" smtClean="0">
                <a:latin typeface="+mn-lt"/>
                <a:ea typeface="+mn-ea"/>
                <a:cs typeface="+mn-cs"/>
              </a:rPr>
            </a:br>
            <a:endParaRPr lang="nl-BE" dirty="0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32549" indent="-281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26998" indent="-2254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77797" indent="-2254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28596" indent="-2254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479396" indent="-225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30195" indent="-225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380994" indent="-225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31793" indent="-225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0A6A4CF8-9E00-4B1C-87C0-4449908914F2}" type="slidenum">
              <a:rPr lang="nl-BE" sz="1200">
                <a:solidFill>
                  <a:srgbClr val="000000"/>
                </a:solidFill>
              </a:rPr>
              <a:pPr eaLnBrk="1" hangingPunct="1"/>
              <a:t>21</a:t>
            </a:fld>
            <a:endParaRPr lang="nl-BE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pPr>
              <a:defRPr/>
            </a:pPr>
            <a:r>
              <a:rPr lang="nl-BE" dirty="0" err="1"/>
              <a:t>What</a:t>
            </a:r>
            <a:r>
              <a:rPr lang="nl-BE" dirty="0"/>
              <a:t> </a:t>
            </a:r>
            <a:r>
              <a:rPr lang="nl-BE" dirty="0" err="1"/>
              <a:t>we’re</a:t>
            </a:r>
            <a:r>
              <a:rPr lang="nl-BE" dirty="0"/>
              <a:t> </a:t>
            </a:r>
            <a:r>
              <a:rPr lang="nl-BE" dirty="0" err="1"/>
              <a:t>actually</a:t>
            </a:r>
            <a:r>
              <a:rPr lang="nl-BE" dirty="0"/>
              <a:t> </a:t>
            </a:r>
            <a:r>
              <a:rPr lang="nl-BE" dirty="0" err="1"/>
              <a:t>doing</a:t>
            </a:r>
            <a:r>
              <a:rPr lang="nl-BE" dirty="0"/>
              <a:t> in </a:t>
            </a:r>
            <a:r>
              <a:rPr lang="nl-BE" dirty="0" err="1"/>
              <a:t>this</a:t>
            </a:r>
            <a:r>
              <a:rPr lang="nl-BE" dirty="0"/>
              <a:t> demo is the </a:t>
            </a:r>
            <a:r>
              <a:rPr lang="nl-BE" dirty="0" err="1"/>
              <a:t>following</a:t>
            </a:r>
            <a:r>
              <a:rPr lang="nl-BE" dirty="0"/>
              <a:t>. We start from a very broad set of transcription </a:t>
            </a:r>
            <a:r>
              <a:rPr lang="nl-BE" dirty="0" smtClean="0"/>
              <a:t>factors. We then</a:t>
            </a:r>
            <a:r>
              <a:rPr lang="nl-BE" baseline="0" dirty="0" smtClean="0"/>
              <a:t> find those </a:t>
            </a:r>
            <a:r>
              <a:rPr lang="nl-BE" dirty="0" smtClean="0"/>
              <a:t>transcription factors</a:t>
            </a:r>
            <a:r>
              <a:rPr lang="nl-BE" baseline="0" dirty="0" smtClean="0"/>
              <a:t> </a:t>
            </a:r>
            <a:r>
              <a:rPr lang="nl-BE" dirty="0" smtClean="0"/>
              <a:t>that </a:t>
            </a:r>
            <a:r>
              <a:rPr lang="nl-BE" dirty="0"/>
              <a:t>are significantly differentially expressed in a particular lineage as compared to the other lineages. </a:t>
            </a:r>
            <a:r>
              <a:rPr lang="nl-BE" dirty="0" smtClean="0"/>
              <a:t>These</a:t>
            </a:r>
            <a:r>
              <a:rPr lang="nl-BE" baseline="0" dirty="0" smtClean="0"/>
              <a:t> we’ll call our lineage-dependent transcription factors. </a:t>
            </a:r>
            <a:r>
              <a:rPr lang="nl-BE" dirty="0" smtClean="0"/>
              <a:t>We </a:t>
            </a:r>
            <a:r>
              <a:rPr lang="nl-BE" dirty="0"/>
              <a:t>then infer regulatory programs using Module </a:t>
            </a:r>
            <a:r>
              <a:rPr lang="nl-BE" dirty="0" smtClean="0"/>
              <a:t>Networks from Genomica. </a:t>
            </a:r>
            <a:r>
              <a:rPr lang="nl-BE" dirty="0"/>
              <a:t>Regulatory programs consist of modules of coexpressed genes that </a:t>
            </a:r>
            <a:r>
              <a:rPr lang="nl-BE" dirty="0" smtClean="0"/>
              <a:t>themselves are</a:t>
            </a:r>
            <a:r>
              <a:rPr lang="nl-BE" baseline="0" dirty="0" smtClean="0"/>
              <a:t> coregulated</a:t>
            </a:r>
            <a:r>
              <a:rPr lang="nl-BE" dirty="0" smtClean="0"/>
              <a:t>. These </a:t>
            </a:r>
            <a:r>
              <a:rPr lang="nl-BE" dirty="0"/>
              <a:t>regulators we then visualize and validate using previously published GWAS SNPs and linkage regions.</a:t>
            </a:r>
          </a:p>
          <a:p>
            <a:pPr>
              <a:defRPr/>
            </a:pPr>
            <a:r>
              <a:rPr lang="nl-BE" dirty="0"/>
              <a:t> </a:t>
            </a:r>
          </a:p>
          <a:p>
            <a:pPr>
              <a:defRPr/>
            </a:pPr>
            <a:r>
              <a:rPr lang="nl-BE" dirty="0" err="1"/>
              <a:t>We’re</a:t>
            </a:r>
            <a:r>
              <a:rPr lang="nl-BE" dirty="0"/>
              <a:t> </a:t>
            </a:r>
            <a:r>
              <a:rPr lang="nl-BE" dirty="0" err="1"/>
              <a:t>now</a:t>
            </a:r>
            <a:r>
              <a:rPr lang="nl-BE" dirty="0"/>
              <a:t> </a:t>
            </a:r>
            <a:r>
              <a:rPr lang="nl-BE" dirty="0" err="1"/>
              <a:t>going</a:t>
            </a:r>
            <a:r>
              <a:rPr lang="nl-BE" dirty="0"/>
              <a:t> to walk </a:t>
            </a:r>
            <a:r>
              <a:rPr lang="nl-BE" dirty="0" err="1"/>
              <a:t>you</a:t>
            </a:r>
            <a:r>
              <a:rPr lang="nl-BE" dirty="0"/>
              <a:t> </a:t>
            </a:r>
            <a:r>
              <a:rPr lang="nl-BE" dirty="0" err="1"/>
              <a:t>through</a:t>
            </a:r>
            <a:r>
              <a:rPr lang="nl-BE" dirty="0"/>
              <a:t> the steps in </a:t>
            </a:r>
            <a:r>
              <a:rPr lang="nl-BE" dirty="0" err="1"/>
              <a:t>this</a:t>
            </a:r>
            <a:r>
              <a:rPr lang="nl-BE" dirty="0"/>
              <a:t> demo.</a:t>
            </a:r>
          </a:p>
          <a:p>
            <a:pPr>
              <a:defRPr/>
            </a:pPr>
            <a:r>
              <a:rPr lang="nl-BE" dirty="0"/>
              <a:t> </a:t>
            </a:r>
          </a:p>
          <a:p>
            <a:pPr>
              <a:defRPr/>
            </a:pPr>
            <a:r>
              <a:rPr lang="nl-BE" dirty="0"/>
              <a:t>We </a:t>
            </a:r>
            <a:r>
              <a:rPr lang="nl-BE" dirty="0" err="1"/>
              <a:t>first</a:t>
            </a:r>
            <a:r>
              <a:rPr lang="nl-BE" dirty="0"/>
              <a:t> start in </a:t>
            </a:r>
            <a:r>
              <a:rPr lang="nl-BE" dirty="0" err="1"/>
              <a:t>Genomica</a:t>
            </a:r>
            <a:r>
              <a:rPr lang="nl-BE" dirty="0"/>
              <a:t> and </a:t>
            </a:r>
            <a:r>
              <a:rPr lang="nl-BE" dirty="0" err="1"/>
              <a:t>there</a:t>
            </a:r>
            <a:r>
              <a:rPr lang="nl-BE" dirty="0"/>
              <a:t> we </a:t>
            </a:r>
            <a:r>
              <a:rPr lang="nl-BE" dirty="0" err="1"/>
              <a:t>load</a:t>
            </a:r>
            <a:r>
              <a:rPr lang="nl-BE" dirty="0"/>
              <a:t> the full </a:t>
            </a:r>
            <a:r>
              <a:rPr lang="nl-BE" dirty="0" err="1"/>
              <a:t>expression</a:t>
            </a:r>
            <a:r>
              <a:rPr lang="nl-BE" dirty="0"/>
              <a:t> data </a:t>
            </a:r>
            <a:r>
              <a:rPr lang="nl-BE" dirty="0" err="1"/>
              <a:t>containing</a:t>
            </a:r>
            <a:r>
              <a:rPr lang="nl-BE" dirty="0"/>
              <a:t> more </a:t>
            </a:r>
            <a:r>
              <a:rPr lang="nl-BE" dirty="0" err="1"/>
              <a:t>than</a:t>
            </a:r>
            <a:r>
              <a:rPr lang="nl-BE" dirty="0"/>
              <a:t> 200 samples and </a:t>
            </a:r>
            <a:r>
              <a:rPr lang="nl-BE" dirty="0" err="1"/>
              <a:t>about</a:t>
            </a:r>
            <a:r>
              <a:rPr lang="nl-BE" dirty="0"/>
              <a:t> 8000 </a:t>
            </a:r>
            <a:r>
              <a:rPr lang="nl-BE" dirty="0" err="1"/>
              <a:t>genes</a:t>
            </a:r>
            <a:r>
              <a:rPr lang="nl-BE" dirty="0"/>
              <a:t> </a:t>
            </a:r>
            <a:r>
              <a:rPr lang="nl-BE" dirty="0" err="1"/>
              <a:t>together</a:t>
            </a:r>
            <a:r>
              <a:rPr lang="nl-BE" dirty="0"/>
              <a:t> </a:t>
            </a:r>
            <a:r>
              <a:rPr lang="nl-BE" dirty="0" err="1"/>
              <a:t>with</a:t>
            </a:r>
            <a:r>
              <a:rPr lang="nl-BE" dirty="0"/>
              <a:t> a gene set </a:t>
            </a:r>
            <a:r>
              <a:rPr lang="nl-BE" dirty="0" err="1"/>
              <a:t>that</a:t>
            </a:r>
            <a:r>
              <a:rPr lang="nl-BE" dirty="0"/>
              <a:t> </a:t>
            </a:r>
            <a:r>
              <a:rPr lang="nl-BE" dirty="0" err="1"/>
              <a:t>contains</a:t>
            </a:r>
            <a:r>
              <a:rPr lang="nl-BE" dirty="0"/>
              <a:t> the GO </a:t>
            </a:r>
            <a:r>
              <a:rPr lang="nl-BE" dirty="0" err="1"/>
              <a:t>transcription</a:t>
            </a:r>
            <a:r>
              <a:rPr lang="nl-BE" dirty="0"/>
              <a:t> factors. The blue squares </a:t>
            </a:r>
            <a:r>
              <a:rPr lang="nl-BE" dirty="0" err="1"/>
              <a:t>next</a:t>
            </a:r>
            <a:r>
              <a:rPr lang="nl-BE" dirty="0"/>
              <a:t> to the </a:t>
            </a:r>
            <a:r>
              <a:rPr lang="nl-BE" dirty="0" err="1"/>
              <a:t>genes</a:t>
            </a:r>
            <a:r>
              <a:rPr lang="nl-BE" dirty="0"/>
              <a:t> </a:t>
            </a:r>
            <a:r>
              <a:rPr lang="nl-BE" dirty="0" err="1"/>
              <a:t>indicate</a:t>
            </a:r>
            <a:r>
              <a:rPr lang="nl-BE" dirty="0"/>
              <a:t> </a:t>
            </a:r>
            <a:r>
              <a:rPr lang="nl-BE" dirty="0" err="1"/>
              <a:t>which</a:t>
            </a:r>
            <a:r>
              <a:rPr lang="nl-BE" dirty="0"/>
              <a:t> </a:t>
            </a:r>
            <a:r>
              <a:rPr lang="nl-BE" dirty="0" err="1"/>
              <a:t>genes</a:t>
            </a:r>
            <a:r>
              <a:rPr lang="nl-BE" dirty="0"/>
              <a:t> are GO </a:t>
            </a:r>
            <a:r>
              <a:rPr lang="nl-BE" dirty="0" err="1"/>
              <a:t>transcription</a:t>
            </a:r>
            <a:r>
              <a:rPr lang="nl-BE" dirty="0"/>
              <a:t> factors. In </a:t>
            </a:r>
            <a:r>
              <a:rPr lang="nl-BE" dirty="0" err="1"/>
              <a:t>Genomica</a:t>
            </a:r>
            <a:r>
              <a:rPr lang="nl-BE" dirty="0"/>
              <a:t> we </a:t>
            </a:r>
            <a:r>
              <a:rPr lang="nl-BE" dirty="0" err="1"/>
              <a:t>then</a:t>
            </a:r>
            <a:r>
              <a:rPr lang="nl-BE" dirty="0"/>
              <a:t> </a:t>
            </a:r>
            <a:r>
              <a:rPr lang="nl-BE" dirty="0" err="1"/>
              <a:t>can</a:t>
            </a:r>
            <a:r>
              <a:rPr lang="nl-BE" dirty="0"/>
              <a:t> save the </a:t>
            </a:r>
            <a:r>
              <a:rPr lang="nl-BE" dirty="0" err="1"/>
              <a:t>expression</a:t>
            </a:r>
            <a:r>
              <a:rPr lang="nl-BE" dirty="0"/>
              <a:t> data </a:t>
            </a:r>
            <a:r>
              <a:rPr lang="nl-BE" dirty="0" err="1"/>
              <a:t>from</a:t>
            </a:r>
            <a:r>
              <a:rPr lang="nl-BE" dirty="0"/>
              <a:t> </a:t>
            </a:r>
            <a:r>
              <a:rPr lang="nl-BE" dirty="0" err="1"/>
              <a:t>only</a:t>
            </a:r>
            <a:r>
              <a:rPr lang="nl-BE" dirty="0"/>
              <a:t> the GO </a:t>
            </a:r>
            <a:r>
              <a:rPr lang="nl-BE" dirty="0" err="1"/>
              <a:t>transcription</a:t>
            </a:r>
            <a:r>
              <a:rPr lang="nl-BE" dirty="0"/>
              <a:t> factors </a:t>
            </a:r>
            <a:r>
              <a:rPr lang="nl-BE" dirty="0" err="1"/>
              <a:t>into</a:t>
            </a:r>
            <a:r>
              <a:rPr lang="nl-BE" dirty="0"/>
              <a:t> a </a:t>
            </a:r>
            <a:r>
              <a:rPr lang="nl-BE" dirty="0" err="1"/>
              <a:t>text</a:t>
            </a:r>
            <a:r>
              <a:rPr lang="nl-BE" dirty="0"/>
              <a:t> file.</a:t>
            </a:r>
          </a:p>
          <a:p>
            <a:pPr>
              <a:defRPr/>
            </a:pPr>
            <a:r>
              <a:rPr lang="nl-BE" dirty="0"/>
              <a:t> </a:t>
            </a:r>
          </a:p>
          <a:p>
            <a:pPr>
              <a:defRPr/>
            </a:pPr>
            <a:r>
              <a:rPr lang="nl-BE" dirty="0"/>
              <a:t>In </a:t>
            </a:r>
            <a:r>
              <a:rPr lang="nl-BE" dirty="0" err="1"/>
              <a:t>GenePattern</a:t>
            </a:r>
            <a:r>
              <a:rPr lang="nl-BE" dirty="0"/>
              <a:t> we want to </a:t>
            </a:r>
            <a:r>
              <a:rPr lang="nl-BE" dirty="0" err="1"/>
              <a:t>refine</a:t>
            </a:r>
            <a:r>
              <a:rPr lang="nl-BE" dirty="0"/>
              <a:t> the GO </a:t>
            </a:r>
            <a:r>
              <a:rPr lang="nl-BE" dirty="0" err="1"/>
              <a:t>transcription</a:t>
            </a:r>
            <a:r>
              <a:rPr lang="nl-BE" dirty="0"/>
              <a:t> factors to a set of </a:t>
            </a:r>
            <a:r>
              <a:rPr lang="nl-BE" dirty="0" err="1"/>
              <a:t>lineage-specific</a:t>
            </a:r>
            <a:r>
              <a:rPr lang="nl-BE" dirty="0"/>
              <a:t> </a:t>
            </a:r>
            <a:r>
              <a:rPr lang="nl-BE" dirty="0" err="1"/>
              <a:t>transcription</a:t>
            </a:r>
            <a:r>
              <a:rPr lang="nl-BE" dirty="0"/>
              <a:t> factors. We do </a:t>
            </a:r>
            <a:r>
              <a:rPr lang="nl-BE" dirty="0" err="1"/>
              <a:t>this</a:t>
            </a:r>
            <a:r>
              <a:rPr lang="nl-BE" dirty="0"/>
              <a:t> </a:t>
            </a:r>
            <a:r>
              <a:rPr lang="nl-BE" dirty="0" err="1"/>
              <a:t>using</a:t>
            </a:r>
            <a:r>
              <a:rPr lang="nl-BE" dirty="0"/>
              <a:t> the </a:t>
            </a:r>
            <a:r>
              <a:rPr lang="nl-BE" dirty="0" err="1"/>
              <a:t>ComparativeMarkerSelection</a:t>
            </a:r>
            <a:r>
              <a:rPr lang="nl-BE" dirty="0"/>
              <a:t> and </a:t>
            </a:r>
            <a:r>
              <a:rPr lang="nl-BE" dirty="0" err="1"/>
              <a:t>ExtractComparativeMarkerResults</a:t>
            </a:r>
            <a:r>
              <a:rPr lang="nl-BE" dirty="0"/>
              <a:t> modules in </a:t>
            </a:r>
            <a:r>
              <a:rPr lang="nl-BE" dirty="0" err="1"/>
              <a:t>GenePattern</a:t>
            </a:r>
            <a:r>
              <a:rPr lang="nl-BE" dirty="0"/>
              <a:t>. </a:t>
            </a:r>
            <a:r>
              <a:rPr lang="nl-BE" dirty="0" err="1"/>
              <a:t>So</a:t>
            </a:r>
            <a:r>
              <a:rPr lang="nl-BE" dirty="0"/>
              <a:t> we </a:t>
            </a:r>
            <a:r>
              <a:rPr lang="nl-BE" dirty="0" err="1"/>
              <a:t>basically</a:t>
            </a:r>
            <a:r>
              <a:rPr lang="nl-BE" dirty="0"/>
              <a:t> </a:t>
            </a:r>
            <a:r>
              <a:rPr lang="nl-BE" dirty="0" err="1"/>
              <a:t>use</a:t>
            </a:r>
            <a:r>
              <a:rPr lang="nl-BE" dirty="0"/>
              <a:t> a </a:t>
            </a:r>
            <a:r>
              <a:rPr lang="nl-BE" dirty="0" err="1"/>
              <a:t>t-test</a:t>
            </a:r>
            <a:r>
              <a:rPr lang="nl-BE" dirty="0"/>
              <a:t> to </a:t>
            </a:r>
            <a:r>
              <a:rPr lang="nl-BE" dirty="0" err="1"/>
              <a:t>assess</a:t>
            </a:r>
            <a:r>
              <a:rPr lang="nl-BE" dirty="0"/>
              <a:t> </a:t>
            </a:r>
            <a:r>
              <a:rPr lang="nl-BE" dirty="0" err="1"/>
              <a:t>differential</a:t>
            </a:r>
            <a:r>
              <a:rPr lang="nl-BE" dirty="0"/>
              <a:t> </a:t>
            </a:r>
            <a:r>
              <a:rPr lang="nl-BE" dirty="0" err="1"/>
              <a:t>expression</a:t>
            </a:r>
            <a:r>
              <a:rPr lang="nl-BE" dirty="0"/>
              <a:t> of </a:t>
            </a:r>
            <a:r>
              <a:rPr lang="nl-BE" dirty="0" err="1"/>
              <a:t>transcription</a:t>
            </a:r>
            <a:r>
              <a:rPr lang="nl-BE" dirty="0"/>
              <a:t> factors in </a:t>
            </a:r>
            <a:r>
              <a:rPr lang="nl-BE" dirty="0" err="1"/>
              <a:t>each</a:t>
            </a:r>
            <a:r>
              <a:rPr lang="nl-BE" dirty="0"/>
              <a:t> </a:t>
            </a:r>
            <a:r>
              <a:rPr lang="nl-BE" dirty="0" err="1"/>
              <a:t>lineage</a:t>
            </a:r>
            <a:r>
              <a:rPr lang="nl-BE" dirty="0"/>
              <a:t> versus the rest of the </a:t>
            </a:r>
            <a:r>
              <a:rPr lang="nl-BE" dirty="0" err="1"/>
              <a:t>lineages</a:t>
            </a:r>
            <a:r>
              <a:rPr lang="nl-BE" dirty="0"/>
              <a:t>, and we </a:t>
            </a:r>
            <a:r>
              <a:rPr lang="nl-BE" dirty="0" err="1"/>
              <a:t>can</a:t>
            </a:r>
            <a:r>
              <a:rPr lang="nl-BE" dirty="0"/>
              <a:t> </a:t>
            </a:r>
            <a:r>
              <a:rPr lang="nl-BE" dirty="0" err="1"/>
              <a:t>use</a:t>
            </a:r>
            <a:r>
              <a:rPr lang="nl-BE" dirty="0"/>
              <a:t> criteria </a:t>
            </a:r>
            <a:r>
              <a:rPr lang="nl-BE" dirty="0" err="1"/>
              <a:t>such</a:t>
            </a:r>
            <a:r>
              <a:rPr lang="nl-BE" dirty="0"/>
              <a:t> as </a:t>
            </a:r>
            <a:r>
              <a:rPr lang="nl-BE" dirty="0" err="1"/>
              <a:t>an</a:t>
            </a:r>
            <a:r>
              <a:rPr lang="nl-BE" dirty="0"/>
              <a:t> FDR &lt; 0.05 to </a:t>
            </a:r>
            <a:r>
              <a:rPr lang="nl-BE" dirty="0" err="1"/>
              <a:t>actually</a:t>
            </a:r>
            <a:r>
              <a:rPr lang="nl-BE" dirty="0"/>
              <a:t> select </a:t>
            </a:r>
            <a:r>
              <a:rPr lang="nl-BE" dirty="0" err="1"/>
              <a:t>significantly</a:t>
            </a:r>
            <a:r>
              <a:rPr lang="nl-BE" dirty="0"/>
              <a:t> </a:t>
            </a:r>
            <a:r>
              <a:rPr lang="nl-BE" dirty="0" err="1"/>
              <a:t>differentially</a:t>
            </a:r>
            <a:r>
              <a:rPr lang="nl-BE" dirty="0"/>
              <a:t> </a:t>
            </a:r>
            <a:r>
              <a:rPr lang="nl-BE" dirty="0" err="1"/>
              <a:t>expressed</a:t>
            </a:r>
            <a:r>
              <a:rPr lang="nl-BE" dirty="0"/>
              <a:t> </a:t>
            </a:r>
            <a:r>
              <a:rPr lang="nl-BE" dirty="0" err="1"/>
              <a:t>transcription</a:t>
            </a:r>
            <a:r>
              <a:rPr lang="nl-BE" dirty="0"/>
              <a:t> factors. As </a:t>
            </a:r>
            <a:r>
              <a:rPr lang="nl-BE" dirty="0" err="1"/>
              <a:t>an</a:t>
            </a:r>
            <a:r>
              <a:rPr lang="nl-BE" dirty="0"/>
              <a:t> </a:t>
            </a:r>
            <a:r>
              <a:rPr lang="nl-BE" dirty="0" err="1"/>
              <a:t>example</a:t>
            </a:r>
            <a:r>
              <a:rPr lang="nl-BE" dirty="0"/>
              <a:t>, we continue </a:t>
            </a:r>
            <a:r>
              <a:rPr lang="nl-BE" dirty="0" err="1"/>
              <a:t>with</a:t>
            </a:r>
            <a:r>
              <a:rPr lang="nl-BE" dirty="0"/>
              <a:t> the </a:t>
            </a:r>
            <a:r>
              <a:rPr lang="nl-BE" dirty="0" err="1"/>
              <a:t>transcription</a:t>
            </a:r>
            <a:r>
              <a:rPr lang="nl-BE" dirty="0"/>
              <a:t> factors </a:t>
            </a:r>
            <a:r>
              <a:rPr lang="nl-BE" dirty="0" err="1"/>
              <a:t>that</a:t>
            </a:r>
            <a:r>
              <a:rPr lang="nl-BE" dirty="0"/>
              <a:t> are </a:t>
            </a:r>
            <a:r>
              <a:rPr lang="nl-BE" dirty="0" err="1"/>
              <a:t>specific</a:t>
            </a:r>
            <a:r>
              <a:rPr lang="nl-BE" dirty="0"/>
              <a:t> to the </a:t>
            </a:r>
            <a:r>
              <a:rPr lang="nl-BE" dirty="0" err="1"/>
              <a:t>hematopoietic</a:t>
            </a:r>
            <a:r>
              <a:rPr lang="nl-BE" dirty="0"/>
              <a:t> stem </a:t>
            </a:r>
            <a:r>
              <a:rPr lang="nl-BE" dirty="0" err="1"/>
              <a:t>cell</a:t>
            </a:r>
            <a:r>
              <a:rPr lang="nl-BE" dirty="0"/>
              <a:t> (HSC) </a:t>
            </a:r>
            <a:r>
              <a:rPr lang="nl-BE" dirty="0" err="1"/>
              <a:t>lineage</a:t>
            </a:r>
            <a:r>
              <a:rPr lang="nl-BE" dirty="0"/>
              <a:t>.</a:t>
            </a:r>
          </a:p>
          <a:p>
            <a:pPr>
              <a:defRPr/>
            </a:pPr>
            <a:r>
              <a:rPr lang="nl-BE" dirty="0"/>
              <a:t> </a:t>
            </a:r>
          </a:p>
          <a:p>
            <a:pPr>
              <a:defRPr/>
            </a:pPr>
            <a:r>
              <a:rPr lang="nl-BE" dirty="0"/>
              <a:t>Back in </a:t>
            </a:r>
            <a:r>
              <a:rPr lang="nl-BE" dirty="0" err="1"/>
              <a:t>Genomica</a:t>
            </a:r>
            <a:r>
              <a:rPr lang="nl-BE" dirty="0"/>
              <a:t>, we run Module Networks </a:t>
            </a:r>
            <a:r>
              <a:rPr lang="nl-BE" dirty="0" err="1"/>
              <a:t>on</a:t>
            </a:r>
            <a:r>
              <a:rPr lang="nl-BE" dirty="0"/>
              <a:t> the full </a:t>
            </a:r>
            <a:r>
              <a:rPr lang="nl-BE" dirty="0" err="1"/>
              <a:t>expression</a:t>
            </a:r>
            <a:r>
              <a:rPr lang="nl-BE" dirty="0"/>
              <a:t> data, </a:t>
            </a:r>
            <a:r>
              <a:rPr lang="nl-BE" dirty="0" err="1"/>
              <a:t>while</a:t>
            </a:r>
            <a:r>
              <a:rPr lang="nl-BE" dirty="0"/>
              <a:t> </a:t>
            </a:r>
            <a:r>
              <a:rPr lang="nl-BE" dirty="0" err="1"/>
              <a:t>also</a:t>
            </a:r>
            <a:r>
              <a:rPr lang="nl-BE" dirty="0"/>
              <a:t> </a:t>
            </a:r>
            <a:r>
              <a:rPr lang="nl-BE" dirty="0" err="1"/>
              <a:t>loading</a:t>
            </a:r>
            <a:r>
              <a:rPr lang="nl-BE" dirty="0"/>
              <a:t> the </a:t>
            </a:r>
            <a:r>
              <a:rPr lang="nl-BE" dirty="0" err="1"/>
              <a:t>lineage-specific</a:t>
            </a:r>
            <a:r>
              <a:rPr lang="nl-BE" dirty="0"/>
              <a:t> </a:t>
            </a:r>
            <a:r>
              <a:rPr lang="nl-BE" dirty="0" err="1"/>
              <a:t>transcription</a:t>
            </a:r>
            <a:r>
              <a:rPr lang="nl-BE" dirty="0"/>
              <a:t> factors we </a:t>
            </a:r>
            <a:r>
              <a:rPr lang="nl-BE" dirty="0" err="1"/>
              <a:t>just</a:t>
            </a:r>
            <a:r>
              <a:rPr lang="nl-BE" dirty="0"/>
              <a:t> </a:t>
            </a:r>
            <a:r>
              <a:rPr lang="nl-BE" dirty="0" err="1"/>
              <a:t>generated</a:t>
            </a:r>
            <a:r>
              <a:rPr lang="nl-BE" dirty="0"/>
              <a:t> in </a:t>
            </a:r>
            <a:r>
              <a:rPr lang="nl-BE" dirty="0" err="1"/>
              <a:t>GenePattern</a:t>
            </a:r>
            <a:r>
              <a:rPr lang="nl-BE" dirty="0"/>
              <a:t>. As running Module Networks </a:t>
            </a:r>
            <a:r>
              <a:rPr lang="nl-BE" dirty="0" err="1"/>
              <a:t>usually</a:t>
            </a:r>
            <a:r>
              <a:rPr lang="nl-BE" dirty="0"/>
              <a:t> </a:t>
            </a:r>
            <a:r>
              <a:rPr lang="nl-BE" dirty="0" err="1"/>
              <a:t>takes</a:t>
            </a:r>
            <a:r>
              <a:rPr lang="nl-BE" dirty="0"/>
              <a:t> a </a:t>
            </a:r>
            <a:r>
              <a:rPr lang="nl-BE" dirty="0" err="1"/>
              <a:t>while</a:t>
            </a:r>
            <a:r>
              <a:rPr lang="nl-BE" dirty="0"/>
              <a:t>, we </a:t>
            </a:r>
            <a:r>
              <a:rPr lang="nl-BE" dirty="0" err="1"/>
              <a:t>now</a:t>
            </a:r>
            <a:r>
              <a:rPr lang="nl-BE" dirty="0"/>
              <a:t> </a:t>
            </a:r>
            <a:r>
              <a:rPr lang="nl-BE" dirty="0" err="1"/>
              <a:t>immediately</a:t>
            </a:r>
            <a:r>
              <a:rPr lang="nl-BE" dirty="0"/>
              <a:t> </a:t>
            </a:r>
            <a:r>
              <a:rPr lang="nl-BE" dirty="0" err="1"/>
              <a:t>load</a:t>
            </a:r>
            <a:r>
              <a:rPr lang="nl-BE" dirty="0"/>
              <a:t> </a:t>
            </a:r>
            <a:r>
              <a:rPr lang="nl-BE" dirty="0" err="1"/>
              <a:t>our</a:t>
            </a:r>
            <a:r>
              <a:rPr lang="nl-BE" dirty="0"/>
              <a:t> </a:t>
            </a:r>
            <a:r>
              <a:rPr lang="nl-BE" dirty="0" err="1"/>
              <a:t>previously</a:t>
            </a:r>
            <a:r>
              <a:rPr lang="nl-BE" dirty="0"/>
              <a:t> </a:t>
            </a:r>
            <a:r>
              <a:rPr lang="nl-BE" dirty="0" err="1"/>
              <a:t>saved</a:t>
            </a:r>
            <a:r>
              <a:rPr lang="nl-BE" dirty="0"/>
              <a:t> </a:t>
            </a:r>
            <a:r>
              <a:rPr lang="nl-BE" dirty="0" err="1"/>
              <a:t>results</a:t>
            </a:r>
            <a:r>
              <a:rPr lang="nl-BE" dirty="0"/>
              <a:t>. In </a:t>
            </a:r>
            <a:r>
              <a:rPr lang="nl-BE" dirty="0" err="1"/>
              <a:t>this</a:t>
            </a:r>
            <a:r>
              <a:rPr lang="nl-BE" dirty="0"/>
              <a:t> case, we have 80 modules of </a:t>
            </a:r>
            <a:r>
              <a:rPr lang="nl-BE" dirty="0" err="1"/>
              <a:t>coexpressed</a:t>
            </a:r>
            <a:r>
              <a:rPr lang="nl-BE" dirty="0"/>
              <a:t> </a:t>
            </a:r>
            <a:r>
              <a:rPr lang="nl-BE" dirty="0" err="1"/>
              <a:t>genes</a:t>
            </a:r>
            <a:r>
              <a:rPr lang="nl-BE" dirty="0"/>
              <a:t> </a:t>
            </a:r>
            <a:r>
              <a:rPr lang="nl-BE" dirty="0" err="1"/>
              <a:t>for</a:t>
            </a:r>
            <a:r>
              <a:rPr lang="nl-BE" dirty="0"/>
              <a:t> </a:t>
            </a:r>
            <a:r>
              <a:rPr lang="nl-BE" dirty="0" err="1"/>
              <a:t>which</a:t>
            </a:r>
            <a:r>
              <a:rPr lang="nl-BE" dirty="0"/>
              <a:t> we </a:t>
            </a:r>
            <a:r>
              <a:rPr lang="nl-BE" dirty="0" err="1"/>
              <a:t>can</a:t>
            </a:r>
            <a:r>
              <a:rPr lang="nl-BE" dirty="0"/>
              <a:t> </a:t>
            </a:r>
            <a:r>
              <a:rPr lang="nl-BE" dirty="0" err="1"/>
              <a:t>generate</a:t>
            </a:r>
            <a:r>
              <a:rPr lang="nl-BE" dirty="0"/>
              <a:t> a list of the </a:t>
            </a:r>
            <a:r>
              <a:rPr lang="nl-BE" dirty="0" err="1"/>
              <a:t>potential</a:t>
            </a:r>
            <a:r>
              <a:rPr lang="nl-BE" dirty="0"/>
              <a:t> regulators. </a:t>
            </a:r>
            <a:r>
              <a:rPr lang="nl-BE" dirty="0" err="1"/>
              <a:t>This</a:t>
            </a:r>
            <a:r>
              <a:rPr lang="nl-BE" dirty="0"/>
              <a:t> list </a:t>
            </a:r>
            <a:r>
              <a:rPr lang="nl-BE" dirty="0" err="1"/>
              <a:t>allows</a:t>
            </a:r>
            <a:r>
              <a:rPr lang="nl-BE" dirty="0"/>
              <a:t> </a:t>
            </a:r>
            <a:r>
              <a:rPr lang="nl-BE" dirty="0" err="1"/>
              <a:t>us</a:t>
            </a:r>
            <a:r>
              <a:rPr lang="nl-BE" dirty="0"/>
              <a:t> to </a:t>
            </a:r>
            <a:r>
              <a:rPr lang="nl-BE" dirty="0" err="1"/>
              <a:t>browse</a:t>
            </a:r>
            <a:r>
              <a:rPr lang="nl-BE" dirty="0"/>
              <a:t> </a:t>
            </a:r>
            <a:r>
              <a:rPr lang="nl-BE" dirty="0" err="1"/>
              <a:t>very</a:t>
            </a:r>
            <a:r>
              <a:rPr lang="nl-BE" dirty="0"/>
              <a:t> </a:t>
            </a:r>
            <a:r>
              <a:rPr lang="nl-BE" dirty="0" err="1"/>
              <a:t>easily</a:t>
            </a:r>
            <a:r>
              <a:rPr lang="nl-BE" dirty="0"/>
              <a:t> </a:t>
            </a:r>
            <a:r>
              <a:rPr lang="nl-BE" dirty="0" err="1"/>
              <a:t>through</a:t>
            </a:r>
            <a:r>
              <a:rPr lang="nl-BE" dirty="0"/>
              <a:t> the </a:t>
            </a:r>
            <a:r>
              <a:rPr lang="nl-BE" dirty="0" err="1"/>
              <a:t>results</a:t>
            </a:r>
            <a:r>
              <a:rPr lang="nl-BE" dirty="0"/>
              <a:t>. </a:t>
            </a:r>
            <a:r>
              <a:rPr lang="nl-BE" dirty="0" err="1"/>
              <a:t>Here</a:t>
            </a:r>
            <a:r>
              <a:rPr lang="nl-BE" dirty="0"/>
              <a:t> </a:t>
            </a:r>
            <a:r>
              <a:rPr lang="nl-BE" dirty="0" err="1"/>
              <a:t>you</a:t>
            </a:r>
            <a:r>
              <a:rPr lang="nl-BE" dirty="0"/>
              <a:t> </a:t>
            </a:r>
            <a:r>
              <a:rPr lang="nl-BE" dirty="0" err="1"/>
              <a:t>see</a:t>
            </a:r>
            <a:r>
              <a:rPr lang="nl-BE" dirty="0"/>
              <a:t> a module </a:t>
            </a:r>
            <a:r>
              <a:rPr lang="nl-BE" dirty="0" err="1"/>
              <a:t>that</a:t>
            </a:r>
            <a:r>
              <a:rPr lang="nl-BE" dirty="0"/>
              <a:t> has as top regulator SMAD4. SMAD4 </a:t>
            </a:r>
            <a:r>
              <a:rPr lang="nl-BE" dirty="0" err="1"/>
              <a:t>divides</a:t>
            </a:r>
            <a:r>
              <a:rPr lang="nl-BE" dirty="0"/>
              <a:t> the sample </a:t>
            </a:r>
            <a:r>
              <a:rPr lang="nl-BE" dirty="0" err="1"/>
              <a:t>space</a:t>
            </a:r>
            <a:r>
              <a:rPr lang="nl-BE" dirty="0"/>
              <a:t> </a:t>
            </a:r>
            <a:r>
              <a:rPr lang="nl-BE" dirty="0" err="1"/>
              <a:t>into</a:t>
            </a:r>
            <a:r>
              <a:rPr lang="nl-BE" dirty="0"/>
              <a:t> 2 </a:t>
            </a:r>
            <a:r>
              <a:rPr lang="nl-BE" dirty="0" err="1"/>
              <a:t>partitions</a:t>
            </a:r>
            <a:r>
              <a:rPr lang="nl-BE" dirty="0"/>
              <a:t>, </a:t>
            </a:r>
            <a:r>
              <a:rPr lang="nl-BE" dirty="0" err="1"/>
              <a:t>while</a:t>
            </a:r>
            <a:r>
              <a:rPr lang="nl-BE" dirty="0"/>
              <a:t> </a:t>
            </a:r>
            <a:r>
              <a:rPr lang="nl-BE" dirty="0" err="1"/>
              <a:t>other</a:t>
            </a:r>
            <a:r>
              <a:rPr lang="nl-BE" dirty="0"/>
              <a:t> regulators </a:t>
            </a:r>
            <a:r>
              <a:rPr lang="nl-BE" dirty="0" err="1"/>
              <a:t>further</a:t>
            </a:r>
            <a:r>
              <a:rPr lang="nl-BE" dirty="0"/>
              <a:t> </a:t>
            </a:r>
            <a:r>
              <a:rPr lang="nl-BE" dirty="0" err="1"/>
              <a:t>subdivide</a:t>
            </a:r>
            <a:r>
              <a:rPr lang="nl-BE" dirty="0"/>
              <a:t> the samples.</a:t>
            </a:r>
          </a:p>
          <a:p>
            <a:pPr>
              <a:defRPr/>
            </a:pPr>
            <a:r>
              <a:rPr lang="nl-BE" b="1" dirty="0"/>
              <a:t> </a:t>
            </a:r>
            <a:endParaRPr lang="nl-BE" dirty="0"/>
          </a:p>
          <a:p>
            <a:pPr>
              <a:defRPr/>
            </a:pPr>
            <a:r>
              <a:rPr lang="nl-BE" dirty="0"/>
              <a:t>As a last step, we want to </a:t>
            </a:r>
            <a:r>
              <a:rPr lang="nl-BE" dirty="0" err="1"/>
              <a:t>visualize</a:t>
            </a:r>
            <a:r>
              <a:rPr lang="nl-BE" dirty="0"/>
              <a:t> and </a:t>
            </a:r>
            <a:r>
              <a:rPr lang="nl-BE" dirty="0" err="1"/>
              <a:t>validate</a:t>
            </a:r>
            <a:r>
              <a:rPr lang="nl-BE" dirty="0"/>
              <a:t> </a:t>
            </a:r>
            <a:r>
              <a:rPr lang="nl-BE" dirty="0" err="1"/>
              <a:t>our</a:t>
            </a:r>
            <a:r>
              <a:rPr lang="nl-BE" dirty="0"/>
              <a:t> list of </a:t>
            </a:r>
            <a:r>
              <a:rPr lang="nl-BE" dirty="0" err="1"/>
              <a:t>potential</a:t>
            </a:r>
            <a:r>
              <a:rPr lang="nl-BE" dirty="0"/>
              <a:t> regulators. To do </a:t>
            </a:r>
            <a:r>
              <a:rPr lang="nl-BE" dirty="0" err="1"/>
              <a:t>that</a:t>
            </a:r>
            <a:r>
              <a:rPr lang="nl-BE" dirty="0"/>
              <a:t>, we </a:t>
            </a:r>
            <a:r>
              <a:rPr lang="nl-BE" dirty="0" err="1"/>
              <a:t>follow</a:t>
            </a:r>
            <a:r>
              <a:rPr lang="nl-BE" dirty="0"/>
              <a:t> 2 </a:t>
            </a:r>
            <a:r>
              <a:rPr lang="nl-BE" dirty="0" err="1"/>
              <a:t>approaches</a:t>
            </a:r>
            <a:r>
              <a:rPr lang="nl-BE" dirty="0"/>
              <a:t> in parallel. Both </a:t>
            </a:r>
            <a:r>
              <a:rPr lang="nl-BE" dirty="0" err="1"/>
              <a:t>approaches</a:t>
            </a:r>
            <a:r>
              <a:rPr lang="nl-BE" dirty="0"/>
              <a:t> </a:t>
            </a:r>
            <a:r>
              <a:rPr lang="nl-BE" dirty="0" err="1"/>
              <a:t>require</a:t>
            </a:r>
            <a:r>
              <a:rPr lang="nl-BE" dirty="0"/>
              <a:t> </a:t>
            </a:r>
            <a:r>
              <a:rPr lang="nl-BE" dirty="0" err="1"/>
              <a:t>us</a:t>
            </a:r>
            <a:r>
              <a:rPr lang="nl-BE" dirty="0"/>
              <a:t> to </a:t>
            </a:r>
            <a:r>
              <a:rPr lang="nl-BE" dirty="0" err="1"/>
              <a:t>manually</a:t>
            </a:r>
            <a:r>
              <a:rPr lang="nl-BE" dirty="0"/>
              <a:t> </a:t>
            </a:r>
            <a:r>
              <a:rPr lang="nl-BE" dirty="0" err="1"/>
              <a:t>create</a:t>
            </a:r>
            <a:r>
              <a:rPr lang="nl-BE" dirty="0"/>
              <a:t> a .bed </a:t>
            </a:r>
            <a:r>
              <a:rPr lang="nl-BE" dirty="0" err="1"/>
              <a:t>annotation</a:t>
            </a:r>
            <a:r>
              <a:rPr lang="nl-BE" dirty="0"/>
              <a:t> track </a:t>
            </a:r>
            <a:r>
              <a:rPr lang="nl-BE" dirty="0" err="1"/>
              <a:t>that</a:t>
            </a:r>
            <a:r>
              <a:rPr lang="nl-BE" dirty="0"/>
              <a:t> </a:t>
            </a:r>
            <a:r>
              <a:rPr lang="nl-BE" dirty="0" err="1"/>
              <a:t>contains</a:t>
            </a:r>
            <a:r>
              <a:rPr lang="nl-BE" dirty="0"/>
              <a:t> the </a:t>
            </a:r>
            <a:r>
              <a:rPr lang="nl-BE" dirty="0" err="1"/>
              <a:t>coordinates</a:t>
            </a:r>
            <a:r>
              <a:rPr lang="nl-BE" dirty="0"/>
              <a:t> of the regulators. To </a:t>
            </a:r>
            <a:r>
              <a:rPr lang="nl-BE" dirty="0" err="1"/>
              <a:t>validate</a:t>
            </a:r>
            <a:r>
              <a:rPr lang="nl-BE" dirty="0"/>
              <a:t> </a:t>
            </a:r>
            <a:r>
              <a:rPr lang="nl-BE" dirty="0" err="1"/>
              <a:t>our</a:t>
            </a:r>
            <a:r>
              <a:rPr lang="nl-BE" dirty="0"/>
              <a:t> regulators, we want to </a:t>
            </a:r>
            <a:r>
              <a:rPr lang="nl-BE" dirty="0" err="1"/>
              <a:t>find</a:t>
            </a:r>
            <a:r>
              <a:rPr lang="nl-BE" dirty="0"/>
              <a:t> </a:t>
            </a:r>
            <a:r>
              <a:rPr lang="nl-BE" dirty="0" err="1"/>
              <a:t>overlaps</a:t>
            </a:r>
            <a:r>
              <a:rPr lang="nl-BE" dirty="0"/>
              <a:t> </a:t>
            </a:r>
            <a:r>
              <a:rPr lang="nl-BE" dirty="0" err="1"/>
              <a:t>between</a:t>
            </a:r>
            <a:r>
              <a:rPr lang="nl-BE" dirty="0"/>
              <a:t> </a:t>
            </a:r>
            <a:r>
              <a:rPr lang="nl-BE" dirty="0" err="1"/>
              <a:t>our</a:t>
            </a:r>
            <a:r>
              <a:rPr lang="nl-BE" dirty="0"/>
              <a:t> regulators and </a:t>
            </a:r>
            <a:r>
              <a:rPr lang="nl-BE" dirty="0" err="1"/>
              <a:t>previously</a:t>
            </a:r>
            <a:r>
              <a:rPr lang="nl-BE" dirty="0"/>
              <a:t> </a:t>
            </a:r>
            <a:r>
              <a:rPr lang="nl-BE" dirty="0" err="1"/>
              <a:t>published</a:t>
            </a:r>
            <a:r>
              <a:rPr lang="nl-BE" dirty="0"/>
              <a:t> GWAS </a:t>
            </a:r>
            <a:r>
              <a:rPr lang="nl-BE" dirty="0" err="1"/>
              <a:t>SNPs</a:t>
            </a:r>
            <a:r>
              <a:rPr lang="nl-BE" dirty="0"/>
              <a:t> and </a:t>
            </a:r>
            <a:r>
              <a:rPr lang="nl-BE" dirty="0" err="1"/>
              <a:t>linkage</a:t>
            </a:r>
            <a:r>
              <a:rPr lang="nl-BE" dirty="0"/>
              <a:t> </a:t>
            </a:r>
            <a:r>
              <a:rPr lang="nl-BE" dirty="0" err="1"/>
              <a:t>regions</a:t>
            </a:r>
            <a:r>
              <a:rPr lang="nl-BE" dirty="0"/>
              <a:t>. We download these </a:t>
            </a:r>
            <a:r>
              <a:rPr lang="nl-BE" dirty="0" err="1"/>
              <a:t>SNPs</a:t>
            </a:r>
            <a:r>
              <a:rPr lang="nl-BE" dirty="0"/>
              <a:t> and </a:t>
            </a:r>
            <a:r>
              <a:rPr lang="nl-BE" dirty="0" err="1"/>
              <a:t>linkage</a:t>
            </a:r>
            <a:r>
              <a:rPr lang="nl-BE" dirty="0"/>
              <a:t> </a:t>
            </a:r>
            <a:r>
              <a:rPr lang="nl-BE" dirty="0" err="1"/>
              <a:t>regions</a:t>
            </a:r>
            <a:r>
              <a:rPr lang="nl-BE" dirty="0"/>
              <a:t> and we </a:t>
            </a:r>
            <a:r>
              <a:rPr lang="nl-BE" dirty="0" err="1"/>
              <a:t>manually</a:t>
            </a:r>
            <a:r>
              <a:rPr lang="nl-BE" dirty="0"/>
              <a:t> </a:t>
            </a:r>
            <a:r>
              <a:rPr lang="nl-BE" dirty="0" err="1"/>
              <a:t>create</a:t>
            </a:r>
            <a:r>
              <a:rPr lang="nl-BE" dirty="0"/>
              <a:t> .bed </a:t>
            </a:r>
            <a:r>
              <a:rPr lang="nl-BE" dirty="0" err="1"/>
              <a:t>annotation</a:t>
            </a:r>
            <a:r>
              <a:rPr lang="nl-BE" dirty="0"/>
              <a:t> tracks </a:t>
            </a:r>
            <a:r>
              <a:rPr lang="nl-BE" dirty="0" err="1"/>
              <a:t>for</a:t>
            </a:r>
            <a:r>
              <a:rPr lang="nl-BE" dirty="0"/>
              <a:t> </a:t>
            </a:r>
            <a:r>
              <a:rPr lang="nl-BE" dirty="0" err="1"/>
              <a:t>both</a:t>
            </a:r>
            <a:r>
              <a:rPr lang="nl-BE" dirty="0"/>
              <a:t> of </a:t>
            </a:r>
            <a:r>
              <a:rPr lang="nl-BE" dirty="0" err="1"/>
              <a:t>them</a:t>
            </a:r>
            <a:r>
              <a:rPr lang="nl-BE" dirty="0"/>
              <a:t>.</a:t>
            </a:r>
          </a:p>
          <a:p>
            <a:pPr>
              <a:defRPr/>
            </a:pPr>
            <a:r>
              <a:rPr lang="nl-BE" dirty="0"/>
              <a:t> </a:t>
            </a:r>
          </a:p>
          <a:p>
            <a:pPr>
              <a:defRPr/>
            </a:pPr>
            <a:r>
              <a:rPr lang="nl-BE" dirty="0"/>
              <a:t>The </a:t>
            </a:r>
            <a:r>
              <a:rPr lang="nl-BE" dirty="0" err="1"/>
              <a:t>first</a:t>
            </a:r>
            <a:r>
              <a:rPr lang="nl-BE" dirty="0"/>
              <a:t> </a:t>
            </a:r>
            <a:r>
              <a:rPr lang="nl-BE" dirty="0" err="1"/>
              <a:t>approach</a:t>
            </a:r>
            <a:r>
              <a:rPr lang="nl-BE" dirty="0"/>
              <a:t> is to </a:t>
            </a:r>
            <a:r>
              <a:rPr lang="nl-BE" dirty="0" err="1"/>
              <a:t>visualize</a:t>
            </a:r>
            <a:r>
              <a:rPr lang="nl-BE" dirty="0"/>
              <a:t> </a:t>
            </a:r>
            <a:r>
              <a:rPr lang="nl-BE" dirty="0" err="1"/>
              <a:t>our</a:t>
            </a:r>
            <a:r>
              <a:rPr lang="nl-BE" dirty="0"/>
              <a:t> regulators in IGV. </a:t>
            </a:r>
            <a:r>
              <a:rPr lang="nl-BE" dirty="0" err="1"/>
              <a:t>This</a:t>
            </a:r>
            <a:r>
              <a:rPr lang="nl-BE" dirty="0"/>
              <a:t> </a:t>
            </a:r>
            <a:r>
              <a:rPr lang="nl-BE" dirty="0" err="1"/>
              <a:t>requires</a:t>
            </a:r>
            <a:r>
              <a:rPr lang="nl-BE" dirty="0"/>
              <a:t> </a:t>
            </a:r>
            <a:r>
              <a:rPr lang="nl-BE" dirty="0" err="1"/>
              <a:t>us</a:t>
            </a:r>
            <a:r>
              <a:rPr lang="nl-BE" dirty="0"/>
              <a:t> to </a:t>
            </a:r>
            <a:r>
              <a:rPr lang="nl-BE" dirty="0" err="1"/>
              <a:t>upload</a:t>
            </a:r>
            <a:r>
              <a:rPr lang="nl-BE" dirty="0"/>
              <a:t> the 3 .bed </a:t>
            </a:r>
            <a:r>
              <a:rPr lang="nl-BE" dirty="0" err="1"/>
              <a:t>annotation</a:t>
            </a:r>
            <a:r>
              <a:rPr lang="nl-BE" dirty="0"/>
              <a:t> tracks in IGV. In parallel, we </a:t>
            </a:r>
            <a:r>
              <a:rPr lang="nl-BE" dirty="0" err="1"/>
              <a:t>submit</a:t>
            </a:r>
            <a:r>
              <a:rPr lang="nl-BE" dirty="0"/>
              <a:t> the </a:t>
            </a:r>
            <a:r>
              <a:rPr lang="nl-BE" dirty="0" err="1"/>
              <a:t>same</a:t>
            </a:r>
            <a:r>
              <a:rPr lang="nl-BE" dirty="0"/>
              <a:t> 3 .bed </a:t>
            </a:r>
            <a:r>
              <a:rPr lang="nl-BE" dirty="0" err="1"/>
              <a:t>annotation</a:t>
            </a:r>
            <a:r>
              <a:rPr lang="nl-BE" dirty="0"/>
              <a:t> tracks to </a:t>
            </a:r>
            <a:r>
              <a:rPr lang="nl-BE" dirty="0" err="1"/>
              <a:t>Galaxy</a:t>
            </a:r>
            <a:r>
              <a:rPr lang="nl-BE" dirty="0"/>
              <a:t>, </a:t>
            </a:r>
            <a:r>
              <a:rPr lang="nl-BE" dirty="0" err="1"/>
              <a:t>where</a:t>
            </a:r>
            <a:r>
              <a:rPr lang="nl-BE" dirty="0"/>
              <a:t> we </a:t>
            </a:r>
            <a:r>
              <a:rPr lang="nl-BE" dirty="0" err="1"/>
              <a:t>can</a:t>
            </a:r>
            <a:r>
              <a:rPr lang="nl-BE" dirty="0"/>
              <a:t> do overlap </a:t>
            </a:r>
            <a:r>
              <a:rPr lang="nl-BE" dirty="0" err="1"/>
              <a:t>analysis</a:t>
            </a:r>
            <a:r>
              <a:rPr lang="nl-BE" dirty="0"/>
              <a:t> </a:t>
            </a:r>
            <a:r>
              <a:rPr lang="nl-BE" dirty="0" err="1"/>
              <a:t>between</a:t>
            </a:r>
            <a:r>
              <a:rPr lang="nl-BE" dirty="0"/>
              <a:t> regulators, </a:t>
            </a:r>
            <a:r>
              <a:rPr lang="nl-BE" dirty="0" err="1"/>
              <a:t>SNPs</a:t>
            </a:r>
            <a:r>
              <a:rPr lang="nl-BE" dirty="0"/>
              <a:t> and </a:t>
            </a:r>
            <a:r>
              <a:rPr lang="nl-BE" dirty="0" err="1"/>
              <a:t>linkage</a:t>
            </a:r>
            <a:r>
              <a:rPr lang="nl-BE" dirty="0"/>
              <a:t> </a:t>
            </a:r>
            <a:r>
              <a:rPr lang="nl-BE" dirty="0" err="1"/>
              <a:t>regions</a:t>
            </a:r>
            <a:r>
              <a:rPr lang="nl-BE" dirty="0"/>
              <a:t> in </a:t>
            </a:r>
            <a:r>
              <a:rPr lang="nl-BE" dirty="0" err="1"/>
              <a:t>several</a:t>
            </a:r>
            <a:r>
              <a:rPr lang="nl-BE" dirty="0"/>
              <a:t> steps. </a:t>
            </a:r>
            <a:r>
              <a:rPr lang="nl-BE" dirty="0" err="1"/>
              <a:t>From</a:t>
            </a:r>
            <a:r>
              <a:rPr lang="nl-BE" dirty="0"/>
              <a:t> </a:t>
            </a:r>
            <a:r>
              <a:rPr lang="nl-BE" dirty="0" err="1"/>
              <a:t>this</a:t>
            </a:r>
            <a:r>
              <a:rPr lang="nl-BE" dirty="0"/>
              <a:t> </a:t>
            </a:r>
            <a:r>
              <a:rPr lang="nl-BE" dirty="0" err="1"/>
              <a:t>analysis</a:t>
            </a:r>
            <a:r>
              <a:rPr lang="nl-BE" dirty="0"/>
              <a:t>, we </a:t>
            </a:r>
            <a:r>
              <a:rPr lang="nl-BE" dirty="0" err="1"/>
              <a:t>get</a:t>
            </a:r>
            <a:r>
              <a:rPr lang="nl-BE" dirty="0"/>
              <a:t> </a:t>
            </a:r>
            <a:r>
              <a:rPr lang="nl-BE" dirty="0" err="1"/>
              <a:t>an</a:t>
            </a:r>
            <a:r>
              <a:rPr lang="nl-BE" dirty="0"/>
              <a:t> </a:t>
            </a:r>
            <a:r>
              <a:rPr lang="nl-BE" dirty="0" err="1"/>
              <a:t>excel</a:t>
            </a:r>
            <a:r>
              <a:rPr lang="nl-BE" dirty="0"/>
              <a:t> file </a:t>
            </a:r>
            <a:r>
              <a:rPr lang="nl-BE" dirty="0" err="1"/>
              <a:t>that</a:t>
            </a:r>
            <a:r>
              <a:rPr lang="nl-BE" dirty="0"/>
              <a:t> displays the </a:t>
            </a:r>
            <a:r>
              <a:rPr lang="nl-BE" dirty="0" err="1"/>
              <a:t>overlaps</a:t>
            </a:r>
            <a:r>
              <a:rPr lang="nl-BE" dirty="0"/>
              <a:t> in </a:t>
            </a:r>
            <a:r>
              <a:rPr lang="nl-BE" dirty="0" err="1"/>
              <a:t>table</a:t>
            </a:r>
            <a:r>
              <a:rPr lang="nl-BE" dirty="0"/>
              <a:t> </a:t>
            </a:r>
            <a:r>
              <a:rPr lang="nl-BE" dirty="0" err="1"/>
              <a:t>format</a:t>
            </a:r>
            <a:r>
              <a:rPr lang="nl-BE" dirty="0"/>
              <a:t>. </a:t>
            </a:r>
            <a:r>
              <a:rPr lang="nl-BE" dirty="0" err="1"/>
              <a:t>Interesting</a:t>
            </a:r>
            <a:r>
              <a:rPr lang="nl-BE" dirty="0"/>
              <a:t> </a:t>
            </a:r>
            <a:r>
              <a:rPr lang="nl-BE" dirty="0" err="1"/>
              <a:t>also</a:t>
            </a:r>
            <a:r>
              <a:rPr lang="nl-BE" dirty="0"/>
              <a:t> is </a:t>
            </a:r>
            <a:r>
              <a:rPr lang="nl-BE" dirty="0" err="1"/>
              <a:t>that</a:t>
            </a:r>
            <a:r>
              <a:rPr lang="nl-BE" dirty="0"/>
              <a:t> </a:t>
            </a:r>
            <a:r>
              <a:rPr lang="nl-BE" dirty="0" err="1"/>
              <a:t>this</a:t>
            </a:r>
            <a:r>
              <a:rPr lang="nl-BE" dirty="0"/>
              <a:t> </a:t>
            </a:r>
            <a:r>
              <a:rPr lang="nl-BE" dirty="0" err="1"/>
              <a:t>table</a:t>
            </a:r>
            <a:r>
              <a:rPr lang="nl-BE" dirty="0"/>
              <a:t> </a:t>
            </a:r>
            <a:r>
              <a:rPr lang="nl-BE" dirty="0" err="1"/>
              <a:t>contains</a:t>
            </a:r>
            <a:r>
              <a:rPr lang="nl-BE" dirty="0"/>
              <a:t> the </a:t>
            </a:r>
            <a:r>
              <a:rPr lang="nl-BE" dirty="0" err="1"/>
              <a:t>pubmed</a:t>
            </a:r>
            <a:r>
              <a:rPr lang="nl-BE" dirty="0"/>
              <a:t> </a:t>
            </a:r>
            <a:r>
              <a:rPr lang="nl-BE" dirty="0" err="1"/>
              <a:t>IDs</a:t>
            </a:r>
            <a:r>
              <a:rPr lang="nl-BE" dirty="0"/>
              <a:t> of the papers in </a:t>
            </a:r>
            <a:r>
              <a:rPr lang="nl-BE" dirty="0" err="1"/>
              <a:t>which</a:t>
            </a:r>
            <a:r>
              <a:rPr lang="nl-BE" dirty="0"/>
              <a:t> a </a:t>
            </a:r>
            <a:r>
              <a:rPr lang="nl-BE" dirty="0" err="1"/>
              <a:t>particular</a:t>
            </a:r>
            <a:r>
              <a:rPr lang="nl-BE" dirty="0"/>
              <a:t> GWAS SNP has been </a:t>
            </a:r>
            <a:r>
              <a:rPr lang="nl-BE" dirty="0" err="1"/>
              <a:t>published</a:t>
            </a:r>
            <a:r>
              <a:rPr lang="nl-BE" dirty="0"/>
              <a:t> in </a:t>
            </a:r>
            <a:r>
              <a:rPr lang="nl-BE" dirty="0" err="1"/>
              <a:t>relation</a:t>
            </a:r>
            <a:r>
              <a:rPr lang="nl-BE" dirty="0"/>
              <a:t> to a </a:t>
            </a:r>
            <a:r>
              <a:rPr lang="nl-BE" dirty="0" err="1"/>
              <a:t>particular</a:t>
            </a:r>
            <a:r>
              <a:rPr lang="nl-BE" dirty="0"/>
              <a:t> </a:t>
            </a:r>
            <a:r>
              <a:rPr lang="nl-BE" dirty="0" err="1"/>
              <a:t>disease</a:t>
            </a:r>
            <a:r>
              <a:rPr lang="nl-BE" dirty="0"/>
              <a:t>.</a:t>
            </a:r>
          </a:p>
          <a:p>
            <a:pPr>
              <a:spcBef>
                <a:spcPct val="0"/>
              </a:spcBef>
              <a:defRPr/>
            </a:pPr>
            <a:endParaRPr lang="en-US" sz="1000" dirty="0"/>
          </a:p>
          <a:p>
            <a:pPr>
              <a:defRPr/>
            </a:pPr>
            <a:endParaRPr lang="en-US" dirty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32549" indent="-281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26998" indent="-2254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77797" indent="-2254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28596" indent="-2254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479396" indent="-225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30195" indent="-225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380994" indent="-225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31793" indent="-225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86779762-5F6F-45DA-8BC8-6BB16605D795}" type="slidenum">
              <a:rPr lang="en-US" sz="1200"/>
              <a:pPr eaLnBrk="1" hangingPunct="1"/>
              <a:t>22</a:t>
            </a:fld>
            <a:endParaRPr lang="en-US" sz="12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5400" indent="-225400">
              <a:buFontTx/>
              <a:buAutoNum type="arabicPeriod"/>
            </a:pPr>
            <a:r>
              <a:rPr lang="en-US" smtClean="0">
                <a:latin typeface="Arial" pitchFamily="34" charset="0"/>
                <a:cs typeface="Arial" pitchFamily="34" charset="0"/>
              </a:rPr>
              <a:t>To launch desktop-based tools, we first get the prompt that we’re downloading the application in jnlp format</a:t>
            </a:r>
          </a:p>
          <a:p>
            <a:pPr marL="225400" indent="-225400">
              <a:buFontTx/>
              <a:buAutoNum type="arabicPeriod"/>
            </a:pPr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32549" indent="-281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26998" indent="-2254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77797" indent="-2254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28596" indent="-2254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479396" indent="-225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30195" indent="-225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380994" indent="-225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31793" indent="-225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586107C2-383C-4366-A0AE-E7051963424C}" type="slidenum">
              <a:rPr lang="en-US" sz="1200"/>
              <a:pPr eaLnBrk="1" hangingPunct="1"/>
              <a:t>23</a:t>
            </a:fld>
            <a:endParaRPr lang="en-US" sz="12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0DC6BFF-4EF2-4B9F-AFE7-E6426B3B512C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3098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>
                <a:latin typeface="Arial" pitchFamily="34" charset="0"/>
                <a:cs typeface="Arial" pitchFamily="34" charset="0"/>
              </a:rPr>
              <a:t>NOTE: The file sent to GenePattern is still a Genomica-formatted file. We specify in the URL what format we want to convert the file to</a:t>
            </a: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32549" indent="-281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26998" indent="-2254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77797" indent="-2254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28596" indent="-2254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479396" indent="-225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30195" indent="-225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380994" indent="-225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31793" indent="-225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C09E20B7-28C8-4688-A434-7BB5D3C4EA40}" type="slidenum">
              <a:rPr lang="en-US" sz="1200"/>
              <a:pPr eaLnBrk="1" hangingPunct="1"/>
              <a:t>25</a:t>
            </a:fld>
            <a:endParaRPr lang="en-US" sz="12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>
                <a:latin typeface="Arial" pitchFamily="34" charset="0"/>
                <a:cs typeface="Arial" pitchFamily="34" charset="0"/>
              </a:rPr>
              <a:t>We send this file directly from the GenePattern interface to Genomica, now converting it back to a Genomica formatted file</a:t>
            </a: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32549" indent="-281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26998" indent="-2254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77797" indent="-2254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28596" indent="-2254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479396" indent="-225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30195" indent="-225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380994" indent="-225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31793" indent="-225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2C960A06-8D69-4871-A891-08FD06271A5E}" type="slidenum">
              <a:rPr lang="en-US" sz="1200"/>
              <a:pPr eaLnBrk="1" hangingPunct="1"/>
              <a:t>26</a:t>
            </a:fld>
            <a:endParaRPr lang="en-US" sz="120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>
                <a:latin typeface="Arial" pitchFamily="34" charset="0"/>
                <a:cs typeface="Arial" pitchFamily="34" charset="0"/>
              </a:rPr>
              <a:t>We now see Genomica open with the data file, and we perform a module map analysis on this data to determine regulators of module networks, and since we’ll need some other data for the next step, we save the results to GenomeSpace</a:t>
            </a: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32549" indent="-281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26998" indent="-2254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77797" indent="-2254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28596" indent="-2254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479396" indent="-225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30195" indent="-225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380994" indent="-225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31793" indent="-225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F7FEFF79-B7C5-4755-BCF9-E41F83B968A7}" type="slidenum">
              <a:rPr lang="en-US" sz="1200"/>
              <a:pPr eaLnBrk="1" hangingPunct="1"/>
              <a:t>27</a:t>
            </a:fld>
            <a:endParaRPr lang="en-US" sz="120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>
                <a:latin typeface="Arial" pitchFamily="34" charset="0"/>
                <a:cs typeface="Arial" pitchFamily="34" charset="0"/>
              </a:rPr>
              <a:t>From the GenomeSpace Ui, we’re going to send these files now to IGV</a:t>
            </a:r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32549" indent="-281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26998" indent="-2254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77797" indent="-2254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28596" indent="-2254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479396" indent="-225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30195" indent="-225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380994" indent="-225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31793" indent="-225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10A84A3B-5F6C-4875-9AFE-ADD364D776C1}" type="slidenum">
              <a:rPr lang="en-US" sz="1200"/>
              <a:pPr eaLnBrk="1" hangingPunct="1"/>
              <a:t>28</a:t>
            </a:fld>
            <a:endParaRPr lang="en-US" sz="120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>
                <a:latin typeface="Arial" pitchFamily="34" charset="0"/>
                <a:cs typeface="Arial" pitchFamily="34" charset="0"/>
              </a:rPr>
              <a:t>We now see IGV open with our tracks.</a:t>
            </a:r>
          </a:p>
          <a:p>
            <a:r>
              <a:rPr lang="en-US" smtClean="0">
                <a:latin typeface="Arial" pitchFamily="34" charset="0"/>
                <a:cs typeface="Arial" pitchFamily="34" charset="0"/>
              </a:rPr>
              <a:t>What’s under the covers…</a:t>
            </a: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32549" indent="-281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26998" indent="-2254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77797" indent="-2254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28596" indent="-2254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479396" indent="-225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30195" indent="-225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380994" indent="-225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31793" indent="-225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A34D00A7-AE62-4717-9F29-8A87432D94F3}" type="slidenum">
              <a:rPr lang="en-US" sz="1200"/>
              <a:pPr eaLnBrk="1" hangingPunct="1"/>
              <a:t>29</a:t>
            </a:fld>
            <a:endParaRPr 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32549" indent="-281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26998" indent="-2254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77797" indent="-2254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28596" indent="-2254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479396" indent="-225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30195" indent="-225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380994" indent="-225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31793" indent="-225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2CE07FC3-BC54-451F-9DA0-A8B420DE738C}" type="slidenum">
              <a:rPr lang="en-US" sz="1200"/>
              <a:pPr eaLnBrk="1" hangingPunct="1"/>
              <a:t>3</a:t>
            </a:fld>
            <a:endParaRPr lang="en-US" sz="1200"/>
          </a:p>
        </p:txBody>
      </p:sp>
      <p:sp>
        <p:nvSpPr>
          <p:cNvPr id="4403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30096" indent="-230096" eaLnBrk="1" hangingPunct="1"/>
            <a:r>
              <a:rPr lang="en-US" sz="800" dirty="0">
                <a:latin typeface="Arial" pitchFamily="34" charset="0"/>
                <a:cs typeface="Arial" pitchFamily="34" charset="0"/>
              </a:rPr>
              <a:t>I’m going to think up an experiment, and as I think you’re going to see my thoughts mapped into tool and data space</a:t>
            </a:r>
          </a:p>
          <a:p>
            <a:pPr marL="230096" indent="-230096" eaLnBrk="1" hangingPunct="1"/>
            <a:r>
              <a:rPr lang="en-US" sz="800" dirty="0">
                <a:latin typeface="Arial" pitchFamily="34" charset="0"/>
                <a:cs typeface="Arial" pitchFamily="34" charset="0"/>
              </a:rPr>
              <a:t>A biologist wishes to find the molecular basis for the prognostic differences between breast cancers from 2 different grades. She profiles mRNA levels of a collection of breast cancer samples from the two grades:</a:t>
            </a:r>
          </a:p>
          <a:p>
            <a:pPr marL="230096" indent="-230096" eaLnBrk="1" hangingPunct="1">
              <a:buFontTx/>
              <a:buAutoNum type="arabicPeriod"/>
            </a:pPr>
            <a:r>
              <a:rPr lang="en-US" sz="800" dirty="0">
                <a:latin typeface="Arial" pitchFamily="34" charset="0"/>
                <a:cs typeface="Arial" pitchFamily="34" charset="0"/>
              </a:rPr>
              <a:t>She identifies genes differentially expressed (CMS in GP)</a:t>
            </a:r>
          </a:p>
          <a:p>
            <a:pPr marL="230096" indent="-230096" eaLnBrk="1" hangingPunct="1">
              <a:buFontTx/>
              <a:buAutoNum type="arabicPeriod"/>
            </a:pPr>
            <a:r>
              <a:rPr lang="en-US" sz="800" dirty="0">
                <a:latin typeface="Arial" pitchFamily="34" charset="0"/>
                <a:cs typeface="Arial" pitchFamily="34" charset="0"/>
              </a:rPr>
              <a:t> She probes molecular processes that gave rise to this signature (GSEA in GP)</a:t>
            </a:r>
          </a:p>
          <a:p>
            <a:pPr marL="230096" indent="-230096" eaLnBrk="1" hangingPunct="1">
              <a:buFontTx/>
              <a:buAutoNum type="arabicPeriod"/>
            </a:pPr>
            <a:r>
              <a:rPr lang="en-US" sz="800" dirty="0">
                <a:latin typeface="Arial" pitchFamily="34" charset="0"/>
                <a:cs typeface="Arial" pitchFamily="34" charset="0"/>
              </a:rPr>
              <a:t>Finding the P53 pathway is overrepresented, she further explores by finding other potentially implicated genes (export list to </a:t>
            </a:r>
            <a:r>
              <a:rPr lang="en-US" sz="800" dirty="0" err="1">
                <a:latin typeface="Arial" pitchFamily="34" charset="0"/>
                <a:cs typeface="Arial" pitchFamily="34" charset="0"/>
              </a:rPr>
              <a:t>Cytoscape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, map genes onto network, extract all neighboring genes from network)</a:t>
            </a:r>
          </a:p>
          <a:p>
            <a:pPr marL="230096" indent="-230096" eaLnBrk="1" hangingPunct="1">
              <a:buFontTx/>
              <a:buAutoNum type="arabicPeriod"/>
            </a:pPr>
            <a:r>
              <a:rPr lang="en-US" sz="800" dirty="0">
                <a:latin typeface="Arial" pitchFamily="34" charset="0"/>
                <a:cs typeface="Arial" pitchFamily="34" charset="0"/>
              </a:rPr>
              <a:t>View where expanded set of genes lie on genome (export to IGV)</a:t>
            </a:r>
          </a:p>
          <a:p>
            <a:pPr marL="230096" indent="-230096" eaLnBrk="1" hangingPunct="1">
              <a:buFontTx/>
              <a:buAutoNum type="arabicPeriod"/>
            </a:pPr>
            <a:r>
              <a:rPr lang="en-US" sz="800" dirty="0">
                <a:latin typeface="Arial" pitchFamily="34" charset="0"/>
                <a:cs typeface="Arial" pitchFamily="34" charset="0"/>
              </a:rPr>
              <a:t>Determine relationship of these genes to recurrent chromosomal aberrations in the same type of breast cancer as well as a catalog of conserved TF binding sites from an analysis of 21 mammalian genomes. (UCSC browser -&gt; IGV)</a:t>
            </a:r>
          </a:p>
          <a:p>
            <a:pPr marL="230096" indent="-230096" eaLnBrk="1" hangingPunct="1">
              <a:buFontTx/>
              <a:buAutoNum type="arabicPeriod"/>
            </a:pPr>
            <a:r>
              <a:rPr lang="en-US" sz="800" dirty="0">
                <a:latin typeface="Arial" pitchFamily="34" charset="0"/>
                <a:cs typeface="Arial" pitchFamily="34" charset="0"/>
              </a:rPr>
              <a:t>Explores where aberrations and genes in set intersect and notice p53 site occurs frequently in these regions</a:t>
            </a:r>
          </a:p>
          <a:p>
            <a:pPr marL="230096" indent="-230096" eaLnBrk="1" hangingPunct="1">
              <a:buFontTx/>
              <a:buAutoNum type="arabicPeriod"/>
            </a:pPr>
            <a:r>
              <a:rPr lang="en-US" sz="800" dirty="0">
                <a:latin typeface="Arial" pitchFamily="34" charset="0"/>
                <a:cs typeface="Arial" pitchFamily="34" charset="0"/>
              </a:rPr>
              <a:t>Determine if 3 features (genes, aberrations, binding sites) is significant (</a:t>
            </a:r>
            <a:r>
              <a:rPr lang="en-US" sz="800" dirty="0" err="1">
                <a:latin typeface="Arial" pitchFamily="34" charset="0"/>
                <a:cs typeface="Arial" pitchFamily="34" charset="0"/>
              </a:rPr>
              <a:t>Genomica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)</a:t>
            </a:r>
          </a:p>
          <a:p>
            <a:pPr marL="230096" indent="-230096" eaLnBrk="1" hangingPunct="1">
              <a:buFontTx/>
              <a:buAutoNum type="arabicPeriod"/>
            </a:pPr>
            <a:r>
              <a:rPr lang="en-US" sz="800" dirty="0">
                <a:latin typeface="Arial" pitchFamily="34" charset="0"/>
                <a:cs typeface="Arial" pitchFamily="34" charset="0"/>
              </a:rPr>
              <a:t>Also determine that many genes are co-regulated across a compendium of 1975 expression profiles from 23 cancers. (GP =&gt; </a:t>
            </a:r>
            <a:r>
              <a:rPr lang="en-US" sz="800" dirty="0" err="1">
                <a:latin typeface="Arial" pitchFamily="34" charset="0"/>
                <a:cs typeface="Arial" pitchFamily="34" charset="0"/>
              </a:rPr>
              <a:t>GenomicaModuleMap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)</a:t>
            </a:r>
          </a:p>
          <a:p>
            <a:pPr marL="230096" indent="-230096" eaLnBrk="1" hangingPunct="1">
              <a:buFontTx/>
              <a:buAutoNum type="arabicPeriod"/>
            </a:pPr>
            <a:r>
              <a:rPr lang="en-US" sz="800" dirty="0">
                <a:latin typeface="Arial" pitchFamily="34" charset="0"/>
                <a:cs typeface="Arial" pitchFamily="34" charset="0"/>
              </a:rPr>
              <a:t>Now she wants to see if this signature has any relationship to the expression profile of perturbation by a drug compound and finds one with drugs that arrest cells at G2/M. (Export </a:t>
            </a:r>
            <a:r>
              <a:rPr lang="en-US" sz="800" dirty="0" err="1">
                <a:latin typeface="Arial" pitchFamily="34" charset="0"/>
                <a:cs typeface="Arial" pitchFamily="34" charset="0"/>
              </a:rPr>
              <a:t>Genomica,format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 for CMAP, load into CMAP)</a:t>
            </a:r>
          </a:p>
          <a:p>
            <a:pPr marL="230096" indent="-230096" eaLnBrk="1" hangingPunct="1">
              <a:buFontTx/>
              <a:buAutoNum type="arabicPeriod"/>
            </a:pPr>
            <a:r>
              <a:rPr lang="en-US" sz="800" dirty="0">
                <a:latin typeface="Arial" pitchFamily="34" charset="0"/>
                <a:cs typeface="Arial" pitchFamily="34" charset="0"/>
              </a:rPr>
              <a:t>Knowing that this cell cycle checkpoint is controlled by p53, she evaluates if there are a significant number of genes in the signature with a p53 binding site in their promoter. This </a:t>
            </a:r>
            <a:r>
              <a:rPr lang="en-US" sz="800" dirty="0" err="1">
                <a:latin typeface="Arial" pitchFamily="34" charset="0"/>
                <a:cs typeface="Arial" pitchFamily="34" charset="0"/>
              </a:rPr>
              <a:t>requries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 obtaining all human promoter sequences, formatting the p53 PSSM file, </a:t>
            </a:r>
            <a:r>
              <a:rPr lang="en-US" sz="800" dirty="0" err="1">
                <a:latin typeface="Arial" pitchFamily="34" charset="0"/>
                <a:cs typeface="Arial" pitchFamily="34" charset="0"/>
              </a:rPr>
              <a:t>runing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 the command line tool to score the known PSSM for the p53 binding site, and </a:t>
            </a:r>
            <a:r>
              <a:rPr lang="en-US" sz="800" dirty="0" err="1">
                <a:latin typeface="Arial" pitchFamily="34" charset="0"/>
                <a:cs typeface="Arial" pitchFamily="34" charset="0"/>
              </a:rPr>
              <a:t>teting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 the signature genes for enrichment for the site using </a:t>
            </a:r>
            <a:r>
              <a:rPr lang="en-US" sz="800" dirty="0" err="1">
                <a:latin typeface="Arial" pitchFamily="34" charset="0"/>
                <a:cs typeface="Arial" pitchFamily="34" charset="0"/>
              </a:rPr>
              <a:t>Genomica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230096" indent="-230096" eaLnBrk="1" hangingPunct="1">
              <a:buFontTx/>
              <a:buAutoNum type="arabicPeriod"/>
            </a:pPr>
            <a:r>
              <a:rPr lang="en-US" sz="800" dirty="0">
                <a:latin typeface="Arial" pitchFamily="34" charset="0"/>
                <a:cs typeface="Arial" pitchFamily="34" charset="0"/>
              </a:rPr>
              <a:t>Evidence points to p53 controlling different grades of cancer. She confirms this by looking for p53 activation within the original cancer samples’ expression profiles. (Requires use of a new pathway activation algorithm in GP)</a:t>
            </a:r>
          </a:p>
          <a:p>
            <a:pPr marL="230096" indent="-230096" eaLnBrk="1" hangingPunct="1">
              <a:buFontTx/>
              <a:buAutoNum type="arabicPeriod"/>
            </a:pPr>
            <a:r>
              <a:rPr lang="en-US" sz="800" dirty="0">
                <a:latin typeface="Arial" pitchFamily="34" charset="0"/>
                <a:cs typeface="Arial" pitchFamily="34" charset="0"/>
              </a:rPr>
              <a:t>Inspecting these results she realizes that some of the lower grade patients have activation of the signature. This leads her to hypothesize that treatment with the G2/M inhibitor might offer an alternative therapy for these patients.</a:t>
            </a:r>
          </a:p>
          <a:p>
            <a:pPr marL="230096" indent="-230096" eaLnBrk="1" hangingPunct="1"/>
            <a:r>
              <a:rPr lang="en-US" sz="800" dirty="0">
                <a:latin typeface="Arial" pitchFamily="34" charset="0"/>
                <a:cs typeface="Arial" pitchFamily="34" charset="0"/>
              </a:rPr>
              <a:t>Who would dare to do this now?</a:t>
            </a:r>
          </a:p>
          <a:p>
            <a:pPr marL="230096" indent="-230096" eaLnBrk="1" hangingPunct="1"/>
            <a:r>
              <a:rPr lang="en-US" sz="800" dirty="0">
                <a:latin typeface="Arial" pitchFamily="34" charset="0"/>
                <a:cs typeface="Arial" pitchFamily="34" charset="0"/>
              </a:rPr>
              <a:t>Each tool has its own data input and output formats. The problems involved in merely converting the data would likely make this type of research a non-starter</a:t>
            </a:r>
          </a:p>
          <a:p>
            <a:pPr marL="230096" indent="-230096" eaLnBrk="1" hangingPunct="1"/>
            <a:endParaRPr lang="en-US" sz="800" dirty="0">
              <a:latin typeface="Arial" pitchFamily="34" charset="0"/>
              <a:cs typeface="Arial" pitchFamily="34" charset="0"/>
            </a:endParaRPr>
          </a:p>
          <a:p>
            <a:pPr marL="230096" indent="-230096" eaLnBrk="1" hangingPunct="1"/>
            <a:endParaRPr lang="en-US" sz="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 txBox="1">
            <a:spLocks noGrp="1" noChangeArrowheads="1"/>
          </p:cNvSpPr>
          <p:nvPr/>
        </p:nvSpPr>
        <p:spPr bwMode="auto">
          <a:xfrm>
            <a:off x="3928752" y="8759503"/>
            <a:ext cx="3005448" cy="460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00" tIns="46150" rIns="92300" bIns="46150"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84EE7F47-F19B-4715-903E-0B343D91408C}" type="slidenum">
              <a:rPr lang="en-US" sz="1200"/>
              <a:pPr algn="r" eaLnBrk="1" hangingPunct="1"/>
              <a:t>30</a:t>
            </a:fld>
            <a:endParaRPr lang="en-US" sz="120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55838" y="692150"/>
            <a:ext cx="2422525" cy="1817688"/>
          </a:xfrm>
          <a:solidFill>
            <a:srgbClr val="FFFFFF"/>
          </a:solidFill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47932" y="2637690"/>
            <a:ext cx="5225774" cy="658251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z="1600">
                <a:latin typeface="Arial" pitchFamily="34" charset="0"/>
                <a:cs typeface="Arial" pitchFamily="34" charset="0"/>
              </a:rPr>
              <a:t>API component</a:t>
            </a:r>
          </a:p>
          <a:p>
            <a:pPr lvl="1" eaLnBrk="1" hangingPunct="1">
              <a:buFontTx/>
              <a:buChar char="-"/>
            </a:pPr>
            <a:r>
              <a:rPr lang="en-US" sz="1600">
                <a:latin typeface="Arial" pitchFamily="34" charset="0"/>
                <a:cs typeface="Arial" pitchFamily="34" charset="0"/>
              </a:rPr>
              <a:t>Client developers’ kit</a:t>
            </a:r>
          </a:p>
          <a:p>
            <a:pPr lvl="1" eaLnBrk="1" hangingPunct="1">
              <a:buFontTx/>
              <a:buChar char="-"/>
            </a:pPr>
            <a:r>
              <a:rPr lang="en-US" sz="1600">
                <a:latin typeface="Arial" pitchFamily="34" charset="0"/>
                <a:cs typeface="Arial" pitchFamily="34" charset="0"/>
              </a:rPr>
              <a:t>Restful interface</a:t>
            </a:r>
          </a:p>
          <a:p>
            <a:r>
              <a:rPr lang="en-US" sz="1600">
                <a:latin typeface="Arial" pitchFamily="34" charset="0"/>
                <a:cs typeface="Arial" pitchFamily="34" charset="0"/>
              </a:rPr>
              <a:t>Provide connections to other GenomeSpace-enabled tools as well as ATM and DM</a:t>
            </a:r>
          </a:p>
          <a:p>
            <a:endParaRPr lang="en-US" sz="1600">
              <a:latin typeface="Arial" pitchFamily="34" charset="0"/>
              <a:cs typeface="Arial" pitchFamily="34" charset="0"/>
            </a:endParaRPr>
          </a:p>
          <a:p>
            <a:endParaRPr lang="en-US" sz="160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>
                <a:latin typeface="Arial" pitchFamily="34" charset="0"/>
                <a:cs typeface="Arial" pitchFamily="34" charset="0"/>
              </a:rPr>
              <a:t>The beta release is available for use!</a:t>
            </a:r>
          </a:p>
          <a:p>
            <a:r>
              <a:rPr lang="en-US" smtClean="0">
                <a:latin typeface="Arial" pitchFamily="34" charset="0"/>
                <a:cs typeface="Arial" pitchFamily="34" charset="0"/>
              </a:rPr>
              <a:t>A few brave men and women (explorers)</a:t>
            </a:r>
          </a:p>
          <a:p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32549" indent="-281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26998" indent="-2254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77797" indent="-2254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28596" indent="-2254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479396" indent="-225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30195" indent="-225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380994" indent="-225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31793" indent="-225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D697007E-646B-4C87-9171-D460A0C21325}" type="slidenum">
              <a:rPr lang="en-US" sz="1200"/>
              <a:pPr eaLnBrk="1" hangingPunct="1"/>
              <a:t>31</a:t>
            </a:fld>
            <a:endParaRPr lang="en-US" sz="120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32549" indent="-281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26998" indent="-2254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77797" indent="-2254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28596" indent="-2254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479396" indent="-225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30195" indent="-225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380994" indent="-225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31793" indent="-225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F4389B75-73EF-4D79-8543-8D232CE3BFF8}" type="slidenum">
              <a:rPr lang="en-US" sz="1200"/>
              <a:pPr eaLnBrk="1" hangingPunct="1"/>
              <a:t>32</a:t>
            </a:fld>
            <a:endParaRPr lang="en-US" sz="120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>
                <a:latin typeface="Arial" pitchFamily="34" charset="0"/>
                <a:cs typeface="Arial" pitchFamily="34" charset="0"/>
              </a:rPr>
              <a:t>The key observation here is that if you can focus on making the transitions between tools easier, you can greatly accelerate the way you can use those tools in concert</a:t>
            </a:r>
          </a:p>
          <a:p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32549" indent="-281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26998" indent="-2254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77797" indent="-2254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28596" indent="-2254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479396" indent="-225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30195" indent="-225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380994" indent="-225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31793" indent="-225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A3A3BAA5-F802-411B-8CD9-176B15EB3E44}" type="slidenum">
              <a:rPr lang="en-US" sz="1200"/>
              <a:pPr eaLnBrk="1" hangingPunct="1"/>
              <a:t>4</a:t>
            </a:fld>
            <a:endParaRPr 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 eaLnBrk="1" hangingPunct="1">
              <a:spcAft>
                <a:spcPts val="604"/>
              </a:spcAft>
            </a:pPr>
            <a:r>
              <a:rPr lang="en-US" sz="1800" b="1">
                <a:latin typeface="Arial" pitchFamily="34" charset="0"/>
                <a:ea typeface="ＭＳ Ｐゴシック" pitchFamily="34" charset="-128"/>
                <a:cs typeface="Arial" pitchFamily="34" charset="0"/>
              </a:rPr>
              <a:t>The key challenge is the growing gap between the need to use a variety of different analysis and visualization tools, and the difficulty of getting tools from different sources to work together. </a:t>
            </a:r>
            <a:endParaRPr lang="en-US" sz="1800">
              <a:latin typeface="Arial" pitchFamily="34" charset="0"/>
              <a:cs typeface="Arial" pitchFamily="34" charset="0"/>
            </a:endParaRPr>
          </a:p>
          <a:p>
            <a:r>
              <a:rPr lang="en-US" sz="1800">
                <a:latin typeface="Arial" pitchFamily="34" charset="0"/>
                <a:cs typeface="Arial" pitchFamily="34" charset="0"/>
              </a:rPr>
              <a:t>7-10K bioinformatics tools</a:t>
            </a:r>
          </a:p>
          <a:p>
            <a:pPr lvl="1"/>
            <a:r>
              <a:rPr lang="en-US" sz="1600">
                <a:latin typeface="Arial" pitchFamily="34" charset="0"/>
                <a:cs typeface="Arial" pitchFamily="34" charset="0"/>
              </a:rPr>
              <a:t>Broad alone lists ~60 tools on its external website.</a:t>
            </a:r>
          </a:p>
          <a:p>
            <a:pPr lvl="1"/>
            <a:r>
              <a:rPr lang="en-US" sz="1600">
                <a:latin typeface="Arial" pitchFamily="34" charset="0"/>
                <a:cs typeface="Arial" pitchFamily="34" charset="0"/>
              </a:rPr>
              <a:t>Doesn’t include internal use tools, lims, data processing/mgmt pipelines,</a:t>
            </a:r>
          </a:p>
          <a:p>
            <a:r>
              <a:rPr lang="en-US" sz="1800">
                <a:latin typeface="Arial" pitchFamily="34" charset="0"/>
                <a:cs typeface="Arial" pitchFamily="34" charset="0"/>
              </a:rPr>
              <a:t>5K public data bases</a:t>
            </a:r>
          </a:p>
          <a:p>
            <a:endParaRPr lang="en-US" sz="1100">
              <a:latin typeface="Arial" pitchFamily="34" charset="0"/>
              <a:cs typeface="Arial" pitchFamily="34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32549" indent="-281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26998" indent="-2254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77797" indent="-2254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28596" indent="-2254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479396" indent="-225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30195" indent="-225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380994" indent="-225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31793" indent="-225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3DED92A8-4509-48B1-B789-3763BF9661CD}" type="slidenum">
              <a:rPr lang="en-US" sz="1200"/>
              <a:pPr eaLnBrk="1" hangingPunct="1"/>
              <a:t>5</a:t>
            </a:fld>
            <a:endParaRPr 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 txBox="1">
            <a:spLocks noGrp="1" noChangeArrowheads="1"/>
          </p:cNvSpPr>
          <p:nvPr/>
        </p:nvSpPr>
        <p:spPr bwMode="auto">
          <a:xfrm>
            <a:off x="3928752" y="8759503"/>
            <a:ext cx="3005448" cy="460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05" tIns="46153" rIns="92305" bIns="46153" anchor="b"/>
          <a:lstStyle>
            <a:lvl1pPr defTabSz="936625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36625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36625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36625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36625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604ED013-D43C-4C52-931A-232956A414B1}" type="slidenum">
              <a:rPr lang="en-US" sz="1200"/>
              <a:pPr algn="r"/>
              <a:t>6</a:t>
            </a:fld>
            <a:endParaRPr lang="en-US" sz="120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2050" y="692150"/>
            <a:ext cx="4610100" cy="3457575"/>
          </a:xfrm>
          <a:solidFill>
            <a:srgbClr val="FFFFFF"/>
          </a:solidFill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4875" y="4378970"/>
            <a:ext cx="5084452" cy="4149403"/>
          </a:xfr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2305" tIns="46153" rIns="92305" bIns="46153"/>
          <a:lstStyle/>
          <a:p>
            <a:pPr eaLnBrk="1" hangingPunct="1">
              <a:spcBef>
                <a:spcPct val="0"/>
              </a:spcBef>
            </a:pPr>
            <a:r>
              <a:rPr lang="en-US" sz="2400">
                <a:latin typeface="Arial" pitchFamily="34" charset="0"/>
                <a:cs typeface="Arial" pitchFamily="34" charset="0"/>
              </a:rPr>
              <a:t>We know that there are many pitfalls when you’re trying to set up an environment that will allow diverse tools to send data to each other – searching for tools, harmonizing data formats, transferring large data files, etc. – we could do a whole talk just on each one of these. </a:t>
            </a:r>
          </a:p>
          <a:p>
            <a:pPr eaLnBrk="1" hangingPunct="1">
              <a:spcBef>
                <a:spcPct val="0"/>
              </a:spcBef>
            </a:pPr>
            <a:endParaRPr lang="en-US" sz="2400">
              <a:latin typeface="Arial" pitchFamily="34" charset="0"/>
              <a:cs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sz="2400">
                <a:latin typeface="Arial" pitchFamily="34" charset="0"/>
                <a:cs typeface="Arial" pitchFamily="34" charset="0"/>
              </a:rPr>
              <a:t>But are there areas where there are successes that we can emulate?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>
                <a:latin typeface="Arial" pitchFamily="34" charset="0"/>
                <a:cs typeface="Arial" pitchFamily="34" charset="0"/>
              </a:rPr>
              <a:t>Data storage in the cloud is being used in a huge number of applications for the cost, scalability and accessibility</a:t>
            </a:r>
          </a:p>
          <a:p>
            <a:r>
              <a:rPr lang="en-US" smtClean="0">
                <a:latin typeface="Arial" pitchFamily="34" charset="0"/>
                <a:cs typeface="Arial" pitchFamily="34" charset="0"/>
              </a:rPr>
              <a:t>And, Web-based APIs have been used to connect disparate Web resources in a very easy way</a:t>
            </a:r>
          </a:p>
          <a:p>
            <a:r>
              <a:rPr lang="en-US" smtClean="0">
                <a:latin typeface="Arial" pitchFamily="34" charset="0"/>
                <a:cs typeface="Arial" pitchFamily="34" charset="0"/>
              </a:rPr>
              <a:t>These were the principles we used when we developed GenomeSpace</a:t>
            </a: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32549" indent="-281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26998" indent="-2254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77797" indent="-2254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28596" indent="-2254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479396" indent="-225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30195" indent="-225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380994" indent="-225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31793" indent="-225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42BB2C29-D5EF-4EB9-B933-E4D63F506F4F}" type="slidenum">
              <a:rPr lang="en-US" sz="1200"/>
              <a:pPr eaLnBrk="1" hangingPunct="1"/>
              <a:t>7</a:t>
            </a:fld>
            <a:endParaRPr 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24875" y="4378971"/>
            <a:ext cx="5221063" cy="448204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>
                <a:ea typeface="+mn-ea"/>
                <a:cs typeface="+mn-cs"/>
              </a:rPr>
              <a:t>0. </a:t>
            </a:r>
            <a:r>
              <a:rPr lang="en-US" sz="1400" dirty="0" err="1">
                <a:ea typeface="+mn-ea"/>
                <a:cs typeface="+mn-cs"/>
              </a:rPr>
              <a:t>GenomeSpace</a:t>
            </a:r>
            <a:r>
              <a:rPr lang="en-US" sz="1400" dirty="0">
                <a:ea typeface="+mn-ea"/>
                <a:cs typeface="+mn-cs"/>
              </a:rPr>
              <a:t> project to build an online community to share, find, and interoperate diverse computational tools. Tools retain their identity and use as stand- alone software  and </a:t>
            </a:r>
            <a:r>
              <a:rPr lang="en-US" sz="1400" dirty="0" err="1">
                <a:ea typeface="+mn-ea"/>
                <a:cs typeface="+mn-cs"/>
              </a:rPr>
              <a:t>GenomeSpace</a:t>
            </a:r>
            <a:r>
              <a:rPr lang="en-US" sz="1400" dirty="0">
                <a:ea typeface="+mn-ea"/>
                <a:cs typeface="+mn-cs"/>
              </a:rPr>
              <a:t> maintains their native look and feel.  </a:t>
            </a:r>
          </a:p>
          <a:p>
            <a:pPr eaLnBrk="1" hangingPunct="1">
              <a:defRPr/>
            </a:pPr>
            <a:r>
              <a:rPr lang="en-US" sz="1400" b="1" dirty="0">
                <a:latin typeface="Arial" pitchFamily="30" charset="0"/>
                <a:ea typeface="ＭＳ Ｐゴシック" pitchFamily="30" charset="-128"/>
                <a:cs typeface="ＭＳ Ｐゴシック" pitchFamily="30" charset="-128"/>
              </a:rPr>
              <a:t>Our goal is to bring the ever-changing wealth of genomic analysis methods and whatever data is required to the fingertips of any biologist</a:t>
            </a:r>
            <a:r>
              <a:rPr lang="en-US" sz="1400" b="1" dirty="0"/>
              <a:t> </a:t>
            </a:r>
            <a:endParaRPr lang="en-US" sz="1400" b="1" dirty="0">
              <a:ea typeface="+mn-ea"/>
              <a:cs typeface="+mn-cs"/>
            </a:endParaRPr>
          </a:p>
          <a:p>
            <a:pPr marL="230764" indent="-230764" eaLnBrk="1" hangingPunct="1">
              <a:buFontTx/>
              <a:buAutoNum type="arabicPeriod"/>
              <a:defRPr/>
            </a:pPr>
            <a:r>
              <a:rPr lang="en-US" dirty="0" smtClean="0">
                <a:ea typeface="+mn-ea"/>
                <a:cs typeface="+mn-cs"/>
              </a:rPr>
              <a:t>Seeded with 6 popular genomics tools representing diverse architectures</a:t>
            </a:r>
          </a:p>
          <a:p>
            <a:pPr marL="692292" lvl="1" indent="-230764" eaLnBrk="1" hangingPunct="1">
              <a:defRPr/>
            </a:pPr>
            <a:r>
              <a:rPr lang="en-US" dirty="0" smtClean="0"/>
              <a:t>(</a:t>
            </a:r>
            <a:r>
              <a:rPr lang="en-US" dirty="0" err="1" smtClean="0"/>
              <a:t>cytoscape</a:t>
            </a:r>
            <a:r>
              <a:rPr lang="en-US" dirty="0" smtClean="0"/>
              <a:t>, galaxy, </a:t>
            </a:r>
            <a:r>
              <a:rPr lang="en-US" dirty="0" err="1" smtClean="0"/>
              <a:t>genepattern</a:t>
            </a:r>
            <a:r>
              <a:rPr lang="en-US" dirty="0" smtClean="0"/>
              <a:t>, </a:t>
            </a:r>
            <a:r>
              <a:rPr lang="en-US" dirty="0" err="1" smtClean="0"/>
              <a:t>genomica</a:t>
            </a:r>
            <a:r>
              <a:rPr lang="en-US" dirty="0" smtClean="0"/>
              <a:t>, </a:t>
            </a:r>
            <a:r>
              <a:rPr lang="en-US" dirty="0" err="1" smtClean="0"/>
              <a:t>igv</a:t>
            </a:r>
            <a:r>
              <a:rPr lang="en-US" dirty="0" smtClean="0"/>
              <a:t>, UCSC browser)</a:t>
            </a:r>
          </a:p>
          <a:p>
            <a:pPr marL="230764" indent="-230764" eaLnBrk="1" hangingPunct="1">
              <a:buFontTx/>
              <a:buAutoNum type="arabicPeriod"/>
              <a:defRPr/>
            </a:pPr>
            <a:r>
              <a:rPr lang="en-US" dirty="0" smtClean="0">
                <a:ea typeface="+mn-ea"/>
                <a:cs typeface="+mn-cs"/>
              </a:rPr>
              <a:t>Support interoperability through frictionless data transfer with Reproducibility, analytic work flows, comprehensive documentation</a:t>
            </a:r>
            <a:endParaRPr lang="en-US" b="1" dirty="0" smtClean="0">
              <a:ea typeface="+mn-ea"/>
              <a:cs typeface="+mn-cs"/>
            </a:endParaRPr>
          </a:p>
          <a:p>
            <a:pPr marL="230764" indent="-230764" eaLnBrk="1" hangingPunct="1">
              <a:buFontTx/>
              <a:buAutoNum type="arabicPeriod"/>
              <a:defRPr/>
            </a:pPr>
            <a:r>
              <a:rPr lang="en-US" dirty="0" smtClean="0">
                <a:ea typeface="+mn-ea"/>
                <a:cs typeface="+mn-cs"/>
              </a:rPr>
              <a:t>Development driven by 3 driving biological projects in (cancer, </a:t>
            </a:r>
            <a:r>
              <a:rPr lang="en-US" dirty="0" err="1" smtClean="0">
                <a:ea typeface="+mn-ea"/>
                <a:cs typeface="+mn-cs"/>
              </a:rPr>
              <a:t>lincRNAs</a:t>
            </a:r>
            <a:r>
              <a:rPr lang="en-US" dirty="0" smtClean="0">
                <a:ea typeface="+mn-ea"/>
                <a:cs typeface="+mn-cs"/>
              </a:rPr>
              <a:t>,, stem cell circuits, and patient stratification)</a:t>
            </a:r>
          </a:p>
          <a:p>
            <a:pPr marL="230764" indent="-230764" eaLnBrk="1" hangingPunct="1">
              <a:buFontTx/>
              <a:buAutoNum type="arabicPeriod"/>
              <a:defRPr/>
            </a:pPr>
            <a:r>
              <a:rPr lang="en-US" dirty="0" smtClean="0">
                <a:ea typeface="+mn-ea"/>
                <a:cs typeface="+mn-cs"/>
              </a:rPr>
              <a:t>Live in the Cloud</a:t>
            </a:r>
          </a:p>
          <a:p>
            <a:pPr marL="230764" indent="-230764" eaLnBrk="1" hangingPunct="1">
              <a:buFontTx/>
              <a:buAutoNum type="arabicPeriod"/>
              <a:defRPr/>
            </a:pPr>
            <a:r>
              <a:rPr lang="en-US" dirty="0" smtClean="0">
                <a:ea typeface="+mn-ea"/>
                <a:cs typeface="+mn-cs"/>
              </a:rPr>
              <a:t>Next phase starting to </a:t>
            </a:r>
          </a:p>
          <a:p>
            <a:pPr marL="692292" lvl="1" indent="-230764" eaLnBrk="1" hangingPunct="1">
              <a:buFontTx/>
              <a:buAutoNum type="alphaLcPeriod"/>
              <a:defRPr/>
            </a:pPr>
            <a:r>
              <a:rPr lang="en-US" dirty="0" smtClean="0"/>
              <a:t>Engage new tools</a:t>
            </a:r>
          </a:p>
          <a:p>
            <a:pPr marL="692292" lvl="1" indent="-230764" eaLnBrk="1" hangingPunct="1">
              <a:buFontTx/>
              <a:buAutoNum type="alphaLcPeriod"/>
              <a:defRPr/>
            </a:pPr>
            <a:r>
              <a:rPr lang="en-US" dirty="0" smtClean="0"/>
              <a:t>Engage new biomedical projects</a:t>
            </a:r>
          </a:p>
          <a:p>
            <a:pPr marL="230764" indent="-230764" eaLnBrk="1" hangingPunct="1">
              <a:buFontTx/>
              <a:buAutoNum type="arabicPeriod"/>
              <a:defRPr/>
            </a:pPr>
            <a:r>
              <a:rPr lang="en-US" dirty="0" smtClean="0">
                <a:ea typeface="+mn-ea"/>
                <a:cs typeface="+mn-cs"/>
              </a:rPr>
              <a:t>Current participating institutions</a:t>
            </a:r>
          </a:p>
          <a:p>
            <a:pPr marL="230764" indent="-230764" eaLnBrk="1" hangingPunct="1">
              <a:buFontTx/>
              <a:buAutoNum type="arabicPeriod" startAt="3"/>
              <a:defRPr/>
            </a:pPr>
            <a:endParaRPr lang="en-US" dirty="0" smtClean="0">
              <a:ea typeface="+mn-ea"/>
              <a:cs typeface="+mn-cs"/>
            </a:endParaRPr>
          </a:p>
          <a:p>
            <a:pPr marL="230764" indent="-230764" eaLnBrk="1" hangingPunct="1">
              <a:defRPr/>
            </a:pPr>
            <a:endParaRPr lang="en-US" dirty="0" smtClean="0">
              <a:ea typeface="+mn-ea"/>
              <a:cs typeface="+mn-cs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32549" indent="-281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26998" indent="-2254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77797" indent="-2254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28596" indent="-2254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479396" indent="-225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30195" indent="-225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380994" indent="-225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31793" indent="-225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6E38505D-11E3-448C-A1A3-805CC65EA243}" type="slidenum">
              <a:rPr lang="en-US" sz="1200">
                <a:ea typeface="ＭＳ Ｐゴシック" pitchFamily="34" charset="-128"/>
              </a:rPr>
              <a:pPr eaLnBrk="1" hangingPunct="1"/>
              <a:t>8</a:t>
            </a:fld>
            <a:endParaRPr lang="en-US" sz="120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32549" indent="-281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26998" indent="-2254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77797" indent="-2254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28596" indent="-2254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479396" indent="-225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30195" indent="-225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380994" indent="-225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31793" indent="-225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8D3762A2-BF41-404A-BF36-4FD27E56E544}" type="slidenum">
              <a:rPr lang="en-US" sz="1200"/>
              <a:pPr eaLnBrk="1" hangingPunct="1"/>
              <a:t>9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ABBF78-2AB5-4B07-B8D2-602B5B7FB906}" type="datetimeFigureOut">
              <a:rPr lang="en-US"/>
              <a:pPr>
                <a:defRPr/>
              </a:pPr>
              <a:t>7/14/12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3BEBBD-74B4-477E-ADC8-8CA2212DD8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996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46B4AF-6B18-4B82-87FB-FAFB4D164EDB}" type="datetimeFigureOut">
              <a:rPr lang="en-US"/>
              <a:pPr>
                <a:defRPr/>
              </a:pPr>
              <a:t>7/14/12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684273-D4D4-4506-B0E3-1EB4560475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190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041B71-B96A-446E-B90C-143D2F904109}" type="datetimeFigureOut">
              <a:rPr lang="en-US"/>
              <a:pPr>
                <a:defRPr/>
              </a:pPr>
              <a:t>7/14/12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24D819-4B7C-44CE-BCB2-8748E79CC0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8151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-column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84611"/>
            <a:ext cx="4038600" cy="4525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84611"/>
            <a:ext cx="4038600" cy="4525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48294"/>
            <a:ext cx="8229600" cy="655638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B4D214-F426-4856-B643-568C58B47F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0992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Broad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5865813"/>
            <a:ext cx="1862138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21"/>
          <p:cNvSpPr>
            <a:spLocks noGrp="1"/>
          </p:cNvSpPr>
          <p:nvPr>
            <p:ph sz="quarter" idx="10"/>
          </p:nvPr>
        </p:nvSpPr>
        <p:spPr>
          <a:xfrm>
            <a:off x="811664" y="3001017"/>
            <a:ext cx="4785379" cy="23047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11664" y="1434712"/>
            <a:ext cx="4776681" cy="153396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4200" kern="1400" spc="-40">
                <a:solidFill>
                  <a:srgbClr val="00609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7882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-column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8294"/>
            <a:ext cx="8229600" cy="655638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8116"/>
            <a:ext cx="8229600" cy="3763963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F07CD2-6B57-481F-BD7D-99BEE96C1F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445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4C270-4493-48D4-A47A-DE08BC731179}" type="datetime1">
              <a:rPr lang="en-US"/>
              <a:pPr>
                <a:defRPr/>
              </a:pPr>
              <a:t>7/14/12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680B30-A7B9-424A-88D8-EC359CAD2F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333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B7B46B-ECE5-4709-913F-8197DAEE1F5E}" type="datetimeFigureOut">
              <a:rPr lang="en-US"/>
              <a:pPr>
                <a:defRPr/>
              </a:pPr>
              <a:t>7/14/12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72B3CE-32B6-4889-AD48-9A0CD80217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91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D56C6-2A50-4F87-8DD9-B32597B498B2}" type="datetimeFigureOut">
              <a:rPr lang="en-US"/>
              <a:pPr>
                <a:defRPr/>
              </a:pPr>
              <a:t>7/14/12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3E81B-D4A9-426B-BC9D-69D16C952A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900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1BE085-9678-41E9-9F71-9E2812D54DBD}" type="datetimeFigureOut">
              <a:rPr lang="en-US"/>
              <a:pPr>
                <a:defRPr/>
              </a:pPr>
              <a:t>7/14/12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A9E60A-6ADA-4CE0-BB55-0AEA3E9273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995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0EB60-7AEC-4079-876B-A09F959AA7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55E132-B4B3-4B28-8DD0-63ECCE507E66}" type="datetimeFigureOut">
              <a:rPr lang="en-US"/>
              <a:pPr>
                <a:defRPr/>
              </a:pPr>
              <a:t>7/14/12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7E3C69-8B97-4BF2-A139-9CBC096199B0}" type="slidenum">
              <a:rPr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935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E7EBC2-F0FD-46AF-8C49-4D87543AC4A9}" type="datetimeFigureOut">
              <a:rPr lang="en-US"/>
              <a:pPr>
                <a:defRPr/>
              </a:pPr>
              <a:t>7/14/12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255D09-0F4B-4246-A982-F49B378AD8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836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6CC9BB-FA73-4E8B-AE34-943007CC7E99}" type="datetimeFigureOut">
              <a:rPr lang="en-US"/>
              <a:pPr>
                <a:defRPr/>
              </a:pPr>
              <a:t>7/14/12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587596-317E-4F02-92E4-4FA9AE4491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998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B81E0D1-8EBC-4C0E-8375-B6458704AC39}" type="datetimeFigureOut">
              <a:rPr lang="en-US"/>
              <a:pPr>
                <a:defRPr/>
              </a:pPr>
              <a:t>7/14/12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C68AB84-CCB4-41B5-876E-3E4A3C99FC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40" r:id="rId2"/>
    <p:sldLayoutId id="2147483833" r:id="rId3"/>
    <p:sldLayoutId id="2147483834" r:id="rId4"/>
    <p:sldLayoutId id="2147483835" r:id="rId5"/>
    <p:sldLayoutId id="2147483841" r:id="rId6"/>
    <p:sldLayoutId id="2147483842" r:id="rId7"/>
    <p:sldLayoutId id="2147483836" r:id="rId8"/>
    <p:sldLayoutId id="2147483837" r:id="rId9"/>
    <p:sldLayoutId id="2147483838" r:id="rId10"/>
    <p:sldLayoutId id="2147483839" r:id="rId11"/>
    <p:sldLayoutId id="2147483843" r:id="rId12"/>
    <p:sldLayoutId id="2147483844" r:id="rId13"/>
    <p:sldLayoutId id="2147483845" r:id="rId14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9" Type="http://schemas.openxmlformats.org/officeDocument/2006/relationships/image" Target="../media/image39.png"/><Relationship Id="rId10" Type="http://schemas.openxmlformats.org/officeDocument/2006/relationships/image" Target="../media/image40.png"/><Relationship Id="rId11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8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6" Type="http://schemas.openxmlformats.org/officeDocument/2006/relationships/image" Target="../media/image76.png"/><Relationship Id="rId7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5" Type="http://schemas.openxmlformats.org/officeDocument/2006/relationships/image" Target="../media/image80.png"/><Relationship Id="rId6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6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8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8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20" Type="http://schemas.openxmlformats.org/officeDocument/2006/relationships/image" Target="../media/image30.jpeg"/><Relationship Id="rId21" Type="http://schemas.openxmlformats.org/officeDocument/2006/relationships/image" Target="../media/image31.png"/><Relationship Id="rId10" Type="http://schemas.openxmlformats.org/officeDocument/2006/relationships/image" Target="../media/image20.png"/><Relationship Id="rId11" Type="http://schemas.openxmlformats.org/officeDocument/2006/relationships/image" Target="../media/image21.png"/><Relationship Id="rId12" Type="http://schemas.openxmlformats.org/officeDocument/2006/relationships/image" Target="../media/image22.png"/><Relationship Id="rId13" Type="http://schemas.openxmlformats.org/officeDocument/2006/relationships/image" Target="../media/image23.jpeg"/><Relationship Id="rId14" Type="http://schemas.openxmlformats.org/officeDocument/2006/relationships/image" Target="../media/image24.png"/><Relationship Id="rId15" Type="http://schemas.openxmlformats.org/officeDocument/2006/relationships/image" Target="../media/image25.png"/><Relationship Id="rId16" Type="http://schemas.openxmlformats.org/officeDocument/2006/relationships/image" Target="../media/image26.png"/><Relationship Id="rId17" Type="http://schemas.openxmlformats.org/officeDocument/2006/relationships/image" Target="../media/image27.jpeg"/><Relationship Id="rId18" Type="http://schemas.openxmlformats.org/officeDocument/2006/relationships/image" Target="../media/image28.jpeg"/><Relationship Id="rId19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Relationship Id="rId4" Type="http://schemas.microsoft.com/office/2007/relationships/hdphoto" Target="../media/hdphoto1.wdp"/><Relationship Id="rId5" Type="http://schemas.openxmlformats.org/officeDocument/2006/relationships/image" Target="../media/image15.jpe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738"/>
            <a:ext cx="9144000" cy="235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Box 4"/>
          <p:cNvSpPr txBox="1">
            <a:spLocks noChangeArrowheads="1"/>
          </p:cNvSpPr>
          <p:nvPr/>
        </p:nvSpPr>
        <p:spPr bwMode="auto">
          <a:xfrm>
            <a:off x="4574917" y="3752850"/>
            <a:ext cx="18466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dirty="0" smtClean="0">
                <a:latin typeface="Georgia" pitchFamily="18" charset="0"/>
              </a:rPr>
              <a:t/>
            </a:r>
            <a:br>
              <a:rPr lang="en-US" dirty="0" smtClean="0">
                <a:latin typeface="Georgia" pitchFamily="18" charset="0"/>
              </a:rPr>
            </a:br>
            <a:endParaRPr lang="en-US" dirty="0">
              <a:latin typeface="Georgia" pitchFamily="18" charset="0"/>
            </a:endParaRPr>
          </a:p>
        </p:txBody>
      </p:sp>
      <p:pic>
        <p:nvPicPr>
          <p:cNvPr id="819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" y="935038"/>
            <a:ext cx="46482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69707" y="4225637"/>
            <a:ext cx="588249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latin typeface="Georgia"/>
                <a:cs typeface="Georgia"/>
              </a:rPr>
              <a:t>Michael Reich</a:t>
            </a:r>
          </a:p>
          <a:p>
            <a:pPr algn="ctr"/>
            <a:r>
              <a:rPr lang="en-US" sz="2800" dirty="0" smtClean="0">
                <a:latin typeface="Georgia"/>
                <a:cs typeface="Georgia"/>
              </a:rPr>
              <a:t>Broad Institute of Harvard and MIT</a:t>
            </a:r>
          </a:p>
          <a:p>
            <a:pPr algn="ctr"/>
            <a:r>
              <a:rPr lang="en-US" sz="2800" dirty="0" smtClean="0">
                <a:latin typeface="Georgia"/>
                <a:cs typeface="Georgia"/>
              </a:rPr>
              <a:t>July 14, 2012</a:t>
            </a:r>
            <a:endParaRPr lang="en-US" sz="2800" dirty="0">
              <a:latin typeface="Georgia"/>
              <a:cs typeface="Georgi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 descr="Screen shot 2012-04-10 at 11.41.2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950" y="2835275"/>
            <a:ext cx="6623050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Line 13"/>
          <p:cNvSpPr>
            <a:spLocks noChangeShapeType="1"/>
          </p:cNvSpPr>
          <p:nvPr/>
        </p:nvSpPr>
        <p:spPr bwMode="auto">
          <a:xfrm>
            <a:off x="306388" y="3176588"/>
            <a:ext cx="8380412" cy="0"/>
          </a:xfrm>
          <a:prstGeom prst="line">
            <a:avLst/>
          </a:prstGeom>
          <a:noFill/>
          <a:ln w="10160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2" name="Text Box 14"/>
          <p:cNvSpPr txBox="1">
            <a:spLocks noChangeArrowheads="1"/>
          </p:cNvSpPr>
          <p:nvPr/>
        </p:nvSpPr>
        <p:spPr bwMode="auto">
          <a:xfrm>
            <a:off x="209550" y="2687638"/>
            <a:ext cx="2125663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8095" tIns="19047" rIns="38095" bIns="19047">
            <a:spAutoFit/>
          </a:bodyPr>
          <a:lstStyle>
            <a:lvl1pPr defTabSz="3810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3810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3810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3810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3810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381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381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381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381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2000">
                <a:solidFill>
                  <a:srgbClr val="000000"/>
                </a:solidFill>
              </a:rPr>
              <a:t>GS Enabled Tools</a:t>
            </a:r>
          </a:p>
        </p:txBody>
      </p:sp>
      <p:sp>
        <p:nvSpPr>
          <p:cNvPr id="17413" name="Rectangle 16"/>
          <p:cNvSpPr>
            <a:spLocks noChangeArrowheads="1"/>
          </p:cNvSpPr>
          <p:nvPr/>
        </p:nvSpPr>
        <p:spPr bwMode="auto">
          <a:xfrm>
            <a:off x="2141538" y="2887663"/>
            <a:ext cx="762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8095" tIns="19047" rIns="38095" bIns="19047">
            <a:spAutoFit/>
          </a:bodyPr>
          <a:lstStyle/>
          <a:p>
            <a:pPr defTabSz="381000" eaLnBrk="0" hangingPunct="0"/>
            <a:endParaRPr lang="en-US" sz="1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14" name="Line 17"/>
          <p:cNvSpPr>
            <a:spLocks noChangeShapeType="1"/>
          </p:cNvSpPr>
          <p:nvPr/>
        </p:nvSpPr>
        <p:spPr bwMode="auto">
          <a:xfrm>
            <a:off x="2852738" y="3373438"/>
            <a:ext cx="6350" cy="2552700"/>
          </a:xfrm>
          <a:prstGeom prst="line">
            <a:avLst/>
          </a:prstGeom>
          <a:noFill/>
          <a:ln w="10160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7415" name="Picture 19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288" y="866775"/>
            <a:ext cx="1776412" cy="1397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7416" name="Picture 20" descr="Toolbar_b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350" y="625475"/>
            <a:ext cx="17938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7" name="Text Box 21"/>
          <p:cNvSpPr txBox="1">
            <a:spLocks noChangeArrowheads="1"/>
          </p:cNvSpPr>
          <p:nvPr/>
        </p:nvSpPr>
        <p:spPr bwMode="auto">
          <a:xfrm>
            <a:off x="7067550" y="636588"/>
            <a:ext cx="138430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800">
                <a:solidFill>
                  <a:srgbClr val="000000"/>
                </a:solidFill>
                <a:latin typeface="Gill Sans"/>
                <a:ea typeface="ＭＳ Ｐゴシック" pitchFamily="34" charset="-128"/>
              </a:rPr>
              <a:t>Integrative Genomics Viewer</a:t>
            </a:r>
          </a:p>
        </p:txBody>
      </p:sp>
      <p:pic>
        <p:nvPicPr>
          <p:cNvPr id="17418" name="Picture 2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325" y="666750"/>
            <a:ext cx="171450" cy="5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3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9"/>
          <a:stretch>
            <a:fillRect/>
          </a:stretch>
        </p:blipFill>
        <p:spPr bwMode="auto">
          <a:xfrm>
            <a:off x="4737100" y="850900"/>
            <a:ext cx="1782763" cy="1368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0" name="Picture 31" descr="Toolbar_b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609600"/>
            <a:ext cx="18049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1" name="Text Box 32"/>
          <p:cNvSpPr txBox="1">
            <a:spLocks noChangeArrowheads="1"/>
          </p:cNvSpPr>
          <p:nvPr/>
        </p:nvSpPr>
        <p:spPr bwMode="auto">
          <a:xfrm>
            <a:off x="5318125" y="622300"/>
            <a:ext cx="617538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800">
                <a:solidFill>
                  <a:srgbClr val="000000"/>
                </a:solidFill>
                <a:latin typeface="Gill Sans"/>
                <a:ea typeface="ＭＳ Ｐゴシック" pitchFamily="34" charset="-128"/>
              </a:rPr>
              <a:t>Cytoscape</a:t>
            </a:r>
            <a:endParaRPr lang="en-US" sz="1200">
              <a:solidFill>
                <a:srgbClr val="000000"/>
              </a:solidFill>
              <a:latin typeface="Gill Sans"/>
              <a:ea typeface="ＭＳ Ｐゴシック" pitchFamily="34" charset="-128"/>
            </a:endParaRPr>
          </a:p>
        </p:txBody>
      </p:sp>
      <p:pic>
        <p:nvPicPr>
          <p:cNvPr id="17422" name="Picture 3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963" y="650875"/>
            <a:ext cx="171450" cy="5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3" name="Picture 41" descr="galax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675" y="866775"/>
            <a:ext cx="1776413" cy="1355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4" name="Picture 42" descr="Toolbar_b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563" y="623888"/>
            <a:ext cx="1798637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5" name="Text Box 43"/>
          <p:cNvSpPr txBox="1">
            <a:spLocks noChangeArrowheads="1"/>
          </p:cNvSpPr>
          <p:nvPr/>
        </p:nvSpPr>
        <p:spPr bwMode="auto">
          <a:xfrm>
            <a:off x="3136900" y="636588"/>
            <a:ext cx="46355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800">
                <a:solidFill>
                  <a:srgbClr val="000000"/>
                </a:solidFill>
                <a:latin typeface="Gill Sans"/>
                <a:ea typeface="ＭＳ Ｐゴシック" pitchFamily="34" charset="-128"/>
              </a:rPr>
              <a:t>Galaxy</a:t>
            </a:r>
            <a:endParaRPr lang="en-US" sz="1200">
              <a:solidFill>
                <a:srgbClr val="000000"/>
              </a:solidFill>
              <a:latin typeface="Gill Sans"/>
              <a:ea typeface="ＭＳ Ｐゴシック" pitchFamily="34" charset="-128"/>
            </a:endParaRPr>
          </a:p>
        </p:txBody>
      </p:sp>
      <p:pic>
        <p:nvPicPr>
          <p:cNvPr id="17426" name="Picture 5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950" y="665163"/>
            <a:ext cx="171450" cy="5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7" name="Picture 52" descr="genepat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866775"/>
            <a:ext cx="1784350" cy="13573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8" name="Picture 53" descr="Toolbar_b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3" y="623888"/>
            <a:ext cx="1804987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9" name="Text Box 54"/>
          <p:cNvSpPr txBox="1">
            <a:spLocks noChangeArrowheads="1"/>
          </p:cNvSpPr>
          <p:nvPr/>
        </p:nvSpPr>
        <p:spPr bwMode="auto">
          <a:xfrm>
            <a:off x="811213" y="636588"/>
            <a:ext cx="70961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800">
                <a:solidFill>
                  <a:srgbClr val="000000"/>
                </a:solidFill>
                <a:latin typeface="Gill Sans"/>
                <a:ea typeface="ＭＳ Ｐゴシック" pitchFamily="34" charset="-128"/>
              </a:rPr>
              <a:t>GenePattern</a:t>
            </a:r>
            <a:endParaRPr lang="en-US" sz="1200">
              <a:solidFill>
                <a:srgbClr val="000000"/>
              </a:solidFill>
              <a:latin typeface="Gill Sans"/>
              <a:ea typeface="ＭＳ Ｐゴシック" pitchFamily="34" charset="-128"/>
            </a:endParaRPr>
          </a:p>
        </p:txBody>
      </p:sp>
      <p:pic>
        <p:nvPicPr>
          <p:cNvPr id="17430" name="Picture 6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665163"/>
            <a:ext cx="171450" cy="5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31" name="AutoShape 69"/>
          <p:cNvSpPr>
            <a:spLocks noChangeArrowheads="1"/>
          </p:cNvSpPr>
          <p:nvPr/>
        </p:nvSpPr>
        <p:spPr bwMode="auto">
          <a:xfrm>
            <a:off x="612775" y="3559175"/>
            <a:ext cx="1397000" cy="887413"/>
          </a:xfrm>
          <a:prstGeom prst="ca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38095" tIns="19047" rIns="38095" bIns="19047" anchor="ctr"/>
          <a:lstStyle/>
          <a:p>
            <a:pPr defTabSz="381000" eaLnBrk="0" hangingPunct="0"/>
            <a:endParaRPr lang="en-US" sz="1300">
              <a:solidFill>
                <a:srgbClr val="000000"/>
              </a:solidFill>
            </a:endParaRPr>
          </a:p>
        </p:txBody>
      </p:sp>
      <p:sp>
        <p:nvSpPr>
          <p:cNvPr id="17432" name="AutoShape 73"/>
          <p:cNvSpPr>
            <a:spLocks noChangeArrowheads="1"/>
          </p:cNvSpPr>
          <p:nvPr/>
        </p:nvSpPr>
        <p:spPr bwMode="auto">
          <a:xfrm>
            <a:off x="720725" y="4300538"/>
            <a:ext cx="1397000" cy="887412"/>
          </a:xfrm>
          <a:prstGeom prst="ca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38095" tIns="19047" rIns="38095" bIns="19047" anchor="ctr"/>
          <a:lstStyle/>
          <a:p>
            <a:pPr defTabSz="381000" eaLnBrk="0" hangingPunct="0"/>
            <a:endParaRPr lang="en-US" sz="1300">
              <a:solidFill>
                <a:srgbClr val="000000"/>
              </a:solidFill>
            </a:endParaRPr>
          </a:p>
        </p:txBody>
      </p:sp>
      <p:sp>
        <p:nvSpPr>
          <p:cNvPr id="17433" name="AutoShape 75"/>
          <p:cNvSpPr>
            <a:spLocks noChangeArrowheads="1"/>
          </p:cNvSpPr>
          <p:nvPr/>
        </p:nvSpPr>
        <p:spPr bwMode="auto">
          <a:xfrm>
            <a:off x="828675" y="5041900"/>
            <a:ext cx="1397000" cy="887413"/>
          </a:xfrm>
          <a:prstGeom prst="ca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38095" tIns="19047" rIns="38095" bIns="19047" anchor="ctr"/>
          <a:lstStyle/>
          <a:p>
            <a:pPr defTabSz="381000" eaLnBrk="0" hangingPunct="0"/>
            <a:endParaRPr lang="en-US" sz="1300">
              <a:solidFill>
                <a:srgbClr val="000000"/>
              </a:solidFill>
            </a:endParaRPr>
          </a:p>
        </p:txBody>
      </p:sp>
      <p:sp>
        <p:nvSpPr>
          <p:cNvPr id="17434" name="Line 77"/>
          <p:cNvSpPr>
            <a:spLocks noChangeShapeType="1"/>
          </p:cNvSpPr>
          <p:nvPr/>
        </p:nvSpPr>
        <p:spPr bwMode="auto">
          <a:xfrm>
            <a:off x="2127250" y="4146550"/>
            <a:ext cx="1073150" cy="190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35" name="Line 78"/>
          <p:cNvSpPr>
            <a:spLocks noChangeShapeType="1"/>
          </p:cNvSpPr>
          <p:nvPr/>
        </p:nvSpPr>
        <p:spPr bwMode="auto">
          <a:xfrm flipV="1">
            <a:off x="2247900" y="4692650"/>
            <a:ext cx="952500" cy="38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36" name="Line 79"/>
          <p:cNvSpPr>
            <a:spLocks noChangeShapeType="1"/>
          </p:cNvSpPr>
          <p:nvPr/>
        </p:nvSpPr>
        <p:spPr bwMode="auto">
          <a:xfrm flipV="1">
            <a:off x="2317750" y="5003800"/>
            <a:ext cx="882650" cy="234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37" name="Text Box 99"/>
          <p:cNvSpPr txBox="1">
            <a:spLocks noChangeArrowheads="1"/>
          </p:cNvSpPr>
          <p:nvPr/>
        </p:nvSpPr>
        <p:spPr bwMode="auto">
          <a:xfrm>
            <a:off x="620713" y="42863"/>
            <a:ext cx="674211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00"/>
                </a:solidFill>
              </a:rPr>
              <a:t>GenomeSpace Components</a:t>
            </a:r>
          </a:p>
        </p:txBody>
      </p:sp>
      <p:sp>
        <p:nvSpPr>
          <p:cNvPr id="17438" name="Line 100"/>
          <p:cNvSpPr>
            <a:spLocks noChangeShapeType="1"/>
          </p:cNvSpPr>
          <p:nvPr/>
        </p:nvSpPr>
        <p:spPr bwMode="auto">
          <a:xfrm>
            <a:off x="703263" y="528638"/>
            <a:ext cx="7772400" cy="0"/>
          </a:xfrm>
          <a:prstGeom prst="line">
            <a:avLst/>
          </a:prstGeom>
          <a:noFill/>
          <a:ln w="38100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36" name="Rectangle 54"/>
          <p:cNvSpPr>
            <a:spLocks noChangeArrowheads="1"/>
          </p:cNvSpPr>
          <p:nvPr/>
        </p:nvSpPr>
        <p:spPr bwMode="auto">
          <a:xfrm>
            <a:off x="947738" y="2603500"/>
            <a:ext cx="6975475" cy="46038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tx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en-US" sz="3200">
              <a:solidFill>
                <a:prstClr val="black"/>
              </a:solidFill>
              <a:latin typeface="Arial" pitchFamily="-107" charset="0"/>
              <a:cs typeface="Arial" charset="0"/>
            </a:endParaRPr>
          </a:p>
        </p:txBody>
      </p:sp>
      <p:sp>
        <p:nvSpPr>
          <p:cNvPr id="33837" name="Up Arrow 55"/>
          <p:cNvSpPr>
            <a:spLocks noChangeArrowheads="1"/>
          </p:cNvSpPr>
          <p:nvPr/>
        </p:nvSpPr>
        <p:spPr bwMode="auto">
          <a:xfrm>
            <a:off x="911225" y="2227263"/>
            <a:ext cx="119063" cy="376237"/>
          </a:xfrm>
          <a:prstGeom prst="upArrow">
            <a:avLst>
              <a:gd name="adj1" fmla="val 50000"/>
              <a:gd name="adj2" fmla="val 50106"/>
            </a:avLst>
          </a:prstGeom>
          <a:solidFill>
            <a:schemeClr val="bg1">
              <a:lumMod val="65000"/>
            </a:schemeClr>
          </a:solidFill>
          <a:ln w="3175">
            <a:solidFill>
              <a:schemeClr val="tx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en-US" sz="3200">
              <a:solidFill>
                <a:prstClr val="black"/>
              </a:solidFill>
              <a:latin typeface="Arial" pitchFamily="-107" charset="0"/>
              <a:cs typeface="Arial" charset="0"/>
            </a:endParaRPr>
          </a:p>
        </p:txBody>
      </p:sp>
      <p:sp>
        <p:nvSpPr>
          <p:cNvPr id="33838" name="Up Arrow 56"/>
          <p:cNvSpPr>
            <a:spLocks noChangeArrowheads="1"/>
          </p:cNvSpPr>
          <p:nvPr/>
        </p:nvSpPr>
        <p:spPr bwMode="auto">
          <a:xfrm>
            <a:off x="3262313" y="2222500"/>
            <a:ext cx="120650" cy="377825"/>
          </a:xfrm>
          <a:prstGeom prst="upArrow">
            <a:avLst>
              <a:gd name="adj1" fmla="val 50000"/>
              <a:gd name="adj2" fmla="val 49656"/>
            </a:avLst>
          </a:prstGeom>
          <a:solidFill>
            <a:schemeClr val="bg1">
              <a:lumMod val="65000"/>
            </a:schemeClr>
          </a:solidFill>
          <a:ln w="3175">
            <a:solidFill>
              <a:schemeClr val="tx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en-US" sz="3200">
              <a:solidFill>
                <a:prstClr val="black"/>
              </a:solidFill>
              <a:latin typeface="Arial" pitchFamily="-107" charset="0"/>
              <a:cs typeface="Arial" charset="0"/>
            </a:endParaRPr>
          </a:p>
        </p:txBody>
      </p:sp>
      <p:sp>
        <p:nvSpPr>
          <p:cNvPr id="33839" name="Up Arrow 57"/>
          <p:cNvSpPr>
            <a:spLocks noChangeArrowheads="1"/>
          </p:cNvSpPr>
          <p:nvPr/>
        </p:nvSpPr>
        <p:spPr bwMode="auto">
          <a:xfrm>
            <a:off x="5532438" y="2228850"/>
            <a:ext cx="119062" cy="376238"/>
          </a:xfrm>
          <a:prstGeom prst="upArrow">
            <a:avLst>
              <a:gd name="adj1" fmla="val 50000"/>
              <a:gd name="adj2" fmla="val 50107"/>
            </a:avLst>
          </a:prstGeom>
          <a:solidFill>
            <a:schemeClr val="bg1">
              <a:lumMod val="65000"/>
            </a:schemeClr>
          </a:solidFill>
          <a:ln w="3175">
            <a:solidFill>
              <a:schemeClr val="tx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en-US" sz="3200">
              <a:solidFill>
                <a:prstClr val="black"/>
              </a:solidFill>
              <a:latin typeface="Arial" pitchFamily="-107" charset="0"/>
              <a:cs typeface="Arial" charset="0"/>
            </a:endParaRPr>
          </a:p>
        </p:txBody>
      </p:sp>
      <p:sp>
        <p:nvSpPr>
          <p:cNvPr id="33840" name="Up Arrow 58"/>
          <p:cNvSpPr>
            <a:spLocks noChangeArrowheads="1"/>
          </p:cNvSpPr>
          <p:nvPr/>
        </p:nvSpPr>
        <p:spPr bwMode="auto">
          <a:xfrm>
            <a:off x="7837488" y="2270125"/>
            <a:ext cx="120650" cy="377825"/>
          </a:xfrm>
          <a:prstGeom prst="upArrow">
            <a:avLst>
              <a:gd name="adj1" fmla="val 50000"/>
              <a:gd name="adj2" fmla="val 49656"/>
            </a:avLst>
          </a:prstGeom>
          <a:solidFill>
            <a:schemeClr val="bg1">
              <a:lumMod val="65000"/>
            </a:schemeClr>
          </a:solidFill>
          <a:ln w="3175">
            <a:solidFill>
              <a:schemeClr val="tx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en-US" sz="3200">
              <a:solidFill>
                <a:prstClr val="black"/>
              </a:solidFill>
              <a:latin typeface="Arial" pitchFamily="-107" charset="0"/>
              <a:cs typeface="Arial" charset="0"/>
            </a:endParaRPr>
          </a:p>
        </p:txBody>
      </p:sp>
      <p:sp>
        <p:nvSpPr>
          <p:cNvPr id="33841" name="Up Arrow 59"/>
          <p:cNvSpPr>
            <a:spLocks noChangeArrowheads="1"/>
          </p:cNvSpPr>
          <p:nvPr/>
        </p:nvSpPr>
        <p:spPr bwMode="auto">
          <a:xfrm flipV="1">
            <a:off x="4057650" y="2641600"/>
            <a:ext cx="111125" cy="1177925"/>
          </a:xfrm>
          <a:prstGeom prst="upArrow">
            <a:avLst>
              <a:gd name="adj1" fmla="val 50000"/>
              <a:gd name="adj2" fmla="val 49712"/>
            </a:avLst>
          </a:prstGeom>
          <a:solidFill>
            <a:schemeClr val="bg1">
              <a:lumMod val="65000"/>
            </a:schemeClr>
          </a:solidFill>
          <a:ln w="3175">
            <a:solidFill>
              <a:schemeClr val="tx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en-US" sz="3200">
              <a:solidFill>
                <a:prstClr val="black"/>
              </a:solidFill>
              <a:latin typeface="Arial" pitchFamily="-107" charset="0"/>
              <a:cs typeface="Arial" charset="0"/>
            </a:endParaRPr>
          </a:p>
        </p:txBody>
      </p:sp>
      <p:sp>
        <p:nvSpPr>
          <p:cNvPr id="33842" name="Up Arrow 60"/>
          <p:cNvSpPr>
            <a:spLocks noChangeArrowheads="1"/>
          </p:cNvSpPr>
          <p:nvPr/>
        </p:nvSpPr>
        <p:spPr bwMode="auto">
          <a:xfrm flipV="1">
            <a:off x="7413625" y="2646363"/>
            <a:ext cx="109538" cy="1177925"/>
          </a:xfrm>
          <a:prstGeom prst="upArrow">
            <a:avLst>
              <a:gd name="adj1" fmla="val 50000"/>
              <a:gd name="adj2" fmla="val 50432"/>
            </a:avLst>
          </a:prstGeom>
          <a:solidFill>
            <a:schemeClr val="bg1">
              <a:lumMod val="65000"/>
            </a:schemeClr>
          </a:solidFill>
          <a:ln w="3175">
            <a:solidFill>
              <a:schemeClr val="tx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en-US" sz="3200">
              <a:solidFill>
                <a:prstClr val="black"/>
              </a:solidFill>
              <a:latin typeface="Arial" pitchFamily="-107" charset="0"/>
              <a:cs typeface="Arial" charset="0"/>
            </a:endParaRPr>
          </a:p>
        </p:txBody>
      </p:sp>
      <p:grpSp>
        <p:nvGrpSpPr>
          <p:cNvPr id="17446" name="Group 2"/>
          <p:cNvGrpSpPr>
            <a:grpSpLocks/>
          </p:cNvGrpSpPr>
          <p:nvPr/>
        </p:nvGrpSpPr>
        <p:grpSpPr bwMode="auto">
          <a:xfrm>
            <a:off x="3195638" y="3540125"/>
            <a:ext cx="5130800" cy="2235200"/>
            <a:chOff x="3386138" y="3540125"/>
            <a:chExt cx="5130800" cy="2235201"/>
          </a:xfrm>
        </p:grpSpPr>
        <p:sp>
          <p:nvSpPr>
            <p:cNvPr id="57" name="Rectangle 3"/>
            <p:cNvSpPr>
              <a:spLocks noChangeArrowheads="1"/>
            </p:cNvSpPr>
            <p:nvPr/>
          </p:nvSpPr>
          <p:spPr bwMode="auto">
            <a:xfrm>
              <a:off x="3386138" y="3586163"/>
              <a:ext cx="5130800" cy="2189163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38095" tIns="19047" rIns="38095" bIns="19047" anchor="ctr"/>
            <a:lstStyle/>
            <a:p>
              <a:pPr defTabSz="381000" eaLnBrk="0" hangingPunct="0">
                <a:defRPr/>
              </a:pPr>
              <a:endParaRPr lang="en-US" sz="1000">
                <a:solidFill>
                  <a:prstClr val="black"/>
                </a:solidFill>
                <a:latin typeface="Arial" pitchFamily="-107" charset="0"/>
                <a:cs typeface="Arial" charset="0"/>
              </a:endParaRPr>
            </a:p>
          </p:txBody>
        </p:sp>
        <p:sp>
          <p:nvSpPr>
            <p:cNvPr id="58" name="Rectangle 4"/>
            <p:cNvSpPr>
              <a:spLocks noChangeArrowheads="1"/>
            </p:cNvSpPr>
            <p:nvPr/>
          </p:nvSpPr>
          <p:spPr bwMode="auto">
            <a:xfrm>
              <a:off x="3608388" y="3703638"/>
              <a:ext cx="4691062" cy="249237"/>
            </a:xfrm>
            <a:prstGeom prst="rect">
              <a:avLst/>
            </a:prstGeom>
            <a:solidFill>
              <a:srgbClr val="00B0F0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38095" tIns="19047" rIns="38095" bIns="19047" anchor="ctr"/>
            <a:lstStyle/>
            <a:p>
              <a:pPr defTabSz="381000" eaLnBrk="0" hangingPunct="0">
                <a:defRPr/>
              </a:pPr>
              <a:endParaRPr lang="en-US" sz="1000">
                <a:solidFill>
                  <a:prstClr val="black"/>
                </a:solidFill>
                <a:latin typeface="Arial" pitchFamily="-107" charset="0"/>
                <a:cs typeface="Arial" charset="0"/>
              </a:endParaRPr>
            </a:p>
          </p:txBody>
        </p:sp>
        <p:sp>
          <p:nvSpPr>
            <p:cNvPr id="17453" name="Text Box 5"/>
            <p:cNvSpPr txBox="1">
              <a:spLocks noChangeArrowheads="1"/>
            </p:cNvSpPr>
            <p:nvPr/>
          </p:nvSpPr>
          <p:spPr bwMode="auto">
            <a:xfrm>
              <a:off x="3630613" y="3733801"/>
              <a:ext cx="4627562" cy="223132"/>
            </a:xfrm>
            <a:prstGeom prst="rect">
              <a:avLst/>
            </a:prstGeom>
            <a:solidFill>
              <a:srgbClr val="A9E6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095" tIns="19047" rIns="38095" bIns="19047">
              <a:spAutoFit/>
            </a:bodyPr>
            <a:lstStyle>
              <a:lvl1pPr defTabSz="3810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defTabSz="3810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defTabSz="3810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defTabSz="3810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defTabSz="3810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381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381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381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381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en-US" sz="1200" b="1">
                  <a:solidFill>
                    <a:srgbClr val="000000"/>
                  </a:solidFill>
                </a:rPr>
                <a:t>Authentication and Authorization</a:t>
              </a:r>
              <a:endParaRPr lang="en-US" sz="1000">
                <a:solidFill>
                  <a:srgbClr val="000000"/>
                </a:solidFill>
              </a:endParaRPr>
            </a:p>
          </p:txBody>
        </p:sp>
        <p:sp>
          <p:nvSpPr>
            <p:cNvPr id="60" name="Rectangle 7"/>
            <p:cNvSpPr>
              <a:spLocks noChangeArrowheads="1"/>
            </p:cNvSpPr>
            <p:nvPr/>
          </p:nvSpPr>
          <p:spPr bwMode="auto">
            <a:xfrm>
              <a:off x="8115300" y="3954463"/>
              <a:ext cx="176213" cy="1655763"/>
            </a:xfrm>
            <a:prstGeom prst="rect">
              <a:avLst/>
            </a:prstGeom>
            <a:solidFill>
              <a:srgbClr val="A9E6DB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3200">
                <a:solidFill>
                  <a:prstClr val="black"/>
                </a:solidFill>
                <a:latin typeface="Arial" pitchFamily="-107" charset="0"/>
                <a:cs typeface="Arial" charset="0"/>
              </a:endParaRPr>
            </a:p>
          </p:txBody>
        </p:sp>
        <p:sp>
          <p:nvSpPr>
            <p:cNvPr id="61" name="Rectangle 8"/>
            <p:cNvSpPr>
              <a:spLocks noChangeArrowheads="1"/>
            </p:cNvSpPr>
            <p:nvPr/>
          </p:nvSpPr>
          <p:spPr bwMode="auto">
            <a:xfrm>
              <a:off x="3608388" y="3954463"/>
              <a:ext cx="192087" cy="1627188"/>
            </a:xfrm>
            <a:prstGeom prst="rect">
              <a:avLst/>
            </a:prstGeom>
            <a:solidFill>
              <a:srgbClr val="A9E6DB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3200">
                <a:solidFill>
                  <a:prstClr val="black"/>
                </a:solidFill>
                <a:latin typeface="Arial" pitchFamily="-107" charset="0"/>
                <a:cs typeface="Arial" charset="0"/>
              </a:endParaRPr>
            </a:p>
          </p:txBody>
        </p:sp>
        <p:sp>
          <p:nvSpPr>
            <p:cNvPr id="17456" name="Text Box 9"/>
            <p:cNvSpPr txBox="1">
              <a:spLocks noChangeArrowheads="1"/>
            </p:cNvSpPr>
            <p:nvPr/>
          </p:nvSpPr>
          <p:spPr bwMode="auto">
            <a:xfrm>
              <a:off x="3800475" y="5046663"/>
              <a:ext cx="1724025" cy="530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095" tIns="19047" rIns="38095" bIns="19047">
              <a:spAutoFit/>
            </a:bodyPr>
            <a:lstStyle>
              <a:lvl1pPr defTabSz="3810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defTabSz="3810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defTabSz="3810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defTabSz="3810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defTabSz="3810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381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381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381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381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en-US" sz="1600" b="1">
                  <a:solidFill>
                    <a:srgbClr val="000000"/>
                  </a:solidFill>
                </a:rPr>
                <a:t>Genome Space </a:t>
              </a:r>
            </a:p>
            <a:p>
              <a:pPr algn="ctr"/>
              <a:r>
                <a:rPr lang="en-US" sz="1600" b="1">
                  <a:solidFill>
                    <a:srgbClr val="000000"/>
                  </a:solidFill>
                </a:rPr>
                <a:t>Server</a:t>
              </a:r>
            </a:p>
          </p:txBody>
        </p:sp>
        <p:sp>
          <p:nvSpPr>
            <p:cNvPr id="65" name="Rectangle 11"/>
            <p:cNvSpPr>
              <a:spLocks noChangeArrowheads="1"/>
            </p:cNvSpPr>
            <p:nvPr/>
          </p:nvSpPr>
          <p:spPr bwMode="auto">
            <a:xfrm>
              <a:off x="6305550" y="4117975"/>
              <a:ext cx="1168400" cy="771525"/>
            </a:xfrm>
            <a:prstGeom prst="rect">
              <a:avLst/>
            </a:prstGeom>
            <a:solidFill>
              <a:srgbClr val="A9E6DB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38095" tIns="19047" rIns="38095" bIns="19047" anchor="ctr"/>
            <a:lstStyle/>
            <a:p>
              <a:pPr defTabSz="381000" eaLnBrk="0" hangingPunct="0">
                <a:defRPr/>
              </a:pPr>
              <a:r>
                <a:rPr lang="en-US" sz="1300" b="1" dirty="0">
                  <a:solidFill>
                    <a:prstClr val="black"/>
                  </a:solidFill>
                  <a:latin typeface="Arial" pitchFamily="-107" charset="0"/>
                  <a:cs typeface="Arial" charset="0"/>
                </a:rPr>
                <a:t>Data Manager</a:t>
              </a:r>
            </a:p>
          </p:txBody>
        </p:sp>
        <p:sp>
          <p:nvSpPr>
            <p:cNvPr id="66" name="Rectangle 12"/>
            <p:cNvSpPr>
              <a:spLocks noChangeArrowheads="1"/>
            </p:cNvSpPr>
            <p:nvPr/>
          </p:nvSpPr>
          <p:spPr bwMode="auto">
            <a:xfrm>
              <a:off x="4498975" y="4127500"/>
              <a:ext cx="1168400" cy="771525"/>
            </a:xfrm>
            <a:prstGeom prst="rect">
              <a:avLst/>
            </a:prstGeom>
            <a:solidFill>
              <a:srgbClr val="A9E6DB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38095" tIns="19047" rIns="38095" bIns="19047" anchor="ctr"/>
            <a:lstStyle/>
            <a:p>
              <a:pPr algn="ctr" defTabSz="381000" eaLnBrk="0" hangingPunct="0">
                <a:defRPr/>
              </a:pPr>
              <a:r>
                <a:rPr lang="en-US" sz="1300" b="1" dirty="0">
                  <a:solidFill>
                    <a:prstClr val="black"/>
                  </a:solidFill>
                  <a:latin typeface="Arial" pitchFamily="-107" charset="0"/>
                  <a:cs typeface="Arial" charset="0"/>
                </a:rPr>
                <a:t>Analysis and </a:t>
              </a:r>
            </a:p>
            <a:p>
              <a:pPr algn="ctr" defTabSz="381000" eaLnBrk="0" hangingPunct="0">
                <a:defRPr/>
              </a:pPr>
              <a:r>
                <a:rPr lang="en-US" sz="1300" b="1" dirty="0">
                  <a:solidFill>
                    <a:prstClr val="black"/>
                  </a:solidFill>
                  <a:latin typeface="Arial" pitchFamily="-107" charset="0"/>
                  <a:cs typeface="Arial" charset="0"/>
                </a:rPr>
                <a:t>Tool Manager</a:t>
              </a:r>
            </a:p>
          </p:txBody>
        </p:sp>
        <p:sp>
          <p:nvSpPr>
            <p:cNvPr id="17459" name="AutoShape 81"/>
            <p:cNvSpPr>
              <a:spLocks noChangeArrowheads="1"/>
            </p:cNvSpPr>
            <p:nvPr/>
          </p:nvSpPr>
          <p:spPr bwMode="auto">
            <a:xfrm>
              <a:off x="5456238" y="5000626"/>
              <a:ext cx="1163638" cy="706438"/>
            </a:xfrm>
            <a:prstGeom prst="can">
              <a:avLst>
                <a:gd name="adj" fmla="val 25000"/>
              </a:avLst>
            </a:prstGeom>
            <a:solidFill>
              <a:srgbClr val="A9E6DB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38095" tIns="19047" rIns="38095" bIns="19047" anchor="ctr"/>
            <a:lstStyle/>
            <a:p>
              <a:pPr algn="ctr" defTabSz="381000" eaLnBrk="0" hangingPunct="0"/>
              <a:r>
                <a:rPr lang="en-US" sz="1200" b="1">
                  <a:solidFill>
                    <a:srgbClr val="000000"/>
                  </a:solidFill>
                </a:rPr>
                <a:t>GenomeSpace </a:t>
              </a:r>
            </a:p>
            <a:p>
              <a:pPr algn="ctr" defTabSz="381000" eaLnBrk="0" hangingPunct="0"/>
              <a:r>
                <a:rPr lang="en-US" sz="1200" b="1">
                  <a:solidFill>
                    <a:srgbClr val="000000"/>
                  </a:solidFill>
                </a:rPr>
                <a:t>Project Data</a:t>
              </a:r>
            </a:p>
          </p:txBody>
        </p:sp>
        <p:grpSp>
          <p:nvGrpSpPr>
            <p:cNvPr id="17460" name="Group 83"/>
            <p:cNvGrpSpPr>
              <a:grpSpLocks/>
            </p:cNvGrpSpPr>
            <p:nvPr/>
          </p:nvGrpSpPr>
          <p:grpSpPr bwMode="auto">
            <a:xfrm>
              <a:off x="3436938" y="3540125"/>
              <a:ext cx="268287" cy="274638"/>
              <a:chOff x="208" y="337"/>
              <a:chExt cx="169" cy="173"/>
            </a:xfrm>
          </p:grpSpPr>
          <p:sp>
            <p:nvSpPr>
              <p:cNvPr id="17468" name="Oval 84"/>
              <p:cNvSpPr>
                <a:spLocks noChangeArrowheads="1"/>
              </p:cNvSpPr>
              <p:nvPr/>
            </p:nvSpPr>
            <p:spPr bwMode="auto">
              <a:xfrm>
                <a:off x="219" y="346"/>
                <a:ext cx="155" cy="154"/>
              </a:xfrm>
              <a:prstGeom prst="ellipse">
                <a:avLst/>
              </a:prstGeom>
              <a:solidFill>
                <a:srgbClr val="E72323"/>
              </a:solidFill>
              <a:ln w="9525">
                <a:solidFill>
                  <a:srgbClr val="E7232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spcBef>
                    <a:spcPct val="50000"/>
                  </a:spcBef>
                </a:pPr>
                <a:endParaRPr lang="en-US" sz="1200" baseline="-250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469" name="Text Box 85"/>
              <p:cNvSpPr txBox="1">
                <a:spLocks noChangeArrowheads="1"/>
              </p:cNvSpPr>
              <p:nvPr/>
            </p:nvSpPr>
            <p:spPr bwMode="auto">
              <a:xfrm>
                <a:off x="208" y="337"/>
                <a:ext cx="16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r>
                  <a:rPr lang="en-US" sz="1200">
                    <a:solidFill>
                      <a:srgbClr val="FFFFFF"/>
                    </a:solidFill>
                  </a:rPr>
                  <a:t>1</a:t>
                </a:r>
              </a:p>
            </p:txBody>
          </p:sp>
        </p:grpSp>
        <p:grpSp>
          <p:nvGrpSpPr>
            <p:cNvPr id="17461" name="Group 86"/>
            <p:cNvGrpSpPr>
              <a:grpSpLocks/>
            </p:cNvGrpSpPr>
            <p:nvPr/>
          </p:nvGrpSpPr>
          <p:grpSpPr bwMode="auto">
            <a:xfrm>
              <a:off x="4425950" y="3995738"/>
              <a:ext cx="268288" cy="274637"/>
              <a:chOff x="208" y="337"/>
              <a:chExt cx="169" cy="173"/>
            </a:xfrm>
          </p:grpSpPr>
          <p:sp>
            <p:nvSpPr>
              <p:cNvPr id="17466" name="Oval 87"/>
              <p:cNvSpPr>
                <a:spLocks noChangeArrowheads="1"/>
              </p:cNvSpPr>
              <p:nvPr/>
            </p:nvSpPr>
            <p:spPr bwMode="auto">
              <a:xfrm>
                <a:off x="219" y="346"/>
                <a:ext cx="155" cy="154"/>
              </a:xfrm>
              <a:prstGeom prst="ellipse">
                <a:avLst/>
              </a:prstGeom>
              <a:solidFill>
                <a:srgbClr val="E72323"/>
              </a:solidFill>
              <a:ln w="9525">
                <a:solidFill>
                  <a:srgbClr val="E7232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spcBef>
                    <a:spcPct val="50000"/>
                  </a:spcBef>
                </a:pPr>
                <a:endParaRPr lang="en-US" sz="1200" baseline="-250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467" name="Text Box 88"/>
              <p:cNvSpPr txBox="1">
                <a:spLocks noChangeArrowheads="1"/>
              </p:cNvSpPr>
              <p:nvPr/>
            </p:nvSpPr>
            <p:spPr bwMode="auto">
              <a:xfrm>
                <a:off x="208" y="337"/>
                <a:ext cx="16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r>
                  <a:rPr lang="en-US" sz="1200">
                    <a:solidFill>
                      <a:srgbClr val="FFFFFF"/>
                    </a:solidFill>
                  </a:rPr>
                  <a:t>2</a:t>
                </a:r>
              </a:p>
            </p:txBody>
          </p:sp>
        </p:grpSp>
        <p:grpSp>
          <p:nvGrpSpPr>
            <p:cNvPr id="17462" name="Group 92"/>
            <p:cNvGrpSpPr>
              <a:grpSpLocks/>
            </p:cNvGrpSpPr>
            <p:nvPr/>
          </p:nvGrpSpPr>
          <p:grpSpPr bwMode="auto">
            <a:xfrm>
              <a:off x="6154738" y="4024313"/>
              <a:ext cx="268287" cy="274637"/>
              <a:chOff x="208" y="337"/>
              <a:chExt cx="169" cy="173"/>
            </a:xfrm>
          </p:grpSpPr>
          <p:sp>
            <p:nvSpPr>
              <p:cNvPr id="17464" name="Oval 93"/>
              <p:cNvSpPr>
                <a:spLocks noChangeArrowheads="1"/>
              </p:cNvSpPr>
              <p:nvPr/>
            </p:nvSpPr>
            <p:spPr bwMode="auto">
              <a:xfrm>
                <a:off x="219" y="346"/>
                <a:ext cx="155" cy="154"/>
              </a:xfrm>
              <a:prstGeom prst="ellipse">
                <a:avLst/>
              </a:prstGeom>
              <a:solidFill>
                <a:srgbClr val="E72323"/>
              </a:solidFill>
              <a:ln w="9525">
                <a:solidFill>
                  <a:srgbClr val="E7232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spcBef>
                    <a:spcPct val="50000"/>
                  </a:spcBef>
                </a:pPr>
                <a:endParaRPr lang="en-US" sz="1200" baseline="-250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465" name="Text Box 94"/>
              <p:cNvSpPr txBox="1">
                <a:spLocks noChangeArrowheads="1"/>
              </p:cNvSpPr>
              <p:nvPr/>
            </p:nvSpPr>
            <p:spPr bwMode="auto">
              <a:xfrm>
                <a:off x="208" y="337"/>
                <a:ext cx="16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r>
                  <a:rPr lang="en-US" sz="1200">
                    <a:solidFill>
                      <a:srgbClr val="FFFFFF"/>
                    </a:solidFill>
                  </a:rPr>
                  <a:t>3</a:t>
                </a:r>
              </a:p>
            </p:txBody>
          </p:sp>
        </p:grpSp>
        <p:sp>
          <p:nvSpPr>
            <p:cNvPr id="77" name="Left-Right-Up Arrow 76"/>
            <p:cNvSpPr/>
            <p:nvPr/>
          </p:nvSpPr>
          <p:spPr>
            <a:xfrm rot="10800000">
              <a:off x="5791200" y="4448175"/>
              <a:ext cx="447675" cy="390525"/>
            </a:xfrm>
            <a:prstGeom prst="leftRightUpArrow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sz="3200">
                <a:solidFill>
                  <a:prstClr val="white"/>
                </a:solidFill>
              </a:endParaRPr>
            </a:p>
          </p:txBody>
        </p:sp>
      </p:grpSp>
      <p:sp>
        <p:nvSpPr>
          <p:cNvPr id="17447" name="TextBox 3"/>
          <p:cNvSpPr txBox="1">
            <a:spLocks noChangeArrowheads="1"/>
          </p:cNvSpPr>
          <p:nvPr/>
        </p:nvSpPr>
        <p:spPr bwMode="auto">
          <a:xfrm>
            <a:off x="874713" y="5391150"/>
            <a:ext cx="14255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1400" b="1">
                <a:solidFill>
                  <a:srgbClr val="000000"/>
                </a:solidFill>
              </a:rPr>
              <a:t>geWorkbench</a:t>
            </a:r>
          </a:p>
        </p:txBody>
      </p:sp>
      <p:pic>
        <p:nvPicPr>
          <p:cNvPr id="1744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3" y="3922713"/>
            <a:ext cx="1230312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4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4586288"/>
            <a:ext cx="10302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50" name="Text Box 15"/>
          <p:cNvSpPr txBox="1">
            <a:spLocks noChangeArrowheads="1"/>
          </p:cNvSpPr>
          <p:nvPr/>
        </p:nvSpPr>
        <p:spPr bwMode="auto">
          <a:xfrm>
            <a:off x="209550" y="6454775"/>
            <a:ext cx="3551238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8095" tIns="19047" rIns="38095" bIns="19047">
            <a:spAutoFit/>
          </a:bodyPr>
          <a:lstStyle>
            <a:lvl1pPr defTabSz="3810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3810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3810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3810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3810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381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381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381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381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2000">
                <a:solidFill>
                  <a:srgbClr val="000000"/>
                </a:solidFill>
              </a:rPr>
              <a:t>External Data Sources &amp; Tools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1" y="211138"/>
            <a:ext cx="9051637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Seed Tools</a:t>
            </a:r>
          </a:p>
        </p:txBody>
      </p:sp>
      <p:pic>
        <p:nvPicPr>
          <p:cNvPr id="18435" name="Picture 4" descr="cytoscap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490663"/>
            <a:ext cx="2419350" cy="193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75" y="1490663"/>
            <a:ext cx="2509838" cy="192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238" y="1490663"/>
            <a:ext cx="2608262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4154488"/>
            <a:ext cx="2122487" cy="174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4" descr="igv_genomeview_new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063" y="4154488"/>
            <a:ext cx="2474912" cy="191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450" y="4154488"/>
            <a:ext cx="271145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1" name="TextBox 8"/>
          <p:cNvSpPr txBox="1">
            <a:spLocks noChangeArrowheads="1"/>
          </p:cNvSpPr>
          <p:nvPr/>
        </p:nvSpPr>
        <p:spPr bwMode="auto">
          <a:xfrm>
            <a:off x="717550" y="3327400"/>
            <a:ext cx="1397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/>
              <a:t>Cytoscape</a:t>
            </a:r>
          </a:p>
        </p:txBody>
      </p:sp>
      <p:sp>
        <p:nvSpPr>
          <p:cNvPr id="18442" name="TextBox 9"/>
          <p:cNvSpPr txBox="1">
            <a:spLocks noChangeArrowheads="1"/>
          </p:cNvSpPr>
          <p:nvPr/>
        </p:nvSpPr>
        <p:spPr bwMode="auto">
          <a:xfrm>
            <a:off x="3960813" y="3327400"/>
            <a:ext cx="9826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/>
              <a:t>Galaxy</a:t>
            </a:r>
          </a:p>
        </p:txBody>
      </p:sp>
      <p:sp>
        <p:nvSpPr>
          <p:cNvPr id="18443" name="TextBox 10"/>
          <p:cNvSpPr txBox="1">
            <a:spLocks noChangeArrowheads="1"/>
          </p:cNvSpPr>
          <p:nvPr/>
        </p:nvSpPr>
        <p:spPr bwMode="auto">
          <a:xfrm>
            <a:off x="6705600" y="3327400"/>
            <a:ext cx="16383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/>
              <a:t>GenePattern</a:t>
            </a:r>
          </a:p>
        </p:txBody>
      </p:sp>
      <p:sp>
        <p:nvSpPr>
          <p:cNvPr id="18444" name="TextBox 11"/>
          <p:cNvSpPr txBox="1">
            <a:spLocks noChangeArrowheads="1"/>
          </p:cNvSpPr>
          <p:nvPr/>
        </p:nvSpPr>
        <p:spPr bwMode="auto">
          <a:xfrm>
            <a:off x="815975" y="6045200"/>
            <a:ext cx="1352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/>
              <a:t>Genomica</a:t>
            </a:r>
          </a:p>
        </p:txBody>
      </p:sp>
      <p:sp>
        <p:nvSpPr>
          <p:cNvPr id="18445" name="TextBox 12"/>
          <p:cNvSpPr txBox="1">
            <a:spLocks noChangeArrowheads="1"/>
          </p:cNvSpPr>
          <p:nvPr/>
        </p:nvSpPr>
        <p:spPr bwMode="auto">
          <a:xfrm>
            <a:off x="4160838" y="6045200"/>
            <a:ext cx="6334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/>
              <a:t>IGV</a:t>
            </a:r>
          </a:p>
        </p:txBody>
      </p:sp>
      <p:sp>
        <p:nvSpPr>
          <p:cNvPr id="18446" name="TextBox 13"/>
          <p:cNvSpPr txBox="1">
            <a:spLocks noChangeArrowheads="1"/>
          </p:cNvSpPr>
          <p:nvPr/>
        </p:nvSpPr>
        <p:spPr bwMode="auto">
          <a:xfrm>
            <a:off x="6478588" y="6045200"/>
            <a:ext cx="1965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/>
              <a:t>UCSC Genome </a:t>
            </a:r>
          </a:p>
          <a:p>
            <a:pPr algn="ctr" eaLnBrk="1" hangingPunct="1"/>
            <a:r>
              <a:rPr lang="en-US" sz="2000"/>
              <a:t>Browser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1" y="211138"/>
            <a:ext cx="9051637" cy="101268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New Tools</a:t>
            </a: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8441" name="TextBox 8"/>
          <p:cNvSpPr txBox="1">
            <a:spLocks noChangeArrowheads="1"/>
          </p:cNvSpPr>
          <p:nvPr/>
        </p:nvSpPr>
        <p:spPr bwMode="auto">
          <a:xfrm>
            <a:off x="1895613" y="3154225"/>
            <a:ext cx="234288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 dirty="0" err="1" smtClean="0"/>
              <a:t>InSilicoDB</a:t>
            </a:r>
            <a:endParaRPr lang="en-US" sz="2000" dirty="0" smtClean="0"/>
          </a:p>
          <a:p>
            <a:pPr algn="ctr" eaLnBrk="1" hangingPunct="1"/>
            <a:r>
              <a:rPr lang="en-US" sz="1600" i="1" dirty="0" smtClean="0"/>
              <a:t>(University of Brussels)</a:t>
            </a:r>
            <a:endParaRPr lang="en-US" sz="1600" i="1" dirty="0"/>
          </a:p>
        </p:txBody>
      </p:sp>
      <p:sp>
        <p:nvSpPr>
          <p:cNvPr id="18442" name="TextBox 9"/>
          <p:cNvSpPr txBox="1">
            <a:spLocks noChangeArrowheads="1"/>
          </p:cNvSpPr>
          <p:nvPr/>
        </p:nvSpPr>
        <p:spPr bwMode="auto">
          <a:xfrm>
            <a:off x="4508598" y="3119582"/>
            <a:ext cx="30274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 dirty="0" err="1" smtClean="0"/>
              <a:t>Cistrome</a:t>
            </a:r>
            <a:endParaRPr lang="en-US" sz="2000" dirty="0" smtClean="0"/>
          </a:p>
          <a:p>
            <a:pPr algn="ctr" eaLnBrk="1" hangingPunct="1"/>
            <a:r>
              <a:rPr lang="en-US" sz="1600" i="1" dirty="0" smtClean="0"/>
              <a:t>(Dana-Farber Cancer Institute)</a:t>
            </a:r>
            <a:endParaRPr lang="en-US" sz="1600" i="1" dirty="0"/>
          </a:p>
        </p:txBody>
      </p:sp>
      <p:sp>
        <p:nvSpPr>
          <p:cNvPr id="18443" name="TextBox 10"/>
          <p:cNvSpPr txBox="1">
            <a:spLocks noChangeArrowheads="1"/>
          </p:cNvSpPr>
          <p:nvPr/>
        </p:nvSpPr>
        <p:spPr bwMode="auto">
          <a:xfrm>
            <a:off x="6656377" y="6109847"/>
            <a:ext cx="173674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 dirty="0" err="1" smtClean="0"/>
              <a:t>ArrayExpress</a:t>
            </a:r>
            <a:endParaRPr lang="en-US" sz="2000" dirty="0" smtClean="0"/>
          </a:p>
          <a:p>
            <a:pPr algn="ctr" eaLnBrk="1" hangingPunct="1"/>
            <a:r>
              <a:rPr lang="en-US" sz="1600" dirty="0" smtClean="0"/>
              <a:t>(EBI)</a:t>
            </a:r>
            <a:endParaRPr lang="en-US" sz="1600" dirty="0"/>
          </a:p>
        </p:txBody>
      </p:sp>
      <p:sp>
        <p:nvSpPr>
          <p:cNvPr id="18444" name="TextBox 11"/>
          <p:cNvSpPr txBox="1">
            <a:spLocks noChangeArrowheads="1"/>
          </p:cNvSpPr>
          <p:nvPr/>
        </p:nvSpPr>
        <p:spPr bwMode="auto">
          <a:xfrm>
            <a:off x="394900" y="6149105"/>
            <a:ext cx="219470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 dirty="0" err="1" smtClean="0"/>
              <a:t>geWorkbench</a:t>
            </a:r>
            <a:endParaRPr lang="en-US" sz="2000" dirty="0" smtClean="0"/>
          </a:p>
          <a:p>
            <a:pPr algn="ctr" eaLnBrk="1" hangingPunct="1"/>
            <a:r>
              <a:rPr lang="en-US" sz="1600" i="1" dirty="0" smtClean="0"/>
              <a:t>(Columbia University)</a:t>
            </a:r>
            <a:endParaRPr lang="en-US" sz="1600" i="1" dirty="0"/>
          </a:p>
        </p:txBody>
      </p:sp>
      <p:sp>
        <p:nvSpPr>
          <p:cNvPr id="18445" name="TextBox 12"/>
          <p:cNvSpPr txBox="1">
            <a:spLocks noChangeArrowheads="1"/>
          </p:cNvSpPr>
          <p:nvPr/>
        </p:nvSpPr>
        <p:spPr bwMode="auto">
          <a:xfrm>
            <a:off x="2651818" y="6149105"/>
            <a:ext cx="36514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 dirty="0" err="1" smtClean="0"/>
              <a:t>Reactome</a:t>
            </a:r>
            <a:endParaRPr lang="en-US" sz="2000" dirty="0" smtClean="0"/>
          </a:p>
          <a:p>
            <a:pPr algn="ctr" eaLnBrk="1" hangingPunct="1"/>
            <a:r>
              <a:rPr lang="en-US" sz="1600" dirty="0" smtClean="0"/>
              <a:t>(Ontario Institute of Cancer Research)</a:t>
            </a:r>
            <a:endParaRPr lang="en-US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5184" y="1440573"/>
            <a:ext cx="2506867" cy="16074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5363" y="4260053"/>
            <a:ext cx="2470727" cy="18018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726" y="4264414"/>
            <a:ext cx="2412999" cy="1726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3545" y="4202841"/>
            <a:ext cx="2228273" cy="18945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9300" y="1408544"/>
            <a:ext cx="2389429" cy="18227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4819" y="1847268"/>
            <a:ext cx="13508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/>
                <a:cs typeface="Calibri"/>
              </a:rPr>
              <a:t>Recently added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25581" y="3789215"/>
            <a:ext cx="2158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In development</a:t>
            </a:r>
            <a:endParaRPr lang="en-US" dirty="0">
              <a:latin typeface="+mn-lt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74460" y="3810001"/>
            <a:ext cx="8411631" cy="5772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5010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9437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/>
              <a:t>Using GenomeSpace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25" y="965900"/>
            <a:ext cx="7393330" cy="5399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651025" y="2731529"/>
            <a:ext cx="8492974" cy="2681706"/>
            <a:chOff x="651025" y="2697025"/>
            <a:chExt cx="8492974" cy="2681706"/>
          </a:xfrm>
        </p:grpSpPr>
        <p:sp>
          <p:nvSpPr>
            <p:cNvPr id="4" name="Rounded Rectangle 3"/>
            <p:cNvSpPr/>
            <p:nvPr/>
          </p:nvSpPr>
          <p:spPr bwMode="auto">
            <a:xfrm>
              <a:off x="651025" y="2697025"/>
              <a:ext cx="7393330" cy="2681706"/>
            </a:xfrm>
            <a:prstGeom prst="round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470" name="TextBox 4"/>
            <p:cNvSpPr txBox="1">
              <a:spLocks noChangeArrowheads="1"/>
            </p:cNvSpPr>
            <p:nvPr/>
          </p:nvSpPr>
          <p:spPr bwMode="auto">
            <a:xfrm>
              <a:off x="8044354" y="3232557"/>
              <a:ext cx="1099645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sz="1400" dirty="0"/>
                <a:t>Cloud-based </a:t>
              </a:r>
              <a:r>
                <a:rPr lang="en-US" sz="1400" dirty="0" err="1"/>
                <a:t>filesystem</a:t>
              </a:r>
              <a:endParaRPr lang="en-US" sz="1400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51025" y="1953286"/>
            <a:ext cx="8492975" cy="646331"/>
            <a:chOff x="651025" y="1953286"/>
            <a:chExt cx="8492975" cy="646331"/>
          </a:xfrm>
        </p:grpSpPr>
        <p:sp>
          <p:nvSpPr>
            <p:cNvPr id="7" name="Rounded Rectangle 6"/>
            <p:cNvSpPr/>
            <p:nvPr/>
          </p:nvSpPr>
          <p:spPr bwMode="auto">
            <a:xfrm>
              <a:off x="651025" y="1953286"/>
              <a:ext cx="7393328" cy="580444"/>
            </a:xfrm>
            <a:prstGeom prst="round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468" name="TextBox 8"/>
            <p:cNvSpPr txBox="1">
              <a:spLocks noChangeArrowheads="1"/>
            </p:cNvSpPr>
            <p:nvPr/>
          </p:nvSpPr>
          <p:spPr bwMode="auto">
            <a:xfrm>
              <a:off x="8044353" y="1953286"/>
              <a:ext cx="1099647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sz="1200" dirty="0"/>
                <a:t>Tools and Data </a:t>
              </a:r>
            </a:p>
            <a:p>
              <a:pPr algn="ctr" eaLnBrk="1" hangingPunct="1"/>
              <a:r>
                <a:rPr lang="en-US" sz="1200" dirty="0"/>
                <a:t>Sources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51024" y="2513252"/>
            <a:ext cx="8492975" cy="276999"/>
            <a:chOff x="651024" y="2513252"/>
            <a:chExt cx="8492975" cy="276999"/>
          </a:xfrm>
        </p:grpSpPr>
        <p:sp>
          <p:nvSpPr>
            <p:cNvPr id="12" name="Rounded Rectangle 11"/>
            <p:cNvSpPr/>
            <p:nvPr/>
          </p:nvSpPr>
          <p:spPr bwMode="auto">
            <a:xfrm>
              <a:off x="651024" y="2533730"/>
              <a:ext cx="7393329" cy="201560"/>
            </a:xfrm>
            <a:prstGeom prst="round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466" name="TextBox 13"/>
            <p:cNvSpPr txBox="1">
              <a:spLocks noChangeArrowheads="1"/>
            </p:cNvSpPr>
            <p:nvPr/>
          </p:nvSpPr>
          <p:spPr bwMode="auto">
            <a:xfrm flipH="1">
              <a:off x="8044355" y="2513252"/>
              <a:ext cx="109964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sz="1200" dirty="0"/>
                <a:t>Actions</a:t>
              </a:r>
              <a:endParaRPr lang="en-US" sz="1600" dirty="0"/>
            </a:p>
          </p:txBody>
        </p:sp>
      </p:grpSp>
      <p:sp>
        <p:nvSpPr>
          <p:cNvPr id="19464" name="TextBox 14"/>
          <p:cNvSpPr txBox="1">
            <a:spLocks noChangeArrowheads="1"/>
          </p:cNvSpPr>
          <p:nvPr/>
        </p:nvSpPr>
        <p:spPr bwMode="auto">
          <a:xfrm>
            <a:off x="8543925" y="4791075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7488"/>
            <a:ext cx="8229600" cy="62547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/>
              <a:t>GenomeSpace Actions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25" y="901700"/>
            <a:ext cx="8150225" cy="4964113"/>
          </a:xfrm>
          <a:prstGeom prst="rect">
            <a:avLst/>
          </a:prstGeom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</p:pic>
      <p:pic>
        <p:nvPicPr>
          <p:cNvPr id="20485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8" y="914400"/>
            <a:ext cx="8167687" cy="497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50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7212"/>
          </a:xfrm>
        </p:spPr>
        <p:txBody>
          <a:bodyPr/>
          <a:lstStyle/>
          <a:p>
            <a:r>
              <a:rPr lang="en-US" sz="2800" smtClean="0">
                <a:latin typeface="Georgia" pitchFamily="18" charset="0"/>
                <a:ea typeface="Georgia" pitchFamily="18" charset="0"/>
                <a:cs typeface="Georgia" pitchFamily="18" charset="0"/>
              </a:rPr>
              <a:t>GenomeSpace Tool Enablement: IGV</a:t>
            </a:r>
          </a:p>
        </p:txBody>
      </p:sp>
      <p:pic>
        <p:nvPicPr>
          <p:cNvPr id="2150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877888"/>
            <a:ext cx="7639050" cy="515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icture 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8" y="884238"/>
            <a:ext cx="7632700" cy="515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8" y="871538"/>
            <a:ext cx="7631112" cy="517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Picture 1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975" y="1754188"/>
            <a:ext cx="3271838" cy="353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Picture 16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738" y="1754188"/>
            <a:ext cx="3255962" cy="352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88" y="877888"/>
            <a:ext cx="762635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53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4212"/>
          </a:xfrm>
        </p:spPr>
        <p:txBody>
          <a:bodyPr/>
          <a:lstStyle/>
          <a:p>
            <a:r>
              <a:rPr lang="en-US" sz="2800" smtClean="0">
                <a:latin typeface="Georgia" pitchFamily="18" charset="0"/>
                <a:ea typeface="Georgia" pitchFamily="18" charset="0"/>
                <a:cs typeface="Georgia" pitchFamily="18" charset="0"/>
              </a:rPr>
              <a:t>GenomeSpace Tool Enablement: GenePattern</a:t>
            </a:r>
          </a:p>
        </p:txBody>
      </p:sp>
      <p:pic>
        <p:nvPicPr>
          <p:cNvPr id="2253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942975"/>
            <a:ext cx="8459787" cy="522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55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4212"/>
          </a:xfrm>
        </p:spPr>
        <p:txBody>
          <a:bodyPr/>
          <a:lstStyle/>
          <a:p>
            <a:r>
              <a:rPr lang="en-US" sz="2800" smtClean="0">
                <a:latin typeface="Georgia" pitchFamily="18" charset="0"/>
                <a:ea typeface="Georgia" pitchFamily="18" charset="0"/>
                <a:cs typeface="Georgia" pitchFamily="18" charset="0"/>
              </a:rPr>
              <a:t>GenomeSpace Tool Enablement: GenePattern</a:t>
            </a:r>
          </a:p>
        </p:txBody>
      </p:sp>
      <p:pic>
        <p:nvPicPr>
          <p:cNvPr id="23556" name="Picture 4" descr="Picture 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954088"/>
            <a:ext cx="8532813" cy="534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419850" y="2043113"/>
            <a:ext cx="2239963" cy="4203700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  <a:effectLst>
            <a:outerShdw blurRad="40000" dist="23000" dir="5400000" rotWithShape="0">
              <a:schemeClr val="tx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6" descr="Picture 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954088"/>
            <a:ext cx="8532813" cy="533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6419850" y="1778000"/>
            <a:ext cx="1465263" cy="519113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  <a:effectLst>
            <a:outerShdw blurRad="40000" dist="23000" dir="5400000" rotWithShape="0">
              <a:schemeClr val="tx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579" name="Title 1"/>
          <p:cNvSpPr>
            <a:spLocks noGrp="1"/>
          </p:cNvSpPr>
          <p:nvPr>
            <p:ph type="title"/>
          </p:nvPr>
        </p:nvSpPr>
        <p:spPr>
          <a:xfrm>
            <a:off x="400050" y="274638"/>
            <a:ext cx="8351838" cy="684212"/>
          </a:xfrm>
        </p:spPr>
        <p:txBody>
          <a:bodyPr/>
          <a:lstStyle/>
          <a:p>
            <a:r>
              <a:rPr lang="en-US" sz="2800" smtClean="0">
                <a:latin typeface="Georgia" pitchFamily="18" charset="0"/>
                <a:ea typeface="Georgia" pitchFamily="18" charset="0"/>
                <a:cs typeface="Georgia" pitchFamily="18" charset="0"/>
              </a:rPr>
              <a:t>GenomeSpace Data Source Integration: InSilico DB</a:t>
            </a:r>
          </a:p>
        </p:txBody>
      </p:sp>
      <p:pic>
        <p:nvPicPr>
          <p:cNvPr id="24580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839788"/>
            <a:ext cx="8351838" cy="581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841375"/>
            <a:ext cx="8348663" cy="580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3290888" y="4318000"/>
            <a:ext cx="392112" cy="334963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  <a:effectLst>
            <a:outerShdw blurRad="40000" dist="23000" dir="5400000" rotWithShape="0">
              <a:schemeClr val="tx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842963"/>
            <a:ext cx="8361362" cy="581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Picture 8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8" y="847725"/>
            <a:ext cx="8369300" cy="582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Other collaborating projects	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1085273" y="1461531"/>
            <a:ext cx="7239000" cy="5767387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dirty="0" err="1" smtClean="0"/>
              <a:t>Taverna</a:t>
            </a:r>
            <a:r>
              <a:rPr lang="en-US" dirty="0" smtClean="0"/>
              <a:t>/</a:t>
            </a:r>
            <a:r>
              <a:rPr lang="en-US" dirty="0" err="1" smtClean="0"/>
              <a:t>MyExperiment</a:t>
            </a:r>
            <a:r>
              <a:rPr lang="en-US" dirty="0" smtClean="0"/>
              <a:t> </a:t>
            </a:r>
            <a:r>
              <a:rPr lang="en-US" sz="2600" i="1" dirty="0" smtClean="0"/>
              <a:t>(University of Manchester</a:t>
            </a:r>
            <a:r>
              <a:rPr lang="en-US" sz="2600" i="1" dirty="0" smtClean="0"/>
              <a:t>)</a:t>
            </a:r>
          </a:p>
          <a:p>
            <a:pPr>
              <a:lnSpc>
                <a:spcPct val="110000"/>
              </a:lnSpc>
            </a:pPr>
            <a:endParaRPr lang="en-US" sz="2600" i="1" dirty="0" smtClean="0"/>
          </a:p>
          <a:p>
            <a:pPr>
              <a:lnSpc>
                <a:spcPct val="110000"/>
              </a:lnSpc>
            </a:pPr>
            <a:r>
              <a:rPr lang="en-US" dirty="0" smtClean="0"/>
              <a:t>National </a:t>
            </a:r>
            <a:r>
              <a:rPr lang="en-US" dirty="0" smtClean="0"/>
              <a:t>Center for Biomedical Ontology </a:t>
            </a:r>
            <a:r>
              <a:rPr lang="en-US" sz="2600" i="1" dirty="0" smtClean="0"/>
              <a:t>(Stanford University)</a:t>
            </a:r>
            <a:endParaRPr lang="en-US" i="1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33413" y="1069975"/>
            <a:ext cx="3659187" cy="16779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 eaLnBrk="0" hangingPunct="0">
              <a:spcAft>
                <a:spcPts val="300"/>
              </a:spcAft>
              <a:defRPr/>
            </a:pPr>
            <a:r>
              <a:rPr lang="en-US" sz="1400" b="1" dirty="0">
                <a:solidFill>
                  <a:srgbClr val="B2392B"/>
                </a:solidFill>
                <a:latin typeface="Arial"/>
                <a:cs typeface="Arial"/>
              </a:rPr>
              <a:t>Gene mutation causing Leigh Syndrome French Canadian Type (LFSC) and 8 other mitochondrial diseases</a:t>
            </a:r>
          </a:p>
          <a:p>
            <a:pPr marL="173038" lvl="1" indent="-173038" eaLnBrk="0" hangingPunct="0">
              <a:spcAft>
                <a:spcPts val="200"/>
              </a:spcAft>
              <a:defRPr/>
            </a:pPr>
            <a:r>
              <a:rPr lang="en-US" sz="1400" b="1" dirty="0">
                <a:solidFill>
                  <a:srgbClr val="CB4433"/>
                </a:solidFill>
                <a:latin typeface="Arial"/>
                <a:ea typeface="ＭＳ Ｐゴシック" pitchFamily="-107" charset="-128"/>
                <a:cs typeface="Arial"/>
              </a:rPr>
              <a:t>   </a:t>
            </a:r>
            <a:r>
              <a:rPr lang="en-US" sz="1400" b="1" dirty="0">
                <a:solidFill>
                  <a:srgbClr val="CB4433"/>
                </a:solidFill>
                <a:latin typeface="Georgia"/>
                <a:ea typeface="ＭＳ Ｐゴシック" pitchFamily="-107" charset="-128"/>
                <a:cs typeface="Georgia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Georgia"/>
                <a:ea typeface="ＭＳ Ｐゴシック" pitchFamily="-107" charset="-128"/>
                <a:cs typeface="Georgia"/>
              </a:rPr>
              <a:t>Integrate:  </a:t>
            </a:r>
            <a:r>
              <a:rPr lang="en-US" sz="1400" dirty="0">
                <a:solidFill>
                  <a:srgbClr val="000000"/>
                </a:solidFill>
                <a:latin typeface="Georgia"/>
                <a:ea typeface="ＭＳ Ｐゴシック" pitchFamily="-107" charset="-128"/>
                <a:cs typeface="Georgia"/>
              </a:rPr>
              <a:t>candidate genomic region,  mitochondrial proteomic data, and cancer expression compendium</a:t>
            </a:r>
          </a:p>
          <a:p>
            <a:pPr marL="0" lvl="1" eaLnBrk="0" hangingPunct="0">
              <a:spcAft>
                <a:spcPts val="300"/>
              </a:spcAft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pitchFamily="-107" charset="-128"/>
                <a:cs typeface="Arial"/>
              </a:rPr>
              <a:t>  </a:t>
            </a: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en-US" sz="1200" b="1" dirty="0">
                <a:solidFill>
                  <a:srgbClr val="000000"/>
                </a:solidFill>
                <a:latin typeface="Georgia"/>
                <a:ea typeface="ＭＳ Ｐゴシック" pitchFamily="-107" charset="-128"/>
                <a:cs typeface="Georgia"/>
              </a:rPr>
              <a:t> </a:t>
            </a:r>
            <a:r>
              <a:rPr lang="en-US" sz="1100" b="1" dirty="0">
                <a:solidFill>
                  <a:srgbClr val="000000"/>
                </a:solidFill>
                <a:latin typeface="Georgia"/>
                <a:cs typeface="Georgia"/>
              </a:rPr>
              <a:t>Authors</a:t>
            </a:r>
            <a:r>
              <a:rPr lang="en-US" sz="1100" b="1" i="1" dirty="0">
                <a:solidFill>
                  <a:srgbClr val="000000"/>
                </a:solidFill>
                <a:latin typeface="Georgia"/>
                <a:cs typeface="Georgia"/>
              </a:rPr>
              <a:t>: </a:t>
            </a:r>
            <a:r>
              <a:rPr lang="fr-FR" sz="1100" i="1" dirty="0" err="1">
                <a:solidFill>
                  <a:srgbClr val="000000"/>
                </a:solidFill>
                <a:latin typeface="Georgia"/>
                <a:cs typeface="Georgia"/>
              </a:rPr>
              <a:t>Mootha</a:t>
            </a:r>
            <a:r>
              <a:rPr lang="fr-FR" sz="1100" i="1" dirty="0">
                <a:solidFill>
                  <a:srgbClr val="000000"/>
                </a:solidFill>
                <a:latin typeface="Georgia"/>
                <a:cs typeface="Georgia"/>
              </a:rPr>
              <a:t> et al. 2003, Calvo et al. 2006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42938" y="2878138"/>
            <a:ext cx="4030662" cy="20034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 eaLnBrk="0" hangingPunct="0">
              <a:spcAft>
                <a:spcPts val="300"/>
              </a:spcAft>
              <a:defRPr/>
            </a:pPr>
            <a:r>
              <a:rPr lang="en-US" sz="1400" b="1" dirty="0">
                <a:solidFill>
                  <a:srgbClr val="B2392B"/>
                </a:solidFill>
                <a:latin typeface="Arial"/>
                <a:cs typeface="Arial"/>
              </a:rPr>
              <a:t>Subtle repression of </a:t>
            </a:r>
            <a:r>
              <a:rPr lang="en-US" sz="1400" b="1" dirty="0" err="1">
                <a:solidFill>
                  <a:srgbClr val="B2392B"/>
                </a:solidFill>
                <a:latin typeface="Arial"/>
                <a:cs typeface="Arial"/>
              </a:rPr>
              <a:t>oxphos</a:t>
            </a:r>
            <a:r>
              <a:rPr lang="en-US" sz="1400" b="1" dirty="0">
                <a:solidFill>
                  <a:srgbClr val="B2392B"/>
                </a:solidFill>
                <a:latin typeface="Arial"/>
                <a:cs typeface="Arial"/>
              </a:rPr>
              <a:t> genes in diabetic muscle: role for mitochondrial </a:t>
            </a:r>
            <a:r>
              <a:rPr lang="en-US" sz="1400" b="1" dirty="0" err="1">
                <a:solidFill>
                  <a:srgbClr val="B2392B"/>
                </a:solidFill>
                <a:latin typeface="Arial"/>
                <a:cs typeface="Arial"/>
              </a:rPr>
              <a:t>dysregulation</a:t>
            </a:r>
            <a:r>
              <a:rPr lang="en-US" sz="1400" b="1" dirty="0">
                <a:solidFill>
                  <a:srgbClr val="B2392B"/>
                </a:solidFill>
                <a:latin typeface="Arial"/>
                <a:cs typeface="Arial"/>
              </a:rPr>
              <a:t> in diabetes pathology; new computational approach Gene Set Enrichment Analysis</a:t>
            </a:r>
          </a:p>
          <a:p>
            <a:pPr marL="233363" lvl="1" indent="-173038" eaLnBrk="0" hangingPunct="0">
              <a:spcAft>
                <a:spcPts val="200"/>
              </a:spcAft>
              <a:defRPr/>
            </a:pPr>
            <a:r>
              <a:rPr lang="en-US" sz="1400" b="1" dirty="0">
                <a:solidFill>
                  <a:srgbClr val="CB4433"/>
                </a:solidFill>
                <a:latin typeface="Arial"/>
                <a:ea typeface="ＭＳ Ｐゴシック" pitchFamily="-107" charset="-128"/>
                <a:cs typeface="Arial"/>
              </a:rPr>
              <a:t>   </a:t>
            </a:r>
            <a:r>
              <a:rPr lang="en-US" sz="1400" b="1" dirty="0">
                <a:solidFill>
                  <a:srgbClr val="CB4433"/>
                </a:solidFill>
                <a:latin typeface="Georgia"/>
                <a:ea typeface="ＭＳ Ｐゴシック" pitchFamily="-107" charset="-128"/>
                <a:cs typeface="Georgia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Georgia"/>
                <a:ea typeface="ＭＳ Ｐゴシック" pitchFamily="-107" charset="-128"/>
                <a:cs typeface="Georgia"/>
              </a:rPr>
              <a:t>Integrate:  </a:t>
            </a:r>
            <a:r>
              <a:rPr lang="en-US" sz="1400" dirty="0">
                <a:solidFill>
                  <a:srgbClr val="000000"/>
                </a:solidFill>
                <a:latin typeface="Georgia"/>
                <a:ea typeface="ＭＳ Ｐゴシック" pitchFamily="-107" charset="-128"/>
                <a:cs typeface="Georgia"/>
              </a:rPr>
              <a:t>Gene sets/pathways &amp; processes with expression profiles</a:t>
            </a:r>
          </a:p>
          <a:p>
            <a:pPr marL="233363" lvl="1" eaLnBrk="0" hangingPunct="0">
              <a:defRPr/>
            </a:pPr>
            <a:r>
              <a:rPr lang="en-US" sz="1100" b="1" dirty="0">
                <a:solidFill>
                  <a:srgbClr val="000000"/>
                </a:solidFill>
                <a:latin typeface="Georgia"/>
                <a:cs typeface="Georgia"/>
              </a:rPr>
              <a:t>Authors: </a:t>
            </a:r>
            <a:r>
              <a:rPr lang="en-US" sz="1100" i="1" dirty="0" err="1">
                <a:solidFill>
                  <a:srgbClr val="000000"/>
                </a:solidFill>
                <a:latin typeface="Georgia"/>
                <a:cs typeface="Georgia"/>
              </a:rPr>
              <a:t>Mootha</a:t>
            </a:r>
            <a:r>
              <a:rPr lang="en-US" sz="1100" i="1" dirty="0">
                <a:solidFill>
                  <a:srgbClr val="000000"/>
                </a:solidFill>
                <a:latin typeface="Georgia"/>
                <a:cs typeface="Georgia"/>
              </a:rPr>
              <a:t> et al. 2003, Subramanian &amp; Tamayo et al. 2005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33413" y="5073650"/>
            <a:ext cx="3765550" cy="12144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 eaLnBrk="0" hangingPunct="0">
              <a:spcAft>
                <a:spcPts val="300"/>
              </a:spcAft>
              <a:defRPr/>
            </a:pPr>
            <a:r>
              <a:rPr lang="en-US" sz="1400" b="1" dirty="0">
                <a:solidFill>
                  <a:srgbClr val="B2392B"/>
                </a:solidFill>
                <a:latin typeface="Arial"/>
                <a:cs typeface="Arial"/>
              </a:rPr>
              <a:t>IKBKE as a new breast cancer oncogene</a:t>
            </a:r>
          </a:p>
          <a:p>
            <a:pPr marL="233363" lvl="2" eaLnBrk="0" hangingPunct="0">
              <a:defRPr/>
            </a:pPr>
            <a:r>
              <a:rPr lang="en-US" sz="1400" b="1" dirty="0">
                <a:solidFill>
                  <a:srgbClr val="000000"/>
                </a:solidFill>
                <a:latin typeface="Georgia"/>
                <a:ea typeface="ＭＳ Ｐゴシック" pitchFamily="-107" charset="-128"/>
                <a:cs typeface="Georgia"/>
              </a:rPr>
              <a:t>Integrate:  </a:t>
            </a:r>
            <a:r>
              <a:rPr lang="en-US" sz="1400" dirty="0" err="1">
                <a:solidFill>
                  <a:srgbClr val="000000"/>
                </a:solidFill>
                <a:latin typeface="Georgia"/>
                <a:ea typeface="ＭＳ Ｐゴシック" pitchFamily="-107" charset="-128"/>
                <a:cs typeface="Georgia"/>
              </a:rPr>
              <a:t>RNAi</a:t>
            </a:r>
            <a:r>
              <a:rPr lang="en-US" sz="1400" dirty="0">
                <a:solidFill>
                  <a:srgbClr val="000000"/>
                </a:solidFill>
                <a:latin typeface="Georgia"/>
                <a:ea typeface="ＭＳ Ｐゴシック" pitchFamily="-107" charset="-128"/>
                <a:cs typeface="Georgia"/>
              </a:rPr>
              <a:t> screens, transformation of activated kinases, and copy number from SNP arrays of cell lines</a:t>
            </a:r>
          </a:p>
          <a:p>
            <a:pPr marL="233363" lvl="1" eaLnBrk="0" hangingPunct="0">
              <a:spcBef>
                <a:spcPts val="300"/>
              </a:spcBef>
              <a:defRPr/>
            </a:pPr>
            <a:r>
              <a:rPr lang="en-US" sz="1100" b="1" dirty="0">
                <a:solidFill>
                  <a:srgbClr val="000000"/>
                </a:solidFill>
                <a:latin typeface="Georgia"/>
                <a:cs typeface="Georgia"/>
              </a:rPr>
              <a:t>Authors: </a:t>
            </a:r>
            <a:r>
              <a:rPr lang="en-US" sz="1100" i="1" dirty="0">
                <a:solidFill>
                  <a:srgbClr val="000000"/>
                </a:solidFill>
                <a:latin typeface="Georgia"/>
                <a:cs typeface="Georgia"/>
              </a:rPr>
              <a:t>Boehm et al. 2007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748213" y="3071813"/>
            <a:ext cx="3765550" cy="16383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 eaLnBrk="0" hangingPunct="0">
              <a:spcAft>
                <a:spcPts val="300"/>
              </a:spcAft>
              <a:defRPr/>
            </a:pPr>
            <a:r>
              <a:rPr lang="en-US" sz="1400" b="1" dirty="0">
                <a:solidFill>
                  <a:srgbClr val="B2392B"/>
                </a:solidFill>
                <a:latin typeface="Arial"/>
                <a:cs typeface="Arial"/>
              </a:rPr>
              <a:t>~3000 novel, large non-coding RNAs with functions in development, the immune response and cancer</a:t>
            </a:r>
          </a:p>
          <a:p>
            <a:pPr marL="233363" lvl="1" eaLnBrk="0" hangingPunct="0">
              <a:defRPr/>
            </a:pPr>
            <a:r>
              <a:rPr lang="en-US" sz="1400" b="1" dirty="0">
                <a:solidFill>
                  <a:srgbClr val="000000"/>
                </a:solidFill>
                <a:latin typeface="Georgia"/>
                <a:ea typeface="ＭＳ Ｐゴシック" pitchFamily="-107" charset="-128"/>
                <a:cs typeface="Georgia"/>
              </a:rPr>
              <a:t>Integrate:  </a:t>
            </a:r>
            <a:r>
              <a:rPr lang="en-US" sz="1400" dirty="0">
                <a:solidFill>
                  <a:srgbClr val="000000"/>
                </a:solidFill>
                <a:latin typeface="Georgia"/>
                <a:ea typeface="ＭＳ Ｐゴシック" pitchFamily="-107" charset="-128"/>
                <a:cs typeface="Georgia"/>
              </a:rPr>
              <a:t>Genome sequences from 21 mammals, </a:t>
            </a:r>
            <a:r>
              <a:rPr lang="en-US" sz="1400" dirty="0" err="1">
                <a:solidFill>
                  <a:srgbClr val="000000"/>
                </a:solidFill>
                <a:latin typeface="Georgia"/>
                <a:ea typeface="ＭＳ Ｐゴシック" pitchFamily="-107" charset="-128"/>
                <a:cs typeface="Georgia"/>
              </a:rPr>
              <a:t>epigenomic</a:t>
            </a:r>
            <a:r>
              <a:rPr lang="en-US" sz="1400" dirty="0">
                <a:solidFill>
                  <a:srgbClr val="000000"/>
                </a:solidFill>
                <a:latin typeface="Georgia"/>
                <a:ea typeface="ＭＳ Ｐゴシック" pitchFamily="-107" charset="-128"/>
                <a:cs typeface="Georgia"/>
              </a:rPr>
              <a:t> maps, and expression profiles </a:t>
            </a:r>
          </a:p>
          <a:p>
            <a:pPr marL="233363" eaLnBrk="0" hangingPunct="0">
              <a:spcBef>
                <a:spcPts val="300"/>
              </a:spcBef>
              <a:defRPr/>
            </a:pPr>
            <a:r>
              <a:rPr lang="en-US" sz="1100" b="1" dirty="0">
                <a:solidFill>
                  <a:srgbClr val="000000"/>
                </a:solidFill>
                <a:latin typeface="Georgia"/>
                <a:cs typeface="Georgia"/>
              </a:rPr>
              <a:t>Authors: </a:t>
            </a:r>
            <a:r>
              <a:rPr lang="en-US" sz="1100" i="1" dirty="0" err="1">
                <a:solidFill>
                  <a:srgbClr val="000000"/>
                </a:solidFill>
                <a:latin typeface="Georgia"/>
                <a:cs typeface="Georgia"/>
              </a:rPr>
              <a:t>Guttman</a:t>
            </a:r>
            <a:r>
              <a:rPr lang="en-US" sz="1100" i="1" dirty="0">
                <a:solidFill>
                  <a:srgbClr val="000000"/>
                </a:solidFill>
                <a:latin typeface="Georgia"/>
                <a:cs typeface="Georgia"/>
              </a:rPr>
              <a:t>, </a:t>
            </a:r>
            <a:r>
              <a:rPr lang="en-US" sz="1100" i="1" dirty="0" err="1">
                <a:solidFill>
                  <a:srgbClr val="000000"/>
                </a:solidFill>
                <a:latin typeface="Georgia"/>
                <a:cs typeface="Georgia"/>
              </a:rPr>
              <a:t>Rinn</a:t>
            </a:r>
            <a:r>
              <a:rPr lang="en-US" sz="1100" i="1" dirty="0">
                <a:solidFill>
                  <a:srgbClr val="000000"/>
                </a:solidFill>
                <a:latin typeface="Georgia"/>
                <a:cs typeface="Georgia"/>
              </a:rPr>
              <a:t> et al. 2009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748213" y="1069975"/>
            <a:ext cx="3765550" cy="18621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 eaLnBrk="0" hangingPunct="0">
              <a:spcAft>
                <a:spcPts val="300"/>
              </a:spcAft>
              <a:defRPr/>
            </a:pPr>
            <a:r>
              <a:rPr lang="en-US" sz="1400" b="1" dirty="0">
                <a:solidFill>
                  <a:srgbClr val="B2392B"/>
                </a:solidFill>
                <a:latin typeface="Arial"/>
                <a:cs typeface="Arial"/>
              </a:rPr>
              <a:t>Discovery of 3 new genes involved in </a:t>
            </a:r>
            <a:r>
              <a:rPr lang="en-US" sz="1400" b="1" dirty="0" err="1">
                <a:solidFill>
                  <a:srgbClr val="B2392B"/>
                </a:solidFill>
                <a:latin typeface="Arial"/>
                <a:cs typeface="Arial"/>
              </a:rPr>
              <a:t>Glioblastoma</a:t>
            </a:r>
            <a:r>
              <a:rPr lang="en-US" sz="1400" b="1" dirty="0">
                <a:solidFill>
                  <a:srgbClr val="B2392B"/>
                </a:solidFill>
                <a:latin typeface="Arial"/>
                <a:cs typeface="Arial"/>
              </a:rPr>
              <a:t> </a:t>
            </a:r>
            <a:r>
              <a:rPr lang="en-US" sz="1400" b="1" dirty="0" err="1">
                <a:solidFill>
                  <a:srgbClr val="B2392B"/>
                </a:solidFill>
                <a:latin typeface="Arial"/>
                <a:cs typeface="Arial"/>
              </a:rPr>
              <a:t>Multiforme</a:t>
            </a:r>
            <a:r>
              <a:rPr lang="en-US" sz="1400" b="1" dirty="0">
                <a:solidFill>
                  <a:srgbClr val="B2392B"/>
                </a:solidFill>
                <a:latin typeface="Arial"/>
                <a:cs typeface="Arial"/>
              </a:rPr>
              <a:t> (NF1, ERRB2, PIK3R1);  Confirmation of TP53, PTEN, EGFR, RB1, PIK3CA</a:t>
            </a:r>
          </a:p>
          <a:p>
            <a:pPr marL="233363" lvl="1" eaLnBrk="0" hangingPunct="0">
              <a:defRPr/>
            </a:pPr>
            <a:r>
              <a:rPr lang="en-US" sz="1400" b="1" dirty="0">
                <a:solidFill>
                  <a:srgbClr val="000000"/>
                </a:solidFill>
                <a:latin typeface="Georgia"/>
                <a:ea typeface="ＭＳ Ｐゴシック" pitchFamily="-107" charset="-128"/>
                <a:cs typeface="Georgia"/>
              </a:rPr>
              <a:t>Integrate:  </a:t>
            </a:r>
            <a:r>
              <a:rPr lang="en-US" sz="1400" dirty="0">
                <a:solidFill>
                  <a:srgbClr val="000000"/>
                </a:solidFill>
                <a:latin typeface="Georgia"/>
                <a:ea typeface="ＭＳ Ｐゴシック" pitchFamily="-107" charset="-128"/>
                <a:cs typeface="Georgia"/>
              </a:rPr>
              <a:t>DNA sequence, copy number, methylation aberrations and expression profiles in 206 </a:t>
            </a:r>
            <a:r>
              <a:rPr lang="en-US" sz="1400" dirty="0" err="1">
                <a:solidFill>
                  <a:srgbClr val="000000"/>
                </a:solidFill>
                <a:latin typeface="Georgia"/>
                <a:ea typeface="ＭＳ Ｐゴシック" pitchFamily="-107" charset="-128"/>
                <a:cs typeface="Georgia"/>
              </a:rPr>
              <a:t>glioblastomas</a:t>
            </a:r>
            <a:endParaRPr lang="en-US" sz="1400" dirty="0">
              <a:solidFill>
                <a:srgbClr val="000000"/>
              </a:solidFill>
              <a:latin typeface="Georgia"/>
              <a:ea typeface="ＭＳ Ｐゴシック" pitchFamily="-107" charset="-128"/>
              <a:cs typeface="Georgia"/>
            </a:endParaRPr>
          </a:p>
          <a:p>
            <a:pPr marL="233363" eaLnBrk="0" hangingPunct="0">
              <a:spcBef>
                <a:spcPts val="300"/>
              </a:spcBef>
              <a:defRPr/>
            </a:pPr>
            <a:r>
              <a:rPr lang="en-US" sz="1100" b="1" dirty="0">
                <a:solidFill>
                  <a:srgbClr val="000000"/>
                </a:solidFill>
                <a:latin typeface="Georgia"/>
                <a:cs typeface="Georgia"/>
              </a:rPr>
              <a:t>Authors: </a:t>
            </a:r>
            <a:r>
              <a:rPr lang="en-US" sz="1100" i="1" dirty="0">
                <a:solidFill>
                  <a:srgbClr val="000000"/>
                </a:solidFill>
                <a:latin typeface="Georgia"/>
                <a:cs typeface="Georgia"/>
              </a:rPr>
              <a:t>TCGA Research Network 2008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748213" y="4840288"/>
            <a:ext cx="3756025" cy="19002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 eaLnBrk="0" hangingPunct="0">
              <a:spcAft>
                <a:spcPts val="300"/>
              </a:spcAft>
              <a:defRPr/>
            </a:pPr>
            <a:r>
              <a:rPr lang="en-US" sz="1400" b="1" dirty="0">
                <a:solidFill>
                  <a:srgbClr val="B2392B"/>
                </a:solidFill>
                <a:latin typeface="Arial"/>
                <a:cs typeface="Arial"/>
              </a:rPr>
              <a:t>Characterization of disease subtypes and improved risk stratification for </a:t>
            </a:r>
            <a:r>
              <a:rPr lang="en-US" sz="1400" b="1" dirty="0" err="1">
                <a:solidFill>
                  <a:srgbClr val="B2392B"/>
                </a:solidFill>
                <a:latin typeface="Arial"/>
                <a:cs typeface="Arial"/>
              </a:rPr>
              <a:t>medulloblastoma</a:t>
            </a:r>
            <a:r>
              <a:rPr lang="en-US" sz="1400" b="1" dirty="0">
                <a:solidFill>
                  <a:srgbClr val="B2392B"/>
                </a:solidFill>
                <a:latin typeface="Arial"/>
                <a:cs typeface="Arial"/>
              </a:rPr>
              <a:t> patients</a:t>
            </a:r>
          </a:p>
          <a:p>
            <a:pPr marL="233363" lvl="1" eaLnBrk="0" hangingPunct="0">
              <a:defRPr/>
            </a:pPr>
            <a:r>
              <a:rPr lang="en-US" sz="1400" b="1" dirty="0">
                <a:solidFill>
                  <a:srgbClr val="000000"/>
                </a:solidFill>
                <a:latin typeface="Georgia"/>
                <a:ea typeface="ＭＳ Ｐゴシック" pitchFamily="-107" charset="-128"/>
                <a:cs typeface="Georgia"/>
              </a:rPr>
              <a:t>Integrate:  </a:t>
            </a:r>
            <a:r>
              <a:rPr lang="en-US" sz="1400" dirty="0">
                <a:solidFill>
                  <a:srgbClr val="000000"/>
                </a:solidFill>
                <a:latin typeface="Georgia"/>
                <a:ea typeface="ＭＳ Ｐゴシック" pitchFamily="-107" charset="-128"/>
                <a:cs typeface="Georgia"/>
              </a:rPr>
              <a:t>Copy number, expression, clinical data for 96 </a:t>
            </a:r>
            <a:r>
              <a:rPr lang="en-US" sz="1400" dirty="0" err="1">
                <a:solidFill>
                  <a:srgbClr val="000000"/>
                </a:solidFill>
                <a:latin typeface="Georgia"/>
                <a:ea typeface="ＭＳ Ｐゴシック" pitchFamily="-107" charset="-128"/>
                <a:cs typeface="Georgia"/>
              </a:rPr>
              <a:t>medulloblastoma</a:t>
            </a:r>
            <a:r>
              <a:rPr lang="en-US" sz="1400" dirty="0">
                <a:solidFill>
                  <a:srgbClr val="000000"/>
                </a:solidFill>
                <a:latin typeface="Georgia"/>
                <a:ea typeface="ＭＳ Ｐゴシック" pitchFamily="-107" charset="-128"/>
                <a:cs typeface="Georgia"/>
              </a:rPr>
              <a:t> patients</a:t>
            </a:r>
          </a:p>
          <a:p>
            <a:pPr marL="233363" eaLnBrk="0" hangingPunct="0">
              <a:spcBef>
                <a:spcPts val="300"/>
              </a:spcBef>
              <a:defRPr/>
            </a:pPr>
            <a:r>
              <a:rPr lang="en-US" sz="1100" b="1" dirty="0">
                <a:solidFill>
                  <a:srgbClr val="000000"/>
                </a:solidFill>
                <a:latin typeface="Georgia"/>
                <a:cs typeface="Georgia"/>
              </a:rPr>
              <a:t>Authors: </a:t>
            </a:r>
            <a:r>
              <a:rPr lang="en-US" sz="1100" i="1" dirty="0">
                <a:solidFill>
                  <a:srgbClr val="000000"/>
                </a:solidFill>
                <a:latin typeface="Georgia"/>
                <a:cs typeface="Georgia"/>
              </a:rPr>
              <a:t>Tamayo et al., Cho et al. 2011</a:t>
            </a:r>
          </a:p>
          <a:p>
            <a:pPr eaLnBrk="0" hangingPunct="0">
              <a:spcBef>
                <a:spcPts val="300"/>
              </a:spcBef>
              <a:defRPr/>
            </a:pPr>
            <a:endParaRPr lang="en-US" sz="1200" i="1" dirty="0">
              <a:solidFill>
                <a:srgbClr val="000000"/>
              </a:solidFill>
              <a:latin typeface="Georgia"/>
              <a:cs typeface="Georgia"/>
            </a:endParaRPr>
          </a:p>
        </p:txBody>
      </p:sp>
      <p:sp>
        <p:nvSpPr>
          <p:cNvPr id="922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4300"/>
            <a:ext cx="8866188" cy="1028700"/>
          </a:xfrm>
        </p:spPr>
        <p:txBody>
          <a:bodyPr/>
          <a:lstStyle/>
          <a:p>
            <a:pPr marL="681038" indent="-223838">
              <a:lnSpc>
                <a:spcPct val="90000"/>
              </a:lnSpc>
            </a:pPr>
            <a:r>
              <a:rPr lang="en-US" sz="3600" b="1" dirty="0" smtClean="0">
                <a:ea typeface="ＭＳ Ｐゴシック" pitchFamily="34" charset="-128"/>
              </a:rPr>
              <a:t>Need: </a:t>
            </a:r>
            <a:r>
              <a:rPr lang="en-US" sz="3200" dirty="0" smtClean="0"/>
              <a:t>Insights through integrative studies</a:t>
            </a:r>
          </a:p>
        </p:txBody>
      </p:sp>
      <p:sp>
        <p:nvSpPr>
          <p:cNvPr id="9225" name="Line 7"/>
          <p:cNvSpPr>
            <a:spLocks noChangeShapeType="1"/>
          </p:cNvSpPr>
          <p:nvPr/>
        </p:nvSpPr>
        <p:spPr bwMode="auto">
          <a:xfrm>
            <a:off x="725488" y="933450"/>
            <a:ext cx="7772400" cy="0"/>
          </a:xfrm>
          <a:prstGeom prst="line">
            <a:avLst/>
          </a:prstGeom>
          <a:noFill/>
          <a:ln w="38100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104"/>
          <p:cNvSpPr txBox="1">
            <a:spLocks noChangeArrowheads="1"/>
          </p:cNvSpPr>
          <p:nvPr/>
        </p:nvSpPr>
        <p:spPr bwMode="auto">
          <a:xfrm>
            <a:off x="160338" y="155575"/>
            <a:ext cx="58340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000000"/>
                </a:solidFill>
                <a:latin typeface="Gill Sans"/>
              </a:rPr>
              <a:t>DBP3: Studying the regulatory control of human hematopoiesis</a:t>
            </a:r>
          </a:p>
        </p:txBody>
      </p:sp>
      <p:pic>
        <p:nvPicPr>
          <p:cNvPr id="26627" name="Picture 122" descr="gs-highr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363" y="155575"/>
            <a:ext cx="2746375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Content Placeholder 3" descr="paperhead.bmp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136650"/>
            <a:ext cx="6300788" cy="3816350"/>
          </a:xfrm>
        </p:spPr>
      </p:pic>
      <p:pic>
        <p:nvPicPr>
          <p:cNvPr id="26629" name="Content Placeholder 5" descr="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352800"/>
            <a:ext cx="3336925" cy="333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104"/>
          <p:cNvSpPr txBox="1">
            <a:spLocks noChangeArrowheads="1"/>
          </p:cNvSpPr>
          <p:nvPr/>
        </p:nvSpPr>
        <p:spPr bwMode="auto">
          <a:xfrm>
            <a:off x="160338" y="155575"/>
            <a:ext cx="58340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000000"/>
                </a:solidFill>
                <a:latin typeface="Gill Sans"/>
              </a:rPr>
              <a:t>DBP3: Studying the regulatory control of human hematopoiesis – Overview</a:t>
            </a:r>
          </a:p>
        </p:txBody>
      </p:sp>
      <p:sp>
        <p:nvSpPr>
          <p:cNvPr id="27651" name="Oval 28"/>
          <p:cNvSpPr>
            <a:spLocks noChangeArrowheads="1"/>
          </p:cNvSpPr>
          <p:nvPr/>
        </p:nvSpPr>
        <p:spPr bwMode="auto">
          <a:xfrm>
            <a:off x="1096963" y="1735138"/>
            <a:ext cx="227012" cy="228600"/>
          </a:xfrm>
          <a:prstGeom prst="ellipse">
            <a:avLst/>
          </a:prstGeom>
          <a:gradFill rotWithShape="1">
            <a:gsLst>
              <a:gs pos="0">
                <a:srgbClr val="60BD51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457200"/>
            <a:r>
              <a:rPr lang="en-US" sz="1000" b="1">
                <a:solidFill>
                  <a:srgbClr val="000000"/>
                </a:solidFill>
                <a:latin typeface="Gill Sans"/>
              </a:rPr>
              <a:t>4</a:t>
            </a:r>
          </a:p>
        </p:txBody>
      </p:sp>
      <p:sp>
        <p:nvSpPr>
          <p:cNvPr id="64" name="Oval 31"/>
          <p:cNvSpPr>
            <a:spLocks noChangeArrowheads="1"/>
          </p:cNvSpPr>
          <p:nvPr/>
        </p:nvSpPr>
        <p:spPr bwMode="auto">
          <a:xfrm>
            <a:off x="446088" y="1735138"/>
            <a:ext cx="228600" cy="2286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457200">
              <a:defRPr/>
            </a:pPr>
            <a:r>
              <a:rPr lang="en-US" sz="1000" b="1" dirty="0">
                <a:solidFill>
                  <a:prstClr val="black"/>
                </a:solidFill>
                <a:latin typeface="Gill Sans"/>
                <a:ea typeface="ＭＳ Ｐゴシック" charset="-128"/>
                <a:cs typeface="Gill Sans"/>
              </a:rPr>
              <a:t>2</a:t>
            </a:r>
          </a:p>
        </p:txBody>
      </p:sp>
      <p:sp>
        <p:nvSpPr>
          <p:cNvPr id="67" name="Rectangle 66"/>
          <p:cNvSpPr/>
          <p:nvPr/>
        </p:nvSpPr>
        <p:spPr>
          <a:xfrm>
            <a:off x="274638" y="1100138"/>
            <a:ext cx="1871662" cy="3590925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8" name="Oval 31"/>
          <p:cNvSpPr>
            <a:spLocks noChangeArrowheads="1"/>
          </p:cNvSpPr>
          <p:nvPr/>
        </p:nvSpPr>
        <p:spPr bwMode="auto">
          <a:xfrm>
            <a:off x="1096963" y="2359025"/>
            <a:ext cx="227012" cy="2286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457200">
              <a:defRPr/>
            </a:pPr>
            <a:r>
              <a:rPr lang="en-US" sz="1000" b="1" dirty="0">
                <a:solidFill>
                  <a:prstClr val="black"/>
                </a:solidFill>
                <a:latin typeface="Gill Sans"/>
                <a:ea typeface="ＭＳ Ｐゴシック" charset="-128"/>
                <a:cs typeface="Gill Sans"/>
              </a:rPr>
              <a:t>2</a:t>
            </a:r>
          </a:p>
        </p:txBody>
      </p:sp>
      <p:grpSp>
        <p:nvGrpSpPr>
          <p:cNvPr id="27655" name="Group 77"/>
          <p:cNvGrpSpPr>
            <a:grpSpLocks/>
          </p:cNvGrpSpPr>
          <p:nvPr/>
        </p:nvGrpSpPr>
        <p:grpSpPr bwMode="auto">
          <a:xfrm>
            <a:off x="446088" y="2982913"/>
            <a:ext cx="1528762" cy="228600"/>
            <a:chOff x="274567" y="2799873"/>
            <a:chExt cx="1528833" cy="228535"/>
          </a:xfrm>
        </p:grpSpPr>
        <p:sp>
          <p:nvSpPr>
            <p:cNvPr id="27815" name="Oval 27"/>
            <p:cNvSpPr>
              <a:spLocks noChangeArrowheads="1"/>
            </p:cNvSpPr>
            <p:nvPr/>
          </p:nvSpPr>
          <p:spPr bwMode="auto">
            <a:xfrm>
              <a:off x="274567" y="2799873"/>
              <a:ext cx="228458" cy="228535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457200"/>
              <a:r>
                <a:rPr lang="en-US" sz="1000" b="1">
                  <a:solidFill>
                    <a:srgbClr val="000000"/>
                  </a:solidFill>
                  <a:latin typeface="Gill Sans"/>
                </a:rPr>
                <a:t>1</a:t>
              </a:r>
            </a:p>
          </p:txBody>
        </p:sp>
        <p:sp>
          <p:nvSpPr>
            <p:cNvPr id="27816" name="Oval 27"/>
            <p:cNvSpPr>
              <a:spLocks noChangeArrowheads="1"/>
            </p:cNvSpPr>
            <p:nvPr/>
          </p:nvSpPr>
          <p:spPr bwMode="auto">
            <a:xfrm>
              <a:off x="599661" y="2799873"/>
              <a:ext cx="228458" cy="228535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457200"/>
              <a:r>
                <a:rPr lang="en-US" sz="1000" b="1">
                  <a:solidFill>
                    <a:srgbClr val="000000"/>
                  </a:solidFill>
                  <a:latin typeface="Gill Sans"/>
                </a:rPr>
                <a:t>1</a:t>
              </a:r>
            </a:p>
          </p:txBody>
        </p:sp>
        <p:sp>
          <p:nvSpPr>
            <p:cNvPr id="27817" name="Oval 28"/>
            <p:cNvSpPr>
              <a:spLocks noChangeArrowheads="1"/>
            </p:cNvSpPr>
            <p:nvPr/>
          </p:nvSpPr>
          <p:spPr bwMode="auto">
            <a:xfrm>
              <a:off x="924755" y="2799873"/>
              <a:ext cx="228458" cy="228535"/>
            </a:xfrm>
            <a:prstGeom prst="ellipse">
              <a:avLst/>
            </a:prstGeom>
            <a:gradFill rotWithShape="1">
              <a:gsLst>
                <a:gs pos="0">
                  <a:srgbClr val="60BD51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457200"/>
              <a:r>
                <a:rPr lang="en-US" sz="1000" b="1">
                  <a:solidFill>
                    <a:srgbClr val="000000"/>
                  </a:solidFill>
                  <a:latin typeface="Gill Sans"/>
                </a:rPr>
                <a:t>1</a:t>
              </a:r>
            </a:p>
          </p:txBody>
        </p:sp>
        <p:sp>
          <p:nvSpPr>
            <p:cNvPr id="27818" name="Oval 27"/>
            <p:cNvSpPr>
              <a:spLocks noChangeArrowheads="1"/>
            </p:cNvSpPr>
            <p:nvPr/>
          </p:nvSpPr>
          <p:spPr bwMode="auto">
            <a:xfrm>
              <a:off x="1249849" y="2799873"/>
              <a:ext cx="228458" cy="228535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457200"/>
              <a:r>
                <a:rPr lang="en-US" sz="1000" b="1">
                  <a:solidFill>
                    <a:srgbClr val="000000"/>
                  </a:solidFill>
                  <a:latin typeface="Gill Sans"/>
                </a:rPr>
                <a:t>1</a:t>
              </a:r>
            </a:p>
          </p:txBody>
        </p:sp>
        <p:sp>
          <p:nvSpPr>
            <p:cNvPr id="27819" name="Oval 28"/>
            <p:cNvSpPr>
              <a:spLocks noChangeArrowheads="1"/>
            </p:cNvSpPr>
            <p:nvPr/>
          </p:nvSpPr>
          <p:spPr bwMode="auto">
            <a:xfrm>
              <a:off x="1574942" y="2799873"/>
              <a:ext cx="228458" cy="228535"/>
            </a:xfrm>
            <a:prstGeom prst="ellipse">
              <a:avLst/>
            </a:prstGeom>
            <a:gradFill rotWithShape="1">
              <a:gsLst>
                <a:gs pos="0">
                  <a:srgbClr val="60BD51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457200"/>
              <a:r>
                <a:rPr lang="en-US" sz="1000" b="1">
                  <a:solidFill>
                    <a:srgbClr val="000000"/>
                  </a:solidFill>
                  <a:latin typeface="Gill Sans"/>
                </a:rPr>
                <a:t>1</a:t>
              </a:r>
            </a:p>
          </p:txBody>
        </p:sp>
      </p:grpSp>
      <p:sp>
        <p:nvSpPr>
          <p:cNvPr id="73" name="Oval 31"/>
          <p:cNvSpPr>
            <a:spLocks noChangeArrowheads="1"/>
          </p:cNvSpPr>
          <p:nvPr/>
        </p:nvSpPr>
        <p:spPr bwMode="auto">
          <a:xfrm>
            <a:off x="1096963" y="3606800"/>
            <a:ext cx="227012" cy="2286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457200">
              <a:defRPr/>
            </a:pPr>
            <a:r>
              <a:rPr lang="en-US" sz="1000" b="1" dirty="0">
                <a:solidFill>
                  <a:prstClr val="black"/>
                </a:solidFill>
                <a:latin typeface="Gill Sans"/>
                <a:ea typeface="ＭＳ Ｐゴシック" charset="-128"/>
                <a:cs typeface="Gill Sans"/>
              </a:rPr>
              <a:t>2</a:t>
            </a:r>
          </a:p>
        </p:txBody>
      </p:sp>
      <p:sp>
        <p:nvSpPr>
          <p:cNvPr id="27657" name="Oval 27"/>
          <p:cNvSpPr>
            <a:spLocks noChangeArrowheads="1"/>
          </p:cNvSpPr>
          <p:nvPr/>
        </p:nvSpPr>
        <p:spPr bwMode="auto">
          <a:xfrm>
            <a:off x="1096963" y="4230688"/>
            <a:ext cx="227012" cy="228600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457200"/>
            <a:r>
              <a:rPr lang="en-US" sz="1000" b="1">
                <a:solidFill>
                  <a:srgbClr val="000000"/>
                </a:solidFill>
                <a:latin typeface="Gill Sans"/>
              </a:rPr>
              <a:t>1</a:t>
            </a:r>
          </a:p>
        </p:txBody>
      </p:sp>
      <p:sp>
        <p:nvSpPr>
          <p:cNvPr id="27658" name="TextBox 78"/>
          <p:cNvSpPr txBox="1">
            <a:spLocks noChangeArrowheads="1"/>
          </p:cNvSpPr>
          <p:nvPr/>
        </p:nvSpPr>
        <p:spPr bwMode="auto">
          <a:xfrm>
            <a:off x="252413" y="1096963"/>
            <a:ext cx="19161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1200">
                <a:solidFill>
                  <a:srgbClr val="000000"/>
                </a:solidFill>
                <a:latin typeface="Helvetica Neue Bold Condensed"/>
              </a:rPr>
              <a:t>Part 1: Data pre-processing</a:t>
            </a:r>
            <a:br>
              <a:rPr lang="en-US" sz="1200">
                <a:solidFill>
                  <a:srgbClr val="000000"/>
                </a:solidFill>
                <a:latin typeface="Helvetica Neue Bold Condensed"/>
              </a:rPr>
            </a:br>
            <a:r>
              <a:rPr lang="en-US" sz="1200">
                <a:solidFill>
                  <a:srgbClr val="000000"/>
                </a:solidFill>
                <a:latin typeface="Helvetica Neue Bold Condensed"/>
              </a:rPr>
              <a:t>and quality control</a:t>
            </a:r>
          </a:p>
        </p:txBody>
      </p:sp>
      <p:cxnSp>
        <p:nvCxnSpPr>
          <p:cNvPr id="84" name="Straight Arrow Connector 83"/>
          <p:cNvCxnSpPr>
            <a:stCxn id="64" idx="6"/>
            <a:endCxn id="27651" idx="2"/>
          </p:cNvCxnSpPr>
          <p:nvPr/>
        </p:nvCxnSpPr>
        <p:spPr>
          <a:xfrm>
            <a:off x="674688" y="1849438"/>
            <a:ext cx="422275" cy="1587"/>
          </a:xfrm>
          <a:prstGeom prst="straightConnector1">
            <a:avLst/>
          </a:prstGeom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>
            <a:stCxn id="27651" idx="4"/>
            <a:endCxn id="68" idx="0"/>
          </p:cNvCxnSpPr>
          <p:nvPr/>
        </p:nvCxnSpPr>
        <p:spPr>
          <a:xfrm rot="5400000">
            <a:off x="1012825" y="2162175"/>
            <a:ext cx="395288" cy="1588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dash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>
            <a:stCxn id="68" idx="3"/>
            <a:endCxn id="27679" idx="0"/>
          </p:cNvCxnSpPr>
          <p:nvPr/>
        </p:nvCxnSpPr>
        <p:spPr>
          <a:xfrm rot="5400000">
            <a:off x="805656" y="2637632"/>
            <a:ext cx="407987" cy="241300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dash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>
            <a:stCxn id="68" idx="5"/>
            <a:endCxn id="27678" idx="0"/>
          </p:cNvCxnSpPr>
          <p:nvPr/>
        </p:nvCxnSpPr>
        <p:spPr>
          <a:xfrm rot="16200000" flipH="1">
            <a:off x="1289844" y="2555082"/>
            <a:ext cx="414337" cy="412750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dash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>
            <a:stCxn id="27679" idx="2"/>
            <a:endCxn id="73" idx="1"/>
          </p:cNvCxnSpPr>
          <p:nvPr/>
        </p:nvCxnSpPr>
        <p:spPr>
          <a:xfrm rot="16200000" flipH="1">
            <a:off x="805656" y="3315494"/>
            <a:ext cx="407988" cy="241300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dash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>
            <a:stCxn id="27678" idx="2"/>
            <a:endCxn id="73" idx="7"/>
          </p:cNvCxnSpPr>
          <p:nvPr/>
        </p:nvCxnSpPr>
        <p:spPr>
          <a:xfrm rot="5400000">
            <a:off x="1293019" y="3229769"/>
            <a:ext cx="407988" cy="412750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dash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/>
          <p:cNvCxnSpPr>
            <a:stCxn id="73" idx="4"/>
            <a:endCxn id="27657" idx="0"/>
          </p:cNvCxnSpPr>
          <p:nvPr/>
        </p:nvCxnSpPr>
        <p:spPr>
          <a:xfrm rot="5400000">
            <a:off x="1012825" y="4033838"/>
            <a:ext cx="395287" cy="1588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dash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6" name="Rectangle 125"/>
          <p:cNvSpPr/>
          <p:nvPr/>
        </p:nvSpPr>
        <p:spPr>
          <a:xfrm>
            <a:off x="2268538" y="1100138"/>
            <a:ext cx="1871662" cy="3590925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7667" name="TextBox 126"/>
          <p:cNvSpPr txBox="1">
            <a:spLocks noChangeArrowheads="1"/>
          </p:cNvSpPr>
          <p:nvPr/>
        </p:nvSpPr>
        <p:spPr bwMode="auto">
          <a:xfrm>
            <a:off x="2355850" y="1096963"/>
            <a:ext cx="16970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1200">
                <a:solidFill>
                  <a:srgbClr val="000000"/>
                </a:solidFill>
                <a:latin typeface="Helvetica Neue Bold Condensed"/>
              </a:rPr>
              <a:t>Part 3: Studying the</a:t>
            </a:r>
            <a:br>
              <a:rPr lang="en-US" sz="1200">
                <a:solidFill>
                  <a:srgbClr val="000000"/>
                </a:solidFill>
                <a:latin typeface="Helvetica Neue Bold Condensed"/>
              </a:rPr>
            </a:br>
            <a:r>
              <a:rPr lang="en-US" sz="1200">
                <a:solidFill>
                  <a:srgbClr val="000000"/>
                </a:solidFill>
                <a:latin typeface="Helvetica Neue Bold Condensed"/>
              </a:rPr>
              <a:t>transcriptional program</a:t>
            </a:r>
          </a:p>
        </p:txBody>
      </p:sp>
      <p:sp>
        <p:nvSpPr>
          <p:cNvPr id="128" name="Rectangle 127"/>
          <p:cNvSpPr/>
          <p:nvPr/>
        </p:nvSpPr>
        <p:spPr>
          <a:xfrm>
            <a:off x="277813" y="4792663"/>
            <a:ext cx="3862387" cy="1893887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7669" name="TextBox 128"/>
          <p:cNvSpPr txBox="1">
            <a:spLocks noChangeArrowheads="1"/>
          </p:cNvSpPr>
          <p:nvPr/>
        </p:nvSpPr>
        <p:spPr bwMode="auto">
          <a:xfrm>
            <a:off x="1381125" y="4792663"/>
            <a:ext cx="15351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1200">
                <a:solidFill>
                  <a:srgbClr val="000000"/>
                </a:solidFill>
                <a:latin typeface="Helvetica Neue Bold Condensed"/>
              </a:rPr>
              <a:t>Part 2: Basic analysis</a:t>
            </a:r>
          </a:p>
        </p:txBody>
      </p:sp>
      <p:sp>
        <p:nvSpPr>
          <p:cNvPr id="27670" name="Oval 28"/>
          <p:cNvSpPr>
            <a:spLocks noChangeArrowheads="1"/>
          </p:cNvSpPr>
          <p:nvPr/>
        </p:nvSpPr>
        <p:spPr bwMode="auto">
          <a:xfrm>
            <a:off x="1184275" y="5522913"/>
            <a:ext cx="228600" cy="228600"/>
          </a:xfrm>
          <a:prstGeom prst="ellipse">
            <a:avLst/>
          </a:prstGeom>
          <a:gradFill rotWithShape="1">
            <a:gsLst>
              <a:gs pos="0">
                <a:srgbClr val="60BD51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457200"/>
            <a:r>
              <a:rPr lang="en-US" sz="1000" b="1">
                <a:solidFill>
                  <a:srgbClr val="000000"/>
                </a:solidFill>
                <a:latin typeface="Gill Sans"/>
              </a:rPr>
              <a:t>2</a:t>
            </a:r>
          </a:p>
        </p:txBody>
      </p:sp>
      <p:cxnSp>
        <p:nvCxnSpPr>
          <p:cNvPr id="142" name="Straight Arrow Connector 141"/>
          <p:cNvCxnSpPr>
            <a:stCxn id="27651" idx="3"/>
          </p:cNvCxnSpPr>
          <p:nvPr/>
        </p:nvCxnSpPr>
        <p:spPr>
          <a:xfrm rot="5400000">
            <a:off x="754856" y="1947069"/>
            <a:ext cx="392113" cy="358775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672" name="TextBox 142"/>
          <p:cNvSpPr txBox="1">
            <a:spLocks noChangeArrowheads="1"/>
          </p:cNvSpPr>
          <p:nvPr/>
        </p:nvSpPr>
        <p:spPr bwMode="auto">
          <a:xfrm>
            <a:off x="271463" y="2278063"/>
            <a:ext cx="6635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000">
                <a:solidFill>
                  <a:srgbClr val="000000"/>
                </a:solidFill>
                <a:latin typeface="Gill Sans"/>
              </a:rPr>
              <a:t>To part 2</a:t>
            </a:r>
          </a:p>
        </p:txBody>
      </p:sp>
      <p:cxnSp>
        <p:nvCxnSpPr>
          <p:cNvPr id="144" name="Straight Arrow Connector 143"/>
          <p:cNvCxnSpPr>
            <a:stCxn id="27674" idx="2"/>
            <a:endCxn id="27670" idx="1"/>
          </p:cNvCxnSpPr>
          <p:nvPr/>
        </p:nvCxnSpPr>
        <p:spPr>
          <a:xfrm rot="16200000" flipH="1">
            <a:off x="899319" y="5237957"/>
            <a:ext cx="280987" cy="355600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674" name="TextBox 146"/>
          <p:cNvSpPr txBox="1">
            <a:spLocks noChangeArrowheads="1"/>
          </p:cNvSpPr>
          <p:nvPr/>
        </p:nvSpPr>
        <p:spPr bwMode="auto">
          <a:xfrm>
            <a:off x="455613" y="5029200"/>
            <a:ext cx="812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000">
                <a:solidFill>
                  <a:srgbClr val="000000"/>
                </a:solidFill>
                <a:latin typeface="Gill Sans"/>
              </a:rPr>
              <a:t>From part 1</a:t>
            </a:r>
          </a:p>
        </p:txBody>
      </p:sp>
      <p:sp>
        <p:nvSpPr>
          <p:cNvPr id="27675" name="Oval 28"/>
          <p:cNvSpPr>
            <a:spLocks noChangeArrowheads="1"/>
          </p:cNvSpPr>
          <p:nvPr/>
        </p:nvSpPr>
        <p:spPr bwMode="auto">
          <a:xfrm>
            <a:off x="2159000" y="5180013"/>
            <a:ext cx="228600" cy="228600"/>
          </a:xfrm>
          <a:prstGeom prst="ellipse">
            <a:avLst/>
          </a:prstGeom>
          <a:gradFill rotWithShape="1">
            <a:gsLst>
              <a:gs pos="0">
                <a:srgbClr val="60BD51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457200"/>
            <a:r>
              <a:rPr lang="en-US" sz="1000" b="1">
                <a:solidFill>
                  <a:srgbClr val="000000"/>
                </a:solidFill>
                <a:latin typeface="Gill Sans"/>
              </a:rPr>
              <a:t>1</a:t>
            </a:r>
          </a:p>
        </p:txBody>
      </p:sp>
      <p:sp>
        <p:nvSpPr>
          <p:cNvPr id="27676" name="Oval 27"/>
          <p:cNvSpPr>
            <a:spLocks noChangeArrowheads="1"/>
          </p:cNvSpPr>
          <p:nvPr/>
        </p:nvSpPr>
        <p:spPr bwMode="auto">
          <a:xfrm>
            <a:off x="2159000" y="5876925"/>
            <a:ext cx="228600" cy="228600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457200"/>
            <a:r>
              <a:rPr lang="en-US" sz="1000" b="1">
                <a:solidFill>
                  <a:srgbClr val="000000"/>
                </a:solidFill>
                <a:latin typeface="Gill Sans"/>
              </a:rPr>
              <a:t>1</a:t>
            </a:r>
          </a:p>
        </p:txBody>
      </p:sp>
      <p:grpSp>
        <p:nvGrpSpPr>
          <p:cNvPr id="27677" name="Group 203"/>
          <p:cNvGrpSpPr>
            <a:grpSpLocks/>
          </p:cNvGrpSpPr>
          <p:nvPr/>
        </p:nvGrpSpPr>
        <p:grpSpPr bwMode="auto">
          <a:xfrm>
            <a:off x="1646238" y="5180013"/>
            <a:ext cx="228600" cy="925512"/>
            <a:chOff x="1401803" y="5220610"/>
            <a:chExt cx="228458" cy="925133"/>
          </a:xfrm>
        </p:grpSpPr>
        <p:sp>
          <p:nvSpPr>
            <p:cNvPr id="160" name="Oval 31"/>
            <p:cNvSpPr>
              <a:spLocks noChangeArrowheads="1"/>
            </p:cNvSpPr>
            <p:nvPr/>
          </p:nvSpPr>
          <p:spPr bwMode="auto">
            <a:xfrm>
              <a:off x="1401803" y="5220610"/>
              <a:ext cx="228458" cy="22850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457200">
                <a:defRPr/>
              </a:pPr>
              <a:r>
                <a:rPr lang="en-US" sz="1000" b="1" dirty="0">
                  <a:solidFill>
                    <a:prstClr val="black"/>
                  </a:solidFill>
                  <a:latin typeface="Gill Sans"/>
                  <a:ea typeface="ＭＳ Ｐゴシック" charset="-128"/>
                  <a:cs typeface="Gill Sans"/>
                </a:rPr>
                <a:t>3</a:t>
              </a:r>
            </a:p>
          </p:txBody>
        </p:sp>
        <p:sp>
          <p:nvSpPr>
            <p:cNvPr id="161" name="Oval 31"/>
            <p:cNvSpPr>
              <a:spLocks noChangeArrowheads="1"/>
            </p:cNvSpPr>
            <p:nvPr/>
          </p:nvSpPr>
          <p:spPr bwMode="auto">
            <a:xfrm>
              <a:off x="1401803" y="5917237"/>
              <a:ext cx="228458" cy="22850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457200">
                <a:defRPr/>
              </a:pPr>
              <a:r>
                <a:rPr lang="en-US" sz="1000" b="1" dirty="0">
                  <a:solidFill>
                    <a:prstClr val="black"/>
                  </a:solidFill>
                  <a:latin typeface="Gill Sans"/>
                  <a:ea typeface="ＭＳ Ｐゴシック" charset="-128"/>
                  <a:cs typeface="Gill Sans"/>
                </a:rPr>
                <a:t>2</a:t>
              </a:r>
            </a:p>
          </p:txBody>
        </p:sp>
      </p:grpSp>
      <p:sp>
        <p:nvSpPr>
          <p:cNvPr id="27678" name="Rectangle 56"/>
          <p:cNvSpPr>
            <a:spLocks noChangeArrowheads="1"/>
          </p:cNvSpPr>
          <p:nvPr/>
        </p:nvSpPr>
        <p:spPr bwMode="auto">
          <a:xfrm>
            <a:off x="1400175" y="2968625"/>
            <a:ext cx="606425" cy="263525"/>
          </a:xfrm>
          <a:prstGeom prst="rect">
            <a:avLst/>
          </a:prstGeom>
          <a:noFill/>
          <a:ln w="9525">
            <a:solidFill>
              <a:srgbClr val="0000FF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defTabSz="457200"/>
            <a:endParaRPr lang="nl-BE" sz="1200">
              <a:solidFill>
                <a:srgbClr val="000000"/>
              </a:solidFill>
            </a:endParaRPr>
          </a:p>
        </p:txBody>
      </p:sp>
      <p:sp>
        <p:nvSpPr>
          <p:cNvPr id="27679" name="Rectangle 56"/>
          <p:cNvSpPr>
            <a:spLocks noChangeArrowheads="1"/>
          </p:cNvSpPr>
          <p:nvPr/>
        </p:nvSpPr>
        <p:spPr bwMode="auto">
          <a:xfrm>
            <a:off x="425450" y="2962275"/>
            <a:ext cx="927100" cy="269875"/>
          </a:xfrm>
          <a:prstGeom prst="rect">
            <a:avLst/>
          </a:prstGeom>
          <a:noFill/>
          <a:ln w="9525">
            <a:solidFill>
              <a:srgbClr val="0000FF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defTabSz="457200"/>
            <a:endParaRPr lang="nl-BE" sz="1200">
              <a:solidFill>
                <a:srgbClr val="000000"/>
              </a:solidFill>
            </a:endParaRPr>
          </a:p>
        </p:txBody>
      </p:sp>
      <p:sp>
        <p:nvSpPr>
          <p:cNvPr id="5172" name="Rectangle 52"/>
          <p:cNvSpPr>
            <a:spLocks noChangeArrowheads="1"/>
          </p:cNvSpPr>
          <p:nvPr/>
        </p:nvSpPr>
        <p:spPr bwMode="auto">
          <a:xfrm>
            <a:off x="6916738" y="1358900"/>
            <a:ext cx="1960562" cy="41894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 defTabSz="457200">
              <a:defRPr/>
            </a:pPr>
            <a:endParaRPr lang="en-US" sz="120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grpSp>
        <p:nvGrpSpPr>
          <p:cNvPr id="27681" name="Group 273"/>
          <p:cNvGrpSpPr>
            <a:grpSpLocks/>
          </p:cNvGrpSpPr>
          <p:nvPr/>
        </p:nvGrpSpPr>
        <p:grpSpPr bwMode="auto">
          <a:xfrm>
            <a:off x="7069138" y="1436688"/>
            <a:ext cx="1047750" cy="276225"/>
            <a:chOff x="7069138" y="1436688"/>
            <a:chExt cx="1047750" cy="276225"/>
          </a:xfrm>
        </p:grpSpPr>
        <p:sp>
          <p:nvSpPr>
            <p:cNvPr id="27811" name="Oval 27"/>
            <p:cNvSpPr>
              <a:spLocks noChangeArrowheads="1"/>
            </p:cNvSpPr>
            <p:nvPr/>
          </p:nvSpPr>
          <p:spPr bwMode="auto">
            <a:xfrm>
              <a:off x="7069138" y="14605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457200"/>
              <a:endParaRPr lang="nl-BE" sz="1200">
                <a:solidFill>
                  <a:srgbClr val="000000"/>
                </a:solidFill>
              </a:endParaRPr>
            </a:p>
          </p:txBody>
        </p:sp>
        <p:sp>
          <p:nvSpPr>
            <p:cNvPr id="27812" name="Text Box 33"/>
            <p:cNvSpPr txBox="1">
              <a:spLocks noChangeArrowheads="1"/>
            </p:cNvSpPr>
            <p:nvPr/>
          </p:nvSpPr>
          <p:spPr bwMode="auto">
            <a:xfrm>
              <a:off x="7297738" y="1436688"/>
              <a:ext cx="81915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defTabSz="4572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defTabSz="4572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defTabSz="4572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defTabSz="4572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1200">
                  <a:solidFill>
                    <a:srgbClr val="000000"/>
                  </a:solidFill>
                  <a:latin typeface="Gill Sans"/>
                </a:rPr>
                <a:t>Genomica</a:t>
              </a:r>
            </a:p>
          </p:txBody>
        </p:sp>
      </p:grpSp>
      <p:grpSp>
        <p:nvGrpSpPr>
          <p:cNvPr id="27682" name="Group 271"/>
          <p:cNvGrpSpPr>
            <a:grpSpLocks/>
          </p:cNvGrpSpPr>
          <p:nvPr/>
        </p:nvGrpSpPr>
        <p:grpSpPr bwMode="auto">
          <a:xfrm>
            <a:off x="7069138" y="1776413"/>
            <a:ext cx="1209675" cy="277812"/>
            <a:chOff x="7069138" y="1770063"/>
            <a:chExt cx="1209675" cy="277812"/>
          </a:xfrm>
        </p:grpSpPr>
        <p:sp>
          <p:nvSpPr>
            <p:cNvPr id="27809" name="Oval 28"/>
            <p:cNvSpPr>
              <a:spLocks noChangeArrowheads="1"/>
            </p:cNvSpPr>
            <p:nvPr/>
          </p:nvSpPr>
          <p:spPr bwMode="auto">
            <a:xfrm>
              <a:off x="7069138" y="1792288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60BD51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457200"/>
              <a:endParaRPr lang="nl-BE" sz="1200">
                <a:solidFill>
                  <a:srgbClr val="000000"/>
                </a:solidFill>
              </a:endParaRPr>
            </a:p>
          </p:txBody>
        </p:sp>
        <p:sp>
          <p:nvSpPr>
            <p:cNvPr id="27810" name="Text Box 34"/>
            <p:cNvSpPr txBox="1">
              <a:spLocks noChangeArrowheads="1"/>
            </p:cNvSpPr>
            <p:nvPr/>
          </p:nvSpPr>
          <p:spPr bwMode="auto">
            <a:xfrm>
              <a:off x="7297738" y="1770063"/>
              <a:ext cx="981075" cy="2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defTabSz="4572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defTabSz="4572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defTabSz="4572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defTabSz="4572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1200">
                  <a:solidFill>
                    <a:srgbClr val="000000"/>
                  </a:solidFill>
                  <a:latin typeface="Gill Sans"/>
                </a:rPr>
                <a:t>GenePattern</a:t>
              </a:r>
            </a:p>
          </p:txBody>
        </p:sp>
      </p:grpSp>
      <p:grpSp>
        <p:nvGrpSpPr>
          <p:cNvPr id="27683" name="Group 270"/>
          <p:cNvGrpSpPr>
            <a:grpSpLocks/>
          </p:cNvGrpSpPr>
          <p:nvPr/>
        </p:nvGrpSpPr>
        <p:grpSpPr bwMode="auto">
          <a:xfrm>
            <a:off x="7069138" y="2117725"/>
            <a:ext cx="655637" cy="274638"/>
            <a:chOff x="7069138" y="2103438"/>
            <a:chExt cx="655637" cy="274637"/>
          </a:xfrm>
        </p:grpSpPr>
        <p:sp>
          <p:nvSpPr>
            <p:cNvPr id="27807" name="Oval 29"/>
            <p:cNvSpPr>
              <a:spLocks noChangeArrowheads="1"/>
            </p:cNvSpPr>
            <p:nvPr/>
          </p:nvSpPr>
          <p:spPr bwMode="auto">
            <a:xfrm>
              <a:off x="7069138" y="2125663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457200"/>
              <a:endParaRPr lang="nl-BE" sz="1200">
                <a:solidFill>
                  <a:srgbClr val="000000"/>
                </a:solidFill>
              </a:endParaRPr>
            </a:p>
          </p:txBody>
        </p:sp>
        <p:sp>
          <p:nvSpPr>
            <p:cNvPr id="27808" name="Text Box 35"/>
            <p:cNvSpPr txBox="1">
              <a:spLocks noChangeArrowheads="1"/>
            </p:cNvSpPr>
            <p:nvPr/>
          </p:nvSpPr>
          <p:spPr bwMode="auto">
            <a:xfrm>
              <a:off x="7297738" y="2103438"/>
              <a:ext cx="427037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defTabSz="4572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defTabSz="4572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defTabSz="4572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defTabSz="4572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1200">
                  <a:solidFill>
                    <a:srgbClr val="000000"/>
                  </a:solidFill>
                  <a:latin typeface="Gill Sans"/>
                </a:rPr>
                <a:t>IGV</a:t>
              </a:r>
            </a:p>
          </p:txBody>
        </p:sp>
      </p:grpSp>
      <p:sp>
        <p:nvSpPr>
          <p:cNvPr id="27684" name="Oval 31"/>
          <p:cNvSpPr>
            <a:spLocks noChangeArrowheads="1"/>
          </p:cNvSpPr>
          <p:nvPr/>
        </p:nvSpPr>
        <p:spPr bwMode="auto">
          <a:xfrm>
            <a:off x="7069138" y="2478088"/>
            <a:ext cx="228600" cy="228600"/>
          </a:xfrm>
          <a:prstGeom prst="ellipse">
            <a:avLst/>
          </a:prstGeom>
          <a:gradFill rotWithShape="1">
            <a:gsLst>
              <a:gs pos="0">
                <a:srgbClr val="660066"/>
              </a:gs>
              <a:gs pos="100000">
                <a:srgbClr val="FFFFFF"/>
              </a:gs>
            </a:gsLst>
            <a:lin ang="5400000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457200"/>
            <a:endParaRPr lang="nl-BE" sz="1200">
              <a:solidFill>
                <a:srgbClr val="000000"/>
              </a:solidFill>
            </a:endParaRPr>
          </a:p>
        </p:txBody>
      </p:sp>
      <p:sp>
        <p:nvSpPr>
          <p:cNvPr id="27685" name="Text Box 36"/>
          <p:cNvSpPr txBox="1">
            <a:spLocks noChangeArrowheads="1"/>
          </p:cNvSpPr>
          <p:nvPr/>
        </p:nvSpPr>
        <p:spPr bwMode="auto">
          <a:xfrm>
            <a:off x="7297738" y="2455863"/>
            <a:ext cx="8382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000000"/>
                </a:solidFill>
                <a:latin typeface="Gill Sans"/>
              </a:rPr>
              <a:t>Cytoscape</a:t>
            </a:r>
          </a:p>
        </p:txBody>
      </p:sp>
      <p:sp>
        <p:nvSpPr>
          <p:cNvPr id="27686" name="Line 54"/>
          <p:cNvSpPr>
            <a:spLocks noChangeShapeType="1"/>
          </p:cNvSpPr>
          <p:nvPr/>
        </p:nvSpPr>
        <p:spPr bwMode="auto">
          <a:xfrm>
            <a:off x="7062788" y="3478213"/>
            <a:ext cx="168433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7687" name="Group 53"/>
          <p:cNvGrpSpPr>
            <a:grpSpLocks/>
          </p:cNvGrpSpPr>
          <p:nvPr/>
        </p:nvGrpSpPr>
        <p:grpSpPr bwMode="auto">
          <a:xfrm>
            <a:off x="7069138" y="3881438"/>
            <a:ext cx="1808162" cy="276225"/>
            <a:chOff x="7069044" y="3452710"/>
            <a:chExt cx="1808256" cy="276920"/>
          </a:xfrm>
        </p:grpSpPr>
        <p:sp>
          <p:nvSpPr>
            <p:cNvPr id="27805" name="Oval 55"/>
            <p:cNvSpPr>
              <a:spLocks noChangeArrowheads="1"/>
            </p:cNvSpPr>
            <p:nvPr/>
          </p:nvSpPr>
          <p:spPr bwMode="auto">
            <a:xfrm>
              <a:off x="7069044" y="3476515"/>
              <a:ext cx="228458" cy="22853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lvl="1" algn="ctr" defTabSz="457200"/>
              <a:r>
                <a:rPr lang="en-US" sz="800" b="1">
                  <a:solidFill>
                    <a:srgbClr val="000000"/>
                  </a:solidFill>
                  <a:latin typeface="Gill Sans"/>
                </a:rPr>
                <a:t>4</a:t>
              </a:r>
            </a:p>
          </p:txBody>
        </p:sp>
        <p:sp>
          <p:nvSpPr>
            <p:cNvPr id="27806" name="Text Box 58"/>
            <p:cNvSpPr txBox="1">
              <a:spLocks noChangeArrowheads="1"/>
            </p:cNvSpPr>
            <p:nvPr/>
          </p:nvSpPr>
          <p:spPr bwMode="auto">
            <a:xfrm>
              <a:off x="7297502" y="3452710"/>
              <a:ext cx="1579798" cy="276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defTabSz="4572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defTabSz="4572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defTabSz="4572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defTabSz="4572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1200">
                  <a:solidFill>
                    <a:srgbClr val="000000"/>
                  </a:solidFill>
                  <a:latin typeface="Gill Sans"/>
                </a:rPr>
                <a:t>Analysis step (# steps)</a:t>
              </a:r>
            </a:p>
          </p:txBody>
        </p:sp>
      </p:grpSp>
      <p:grpSp>
        <p:nvGrpSpPr>
          <p:cNvPr id="27688" name="Group 193"/>
          <p:cNvGrpSpPr>
            <a:grpSpLocks/>
          </p:cNvGrpSpPr>
          <p:nvPr/>
        </p:nvGrpSpPr>
        <p:grpSpPr bwMode="auto">
          <a:xfrm>
            <a:off x="7069138" y="4221163"/>
            <a:ext cx="1603375" cy="274637"/>
            <a:chOff x="7069138" y="4220633"/>
            <a:chExt cx="1603375" cy="274638"/>
          </a:xfrm>
        </p:grpSpPr>
        <p:sp>
          <p:nvSpPr>
            <p:cNvPr id="27803" name="Rectangle 56"/>
            <p:cNvSpPr>
              <a:spLocks noChangeArrowheads="1"/>
            </p:cNvSpPr>
            <p:nvPr/>
          </p:nvSpPr>
          <p:spPr bwMode="auto">
            <a:xfrm>
              <a:off x="7069138" y="4243388"/>
              <a:ext cx="228600" cy="228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457200"/>
              <a:endParaRPr lang="nl-BE" sz="1200">
                <a:solidFill>
                  <a:srgbClr val="000000"/>
                </a:solidFill>
              </a:endParaRPr>
            </a:p>
          </p:txBody>
        </p:sp>
        <p:sp>
          <p:nvSpPr>
            <p:cNvPr id="27804" name="Text Box 59"/>
            <p:cNvSpPr txBox="1">
              <a:spLocks noChangeArrowheads="1"/>
            </p:cNvSpPr>
            <p:nvPr/>
          </p:nvSpPr>
          <p:spPr bwMode="auto">
            <a:xfrm>
              <a:off x="7297738" y="4220633"/>
              <a:ext cx="1374775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defTabSz="4572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defTabSz="4572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defTabSz="4572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defTabSz="4572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1200">
                  <a:solidFill>
                    <a:srgbClr val="000000"/>
                  </a:solidFill>
                  <a:latin typeface="Gill Sans"/>
                </a:rPr>
                <a:t>Analysis conclusion</a:t>
              </a:r>
            </a:p>
          </p:txBody>
        </p:sp>
      </p:grpSp>
      <p:grpSp>
        <p:nvGrpSpPr>
          <p:cNvPr id="27689" name="Group 68"/>
          <p:cNvGrpSpPr>
            <a:grpSpLocks/>
          </p:cNvGrpSpPr>
          <p:nvPr/>
        </p:nvGrpSpPr>
        <p:grpSpPr bwMode="auto">
          <a:xfrm>
            <a:off x="7069138" y="4903788"/>
            <a:ext cx="1684337" cy="274637"/>
            <a:chOff x="4128" y="2826"/>
            <a:chExt cx="1062" cy="173"/>
          </a:xfrm>
        </p:grpSpPr>
        <p:sp>
          <p:nvSpPr>
            <p:cNvPr id="27801" name="Line 61"/>
            <p:cNvSpPr>
              <a:spLocks noChangeShapeType="1"/>
            </p:cNvSpPr>
            <p:nvPr/>
          </p:nvSpPr>
          <p:spPr bwMode="auto">
            <a:xfrm>
              <a:off x="4128" y="2913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802" name="Text Box 63"/>
            <p:cNvSpPr txBox="1">
              <a:spLocks noChangeArrowheads="1"/>
            </p:cNvSpPr>
            <p:nvPr/>
          </p:nvSpPr>
          <p:spPr bwMode="auto">
            <a:xfrm>
              <a:off x="4272" y="2826"/>
              <a:ext cx="91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defTabSz="4572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defTabSz="4572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defTabSz="4572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defTabSz="4572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1200">
                  <a:solidFill>
                    <a:srgbClr val="000000"/>
                  </a:solidFill>
                  <a:latin typeface="Gill Sans"/>
                </a:rPr>
                <a:t>Currently integrated</a:t>
              </a:r>
            </a:p>
          </p:txBody>
        </p:sp>
      </p:grpSp>
      <p:grpSp>
        <p:nvGrpSpPr>
          <p:cNvPr id="27690" name="Group 81"/>
          <p:cNvGrpSpPr>
            <a:grpSpLocks/>
          </p:cNvGrpSpPr>
          <p:nvPr/>
        </p:nvGrpSpPr>
        <p:grpSpPr bwMode="auto">
          <a:xfrm>
            <a:off x="7069138" y="5241925"/>
            <a:ext cx="1565275" cy="274638"/>
            <a:chOff x="7010400" y="2971634"/>
            <a:chExt cx="1566863" cy="274637"/>
          </a:xfrm>
        </p:grpSpPr>
        <p:sp>
          <p:nvSpPr>
            <p:cNvPr id="27799" name="Line 62"/>
            <p:cNvSpPr>
              <a:spLocks noChangeShapeType="1"/>
            </p:cNvSpPr>
            <p:nvPr/>
          </p:nvSpPr>
          <p:spPr bwMode="auto">
            <a:xfrm>
              <a:off x="7010400" y="3108159"/>
              <a:ext cx="228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800" name="Text Box 64"/>
            <p:cNvSpPr txBox="1">
              <a:spLocks noChangeArrowheads="1"/>
            </p:cNvSpPr>
            <p:nvPr/>
          </p:nvSpPr>
          <p:spPr bwMode="auto">
            <a:xfrm>
              <a:off x="7239000" y="2971634"/>
              <a:ext cx="1338263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defTabSz="4572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defTabSz="4572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defTabSz="4572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defTabSz="4572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1200">
                  <a:solidFill>
                    <a:srgbClr val="000000"/>
                  </a:solidFill>
                  <a:latin typeface="Gill Sans"/>
                </a:rPr>
                <a:t>Not yet integrated</a:t>
              </a:r>
            </a:p>
          </p:txBody>
        </p:sp>
      </p:grpSp>
      <p:grpSp>
        <p:nvGrpSpPr>
          <p:cNvPr id="27691" name="Group 266"/>
          <p:cNvGrpSpPr>
            <a:grpSpLocks/>
          </p:cNvGrpSpPr>
          <p:nvPr/>
        </p:nvGrpSpPr>
        <p:grpSpPr bwMode="auto">
          <a:xfrm>
            <a:off x="7069138" y="3540125"/>
            <a:ext cx="1400175" cy="277813"/>
            <a:chOff x="7069138" y="3573463"/>
            <a:chExt cx="1400175" cy="277812"/>
          </a:xfrm>
        </p:grpSpPr>
        <p:sp>
          <p:nvSpPr>
            <p:cNvPr id="27797" name="Rectangle 56"/>
            <p:cNvSpPr>
              <a:spLocks noChangeArrowheads="1"/>
            </p:cNvSpPr>
            <p:nvPr/>
          </p:nvSpPr>
          <p:spPr bwMode="auto">
            <a:xfrm>
              <a:off x="7069138" y="3598863"/>
              <a:ext cx="228600" cy="228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prstDash val="sysDash"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457200"/>
              <a:endParaRPr lang="nl-BE" sz="1200">
                <a:solidFill>
                  <a:srgbClr val="000000"/>
                </a:solidFill>
              </a:endParaRPr>
            </a:p>
          </p:txBody>
        </p:sp>
        <p:sp>
          <p:nvSpPr>
            <p:cNvPr id="27798" name="Text Box 59"/>
            <p:cNvSpPr txBox="1">
              <a:spLocks noChangeArrowheads="1"/>
            </p:cNvSpPr>
            <p:nvPr/>
          </p:nvSpPr>
          <p:spPr bwMode="auto">
            <a:xfrm>
              <a:off x="7297738" y="3573463"/>
              <a:ext cx="1171575" cy="2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defTabSz="4572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defTabSz="4572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defTabSz="4572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defTabSz="4572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1200">
                  <a:solidFill>
                    <a:srgbClr val="000000"/>
                  </a:solidFill>
                  <a:latin typeface="Gill Sans"/>
                </a:rPr>
                <a:t>Analysis section</a:t>
              </a:r>
            </a:p>
          </p:txBody>
        </p:sp>
      </p:grpSp>
      <p:grpSp>
        <p:nvGrpSpPr>
          <p:cNvPr id="27692" name="Group 267"/>
          <p:cNvGrpSpPr>
            <a:grpSpLocks/>
          </p:cNvGrpSpPr>
          <p:nvPr/>
        </p:nvGrpSpPr>
        <p:grpSpPr bwMode="auto">
          <a:xfrm>
            <a:off x="7069138" y="3138488"/>
            <a:ext cx="1154112" cy="276225"/>
            <a:chOff x="7069138" y="3103563"/>
            <a:chExt cx="1154112" cy="276225"/>
          </a:xfrm>
        </p:grpSpPr>
        <p:sp>
          <p:nvSpPr>
            <p:cNvPr id="56" name="Oval 31"/>
            <p:cNvSpPr>
              <a:spLocks noChangeArrowheads="1"/>
            </p:cNvSpPr>
            <p:nvPr/>
          </p:nvSpPr>
          <p:spPr bwMode="auto">
            <a:xfrm>
              <a:off x="7069138" y="3125788"/>
              <a:ext cx="228600" cy="22701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457200">
                <a:defRPr/>
              </a:pPr>
              <a:endParaRPr lang="en-US" sz="120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7796" name="Text Box 36"/>
            <p:cNvSpPr txBox="1">
              <a:spLocks noChangeArrowheads="1"/>
            </p:cNvSpPr>
            <p:nvPr/>
          </p:nvSpPr>
          <p:spPr bwMode="auto">
            <a:xfrm>
              <a:off x="7297738" y="3103563"/>
              <a:ext cx="925512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defTabSz="4572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defTabSz="4572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defTabSz="4572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defTabSz="4572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1200">
                  <a:solidFill>
                    <a:srgbClr val="000000"/>
                  </a:solidFill>
                  <a:latin typeface="Gill Sans"/>
                </a:rPr>
                <a:t>Manual step</a:t>
              </a:r>
            </a:p>
          </p:txBody>
        </p:sp>
      </p:grpSp>
      <p:grpSp>
        <p:nvGrpSpPr>
          <p:cNvPr id="27693" name="Group 171"/>
          <p:cNvGrpSpPr>
            <a:grpSpLocks/>
          </p:cNvGrpSpPr>
          <p:nvPr/>
        </p:nvGrpSpPr>
        <p:grpSpPr bwMode="auto">
          <a:xfrm>
            <a:off x="7069138" y="2797175"/>
            <a:ext cx="836612" cy="277813"/>
            <a:chOff x="7069138" y="2797175"/>
            <a:chExt cx="836612" cy="277813"/>
          </a:xfrm>
        </p:grpSpPr>
        <p:sp>
          <p:nvSpPr>
            <p:cNvPr id="27793" name="Oval 31"/>
            <p:cNvSpPr>
              <a:spLocks noChangeArrowheads="1"/>
            </p:cNvSpPr>
            <p:nvPr/>
          </p:nvSpPr>
          <p:spPr bwMode="auto">
            <a:xfrm>
              <a:off x="7069138" y="28194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FFFF"/>
                </a:gs>
              </a:gsLst>
              <a:lin ang="5400000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457200"/>
              <a:endParaRPr lang="nl-BE" sz="1200">
                <a:solidFill>
                  <a:srgbClr val="000000"/>
                </a:solidFill>
              </a:endParaRPr>
            </a:p>
          </p:txBody>
        </p:sp>
        <p:sp>
          <p:nvSpPr>
            <p:cNvPr id="27794" name="Text Box 36"/>
            <p:cNvSpPr txBox="1">
              <a:spLocks noChangeArrowheads="1"/>
            </p:cNvSpPr>
            <p:nvPr/>
          </p:nvSpPr>
          <p:spPr bwMode="auto">
            <a:xfrm>
              <a:off x="7297738" y="2797175"/>
              <a:ext cx="608012" cy="277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defTabSz="4572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defTabSz="4572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defTabSz="4572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defTabSz="4572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1200">
                  <a:solidFill>
                    <a:srgbClr val="000000"/>
                  </a:solidFill>
                  <a:latin typeface="Gill Sans"/>
                </a:rPr>
                <a:t>Galaxy</a:t>
              </a:r>
            </a:p>
          </p:txBody>
        </p:sp>
      </p:grpSp>
      <p:sp>
        <p:nvSpPr>
          <p:cNvPr id="27694" name="Text Box 59"/>
          <p:cNvSpPr txBox="1">
            <a:spLocks noChangeArrowheads="1"/>
          </p:cNvSpPr>
          <p:nvPr/>
        </p:nvSpPr>
        <p:spPr bwMode="auto">
          <a:xfrm>
            <a:off x="7297738" y="4564063"/>
            <a:ext cx="12398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000000"/>
                </a:solidFill>
                <a:latin typeface="Gill Sans"/>
              </a:rPr>
              <a:t>Optional choices</a:t>
            </a:r>
          </a:p>
        </p:txBody>
      </p:sp>
      <p:sp>
        <p:nvSpPr>
          <p:cNvPr id="191" name="Oval 31"/>
          <p:cNvSpPr>
            <a:spLocks noChangeArrowheads="1"/>
          </p:cNvSpPr>
          <p:nvPr/>
        </p:nvSpPr>
        <p:spPr bwMode="auto">
          <a:xfrm>
            <a:off x="3198813" y="5522913"/>
            <a:ext cx="228600" cy="2286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457200">
              <a:defRPr/>
            </a:pPr>
            <a:r>
              <a:rPr lang="en-US" sz="1000" b="1" dirty="0">
                <a:solidFill>
                  <a:prstClr val="black"/>
                </a:solidFill>
                <a:latin typeface="Gill Sans"/>
                <a:ea typeface="ＭＳ Ｐゴシック" charset="-128"/>
                <a:cs typeface="Gill Sans"/>
              </a:rPr>
              <a:t>1</a:t>
            </a:r>
          </a:p>
        </p:txBody>
      </p:sp>
      <p:sp>
        <p:nvSpPr>
          <p:cNvPr id="208" name="Oval 31"/>
          <p:cNvSpPr>
            <a:spLocks noChangeArrowheads="1"/>
          </p:cNvSpPr>
          <p:nvPr/>
        </p:nvSpPr>
        <p:spPr bwMode="auto">
          <a:xfrm>
            <a:off x="2674938" y="5700713"/>
            <a:ext cx="228600" cy="2286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457200">
              <a:defRPr/>
            </a:pPr>
            <a:r>
              <a:rPr lang="en-US" sz="1000" b="1" dirty="0">
                <a:solidFill>
                  <a:prstClr val="black"/>
                </a:solidFill>
                <a:latin typeface="Gill Sans"/>
                <a:ea typeface="ＭＳ Ｐゴシック" charset="-128"/>
                <a:cs typeface="Gill Sans"/>
              </a:rPr>
              <a:t>2</a:t>
            </a:r>
          </a:p>
        </p:txBody>
      </p:sp>
      <p:sp>
        <p:nvSpPr>
          <p:cNvPr id="27697" name="Rectangle 56"/>
          <p:cNvSpPr>
            <a:spLocks noChangeArrowheads="1"/>
          </p:cNvSpPr>
          <p:nvPr/>
        </p:nvSpPr>
        <p:spPr bwMode="auto">
          <a:xfrm>
            <a:off x="2657475" y="5330825"/>
            <a:ext cx="266700" cy="615950"/>
          </a:xfrm>
          <a:prstGeom prst="rect">
            <a:avLst/>
          </a:prstGeom>
          <a:noFill/>
          <a:ln w="9525">
            <a:solidFill>
              <a:srgbClr val="0000FF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defTabSz="457200"/>
            <a:endParaRPr lang="nl-BE" sz="1200">
              <a:solidFill>
                <a:srgbClr val="000000"/>
              </a:solidFill>
            </a:endParaRPr>
          </a:p>
        </p:txBody>
      </p:sp>
      <p:cxnSp>
        <p:nvCxnSpPr>
          <p:cNvPr id="215" name="Straight Arrow Connector 214"/>
          <p:cNvCxnSpPr>
            <a:endCxn id="27697" idx="1"/>
          </p:cNvCxnSpPr>
          <p:nvPr/>
        </p:nvCxnSpPr>
        <p:spPr>
          <a:xfrm rot="16200000" flipH="1">
            <a:off x="2350294" y="5331619"/>
            <a:ext cx="344487" cy="269875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dash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Arrow Connector 215"/>
          <p:cNvCxnSpPr>
            <a:endCxn id="27697" idx="1"/>
          </p:cNvCxnSpPr>
          <p:nvPr/>
        </p:nvCxnSpPr>
        <p:spPr>
          <a:xfrm rot="5400000" flipH="1" flipV="1">
            <a:off x="2346325" y="5680075"/>
            <a:ext cx="352425" cy="269875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dash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Arrow Connector 216"/>
          <p:cNvCxnSpPr/>
          <p:nvPr/>
        </p:nvCxnSpPr>
        <p:spPr>
          <a:xfrm>
            <a:off x="1874838" y="5991225"/>
            <a:ext cx="284162" cy="1588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dash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Arrow Connector 217"/>
          <p:cNvCxnSpPr/>
          <p:nvPr/>
        </p:nvCxnSpPr>
        <p:spPr>
          <a:xfrm>
            <a:off x="1874838" y="5294313"/>
            <a:ext cx="284162" cy="1587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dash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Arrow Connector 218"/>
          <p:cNvCxnSpPr>
            <a:stCxn id="27670" idx="7"/>
          </p:cNvCxnSpPr>
          <p:nvPr/>
        </p:nvCxnSpPr>
        <p:spPr>
          <a:xfrm rot="5400000" flipH="1" flipV="1">
            <a:off x="1381919" y="5291932"/>
            <a:ext cx="261937" cy="266700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dash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Arrow Connector 219"/>
          <p:cNvCxnSpPr>
            <a:stCxn id="27670" idx="5"/>
          </p:cNvCxnSpPr>
          <p:nvPr/>
        </p:nvCxnSpPr>
        <p:spPr>
          <a:xfrm rot="16200000" flipH="1">
            <a:off x="1376363" y="5721350"/>
            <a:ext cx="273050" cy="266700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dash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Arrow Connector 232"/>
          <p:cNvCxnSpPr>
            <a:stCxn id="27697" idx="3"/>
            <a:endCxn id="191" idx="2"/>
          </p:cNvCxnSpPr>
          <p:nvPr/>
        </p:nvCxnSpPr>
        <p:spPr>
          <a:xfrm flipV="1">
            <a:off x="2924175" y="5637213"/>
            <a:ext cx="274638" cy="1587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dash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705" name="TextBox 239"/>
          <p:cNvSpPr txBox="1">
            <a:spLocks noChangeArrowheads="1"/>
          </p:cNvSpPr>
          <p:nvPr/>
        </p:nvSpPr>
        <p:spPr bwMode="auto">
          <a:xfrm>
            <a:off x="3319463" y="5029200"/>
            <a:ext cx="6651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1000">
                <a:solidFill>
                  <a:srgbClr val="000000"/>
                </a:solidFill>
                <a:latin typeface="Gill Sans"/>
              </a:rPr>
              <a:t>To part 3</a:t>
            </a:r>
          </a:p>
        </p:txBody>
      </p:sp>
      <p:cxnSp>
        <p:nvCxnSpPr>
          <p:cNvPr id="249" name="Straight Arrow Connector 248"/>
          <p:cNvCxnSpPr>
            <a:stCxn id="191" idx="7"/>
            <a:endCxn id="27705" idx="2"/>
          </p:cNvCxnSpPr>
          <p:nvPr/>
        </p:nvCxnSpPr>
        <p:spPr>
          <a:xfrm rot="5400000" flipH="1" flipV="1">
            <a:off x="3382963" y="5286375"/>
            <a:ext cx="280987" cy="258763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dash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707" name="Oval 28"/>
          <p:cNvSpPr>
            <a:spLocks noChangeArrowheads="1"/>
          </p:cNvSpPr>
          <p:nvPr/>
        </p:nvSpPr>
        <p:spPr bwMode="auto">
          <a:xfrm>
            <a:off x="2674938" y="5348288"/>
            <a:ext cx="228600" cy="228600"/>
          </a:xfrm>
          <a:prstGeom prst="ellipse">
            <a:avLst/>
          </a:prstGeom>
          <a:gradFill rotWithShape="1">
            <a:gsLst>
              <a:gs pos="0">
                <a:srgbClr val="60BD51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457200"/>
            <a:r>
              <a:rPr lang="en-US" sz="1000" b="1">
                <a:solidFill>
                  <a:srgbClr val="000000"/>
                </a:solidFill>
                <a:latin typeface="Gill Sans"/>
              </a:rPr>
              <a:t>2</a:t>
            </a:r>
          </a:p>
        </p:txBody>
      </p:sp>
      <p:sp>
        <p:nvSpPr>
          <p:cNvPr id="27708" name="Oval 27"/>
          <p:cNvSpPr>
            <a:spLocks noChangeArrowheads="1"/>
          </p:cNvSpPr>
          <p:nvPr/>
        </p:nvSpPr>
        <p:spPr bwMode="auto">
          <a:xfrm>
            <a:off x="3048000" y="1655763"/>
            <a:ext cx="227013" cy="228600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457200"/>
            <a:r>
              <a:rPr lang="en-US" sz="1000" b="1">
                <a:solidFill>
                  <a:srgbClr val="000000"/>
                </a:solidFill>
                <a:latin typeface="Gill Sans"/>
              </a:rPr>
              <a:t>2</a:t>
            </a:r>
          </a:p>
        </p:txBody>
      </p:sp>
      <p:sp>
        <p:nvSpPr>
          <p:cNvPr id="27709" name="Oval 27"/>
          <p:cNvSpPr>
            <a:spLocks noChangeArrowheads="1"/>
          </p:cNvSpPr>
          <p:nvPr/>
        </p:nvSpPr>
        <p:spPr bwMode="auto">
          <a:xfrm>
            <a:off x="2443163" y="2330450"/>
            <a:ext cx="228600" cy="228600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457200"/>
            <a:r>
              <a:rPr lang="en-US" sz="1000" b="1">
                <a:solidFill>
                  <a:srgbClr val="000000"/>
                </a:solidFill>
                <a:latin typeface="Gill Sans"/>
              </a:rPr>
              <a:t>2</a:t>
            </a:r>
          </a:p>
        </p:txBody>
      </p:sp>
      <p:sp>
        <p:nvSpPr>
          <p:cNvPr id="259" name="Oval 31"/>
          <p:cNvSpPr>
            <a:spLocks noChangeArrowheads="1"/>
          </p:cNvSpPr>
          <p:nvPr/>
        </p:nvSpPr>
        <p:spPr bwMode="auto">
          <a:xfrm>
            <a:off x="2844800" y="2120900"/>
            <a:ext cx="228600" cy="2286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457200">
              <a:defRPr/>
            </a:pPr>
            <a:r>
              <a:rPr lang="en-US" sz="1000" b="1" dirty="0">
                <a:solidFill>
                  <a:prstClr val="black"/>
                </a:solidFill>
                <a:latin typeface="Gill Sans"/>
                <a:ea typeface="ＭＳ Ｐゴシック" charset="-128"/>
                <a:cs typeface="Gill Sans"/>
              </a:rPr>
              <a:t>3</a:t>
            </a:r>
          </a:p>
        </p:txBody>
      </p:sp>
      <p:sp>
        <p:nvSpPr>
          <p:cNvPr id="27711" name="Oval 31"/>
          <p:cNvSpPr>
            <a:spLocks noChangeArrowheads="1"/>
          </p:cNvSpPr>
          <p:nvPr/>
        </p:nvSpPr>
        <p:spPr bwMode="auto">
          <a:xfrm>
            <a:off x="2846388" y="2541588"/>
            <a:ext cx="228600" cy="228600"/>
          </a:xfrm>
          <a:prstGeom prst="ellipse">
            <a:avLst/>
          </a:prstGeom>
          <a:gradFill rotWithShape="1">
            <a:gsLst>
              <a:gs pos="0">
                <a:srgbClr val="660066"/>
              </a:gs>
              <a:gs pos="100000">
                <a:srgbClr val="FFFFFF"/>
              </a:gs>
            </a:gsLst>
            <a:lin ang="5400000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457200"/>
            <a:r>
              <a:rPr lang="en-US" sz="1000" b="1">
                <a:solidFill>
                  <a:srgbClr val="000000"/>
                </a:solidFill>
                <a:latin typeface="Gill Sans"/>
              </a:rPr>
              <a:t>1</a:t>
            </a:r>
          </a:p>
        </p:txBody>
      </p:sp>
      <p:sp>
        <p:nvSpPr>
          <p:cNvPr id="261" name="Oval 31"/>
          <p:cNvSpPr>
            <a:spLocks noChangeArrowheads="1"/>
          </p:cNvSpPr>
          <p:nvPr/>
        </p:nvSpPr>
        <p:spPr bwMode="auto">
          <a:xfrm>
            <a:off x="3248025" y="2120900"/>
            <a:ext cx="228600" cy="2286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457200">
              <a:defRPr/>
            </a:pPr>
            <a:r>
              <a:rPr lang="en-US" sz="1000" b="1" dirty="0">
                <a:solidFill>
                  <a:prstClr val="black"/>
                </a:solidFill>
                <a:latin typeface="Gill Sans"/>
                <a:ea typeface="ＭＳ Ｐゴシック" charset="-128"/>
                <a:cs typeface="Gill Sans"/>
              </a:rPr>
              <a:t>4</a:t>
            </a:r>
          </a:p>
        </p:txBody>
      </p:sp>
      <p:sp>
        <p:nvSpPr>
          <p:cNvPr id="27713" name="Oval 31"/>
          <p:cNvSpPr>
            <a:spLocks noChangeArrowheads="1"/>
          </p:cNvSpPr>
          <p:nvPr/>
        </p:nvSpPr>
        <p:spPr bwMode="auto">
          <a:xfrm>
            <a:off x="3249613" y="2541588"/>
            <a:ext cx="228600" cy="228600"/>
          </a:xfrm>
          <a:prstGeom prst="ellipse">
            <a:avLst/>
          </a:prstGeom>
          <a:gradFill rotWithShape="1">
            <a:gsLst>
              <a:gs pos="0">
                <a:srgbClr val="660066"/>
              </a:gs>
              <a:gs pos="100000">
                <a:srgbClr val="FFFFFF"/>
              </a:gs>
            </a:gsLst>
            <a:lin ang="5400000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457200"/>
            <a:r>
              <a:rPr lang="en-US" sz="1000" b="1">
                <a:solidFill>
                  <a:srgbClr val="000000"/>
                </a:solidFill>
                <a:latin typeface="Gill Sans"/>
              </a:rPr>
              <a:t>1</a:t>
            </a:r>
          </a:p>
        </p:txBody>
      </p:sp>
      <p:grpSp>
        <p:nvGrpSpPr>
          <p:cNvPr id="27714" name="Group 265"/>
          <p:cNvGrpSpPr>
            <a:grpSpLocks/>
          </p:cNvGrpSpPr>
          <p:nvPr/>
        </p:nvGrpSpPr>
        <p:grpSpPr bwMode="auto">
          <a:xfrm>
            <a:off x="3651250" y="2120900"/>
            <a:ext cx="228600" cy="649288"/>
            <a:chOff x="3652157" y="1989770"/>
            <a:chExt cx="228458" cy="649337"/>
          </a:xfrm>
        </p:grpSpPr>
        <p:sp>
          <p:nvSpPr>
            <p:cNvPr id="27791" name="Oval 27"/>
            <p:cNvSpPr>
              <a:spLocks noChangeArrowheads="1"/>
            </p:cNvSpPr>
            <p:nvPr/>
          </p:nvSpPr>
          <p:spPr bwMode="auto">
            <a:xfrm>
              <a:off x="3652157" y="1989770"/>
              <a:ext cx="228458" cy="228535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457200"/>
              <a:r>
                <a:rPr lang="en-US" sz="1000" b="1">
                  <a:solidFill>
                    <a:srgbClr val="000000"/>
                  </a:solidFill>
                  <a:latin typeface="Gill Sans"/>
                </a:rPr>
                <a:t>1</a:t>
              </a:r>
            </a:p>
          </p:txBody>
        </p:sp>
        <p:sp>
          <p:nvSpPr>
            <p:cNvPr id="264" name="Oval 31"/>
            <p:cNvSpPr>
              <a:spLocks noChangeArrowheads="1"/>
            </p:cNvSpPr>
            <p:nvPr/>
          </p:nvSpPr>
          <p:spPr bwMode="auto">
            <a:xfrm>
              <a:off x="3652157" y="2410490"/>
              <a:ext cx="228458" cy="22861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457200">
                <a:defRPr/>
              </a:pPr>
              <a:r>
                <a:rPr lang="en-US" sz="1000" b="1" dirty="0">
                  <a:solidFill>
                    <a:prstClr val="black"/>
                  </a:solidFill>
                  <a:latin typeface="Gill Sans"/>
                  <a:ea typeface="ＭＳ Ｐゴシック" charset="-128"/>
                  <a:cs typeface="Gill Sans"/>
                </a:rPr>
                <a:t>1</a:t>
              </a:r>
            </a:p>
          </p:txBody>
        </p:sp>
      </p:grpSp>
      <p:sp>
        <p:nvSpPr>
          <p:cNvPr id="27715" name="Rectangle 56"/>
          <p:cNvSpPr>
            <a:spLocks noChangeArrowheads="1"/>
          </p:cNvSpPr>
          <p:nvPr/>
        </p:nvSpPr>
        <p:spPr bwMode="auto">
          <a:xfrm>
            <a:off x="2422525" y="2090738"/>
            <a:ext cx="1481138" cy="703262"/>
          </a:xfrm>
          <a:prstGeom prst="rect">
            <a:avLst/>
          </a:prstGeom>
          <a:noFill/>
          <a:ln w="9525">
            <a:solidFill>
              <a:srgbClr val="0000FF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defTabSz="457200"/>
            <a:endParaRPr lang="nl-BE" sz="1200">
              <a:solidFill>
                <a:srgbClr val="000000"/>
              </a:solidFill>
            </a:endParaRPr>
          </a:p>
        </p:txBody>
      </p:sp>
      <p:cxnSp>
        <p:nvCxnSpPr>
          <p:cNvPr id="273" name="Straight Arrow Connector 272"/>
          <p:cNvCxnSpPr>
            <a:stCxn id="27708" idx="4"/>
            <a:endCxn id="27715" idx="0"/>
          </p:cNvCxnSpPr>
          <p:nvPr/>
        </p:nvCxnSpPr>
        <p:spPr>
          <a:xfrm rot="16200000" flipH="1">
            <a:off x="3059112" y="1987551"/>
            <a:ext cx="206375" cy="0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dash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9" name="Straight Arrow Connector 278"/>
          <p:cNvCxnSpPr>
            <a:stCxn id="259" idx="4"/>
            <a:endCxn id="27711" idx="0"/>
          </p:cNvCxnSpPr>
          <p:nvPr/>
        </p:nvCxnSpPr>
        <p:spPr>
          <a:xfrm rot="16200000" flipH="1">
            <a:off x="2863850" y="2443163"/>
            <a:ext cx="192087" cy="1588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dash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2" name="Straight Arrow Connector 281"/>
          <p:cNvCxnSpPr>
            <a:stCxn id="261" idx="4"/>
            <a:endCxn id="27713" idx="0"/>
          </p:cNvCxnSpPr>
          <p:nvPr/>
        </p:nvCxnSpPr>
        <p:spPr>
          <a:xfrm rot="16200000" flipH="1">
            <a:off x="3267075" y="2443163"/>
            <a:ext cx="192087" cy="1588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dash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3" name="Straight Arrow Connector 282"/>
          <p:cNvCxnSpPr>
            <a:endCxn id="264" idx="0"/>
          </p:cNvCxnSpPr>
          <p:nvPr/>
        </p:nvCxnSpPr>
        <p:spPr>
          <a:xfrm rot="5400000">
            <a:off x="3679031" y="2453482"/>
            <a:ext cx="174625" cy="1588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dash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720" name="Oval 28"/>
          <p:cNvSpPr>
            <a:spLocks noChangeArrowheads="1"/>
          </p:cNvSpPr>
          <p:nvPr/>
        </p:nvSpPr>
        <p:spPr bwMode="auto">
          <a:xfrm>
            <a:off x="2443163" y="2943225"/>
            <a:ext cx="227012" cy="228600"/>
          </a:xfrm>
          <a:prstGeom prst="ellipse">
            <a:avLst/>
          </a:prstGeom>
          <a:gradFill rotWithShape="1">
            <a:gsLst>
              <a:gs pos="0">
                <a:srgbClr val="60BD51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457200"/>
            <a:r>
              <a:rPr lang="en-US" sz="1000" b="1">
                <a:solidFill>
                  <a:srgbClr val="000000"/>
                </a:solidFill>
                <a:latin typeface="Gill Sans"/>
              </a:rPr>
              <a:t>2</a:t>
            </a:r>
          </a:p>
        </p:txBody>
      </p:sp>
      <p:sp>
        <p:nvSpPr>
          <p:cNvPr id="116" name="Oval 31"/>
          <p:cNvSpPr>
            <a:spLocks noChangeArrowheads="1"/>
          </p:cNvSpPr>
          <p:nvPr/>
        </p:nvSpPr>
        <p:spPr bwMode="auto">
          <a:xfrm>
            <a:off x="2443163" y="3352800"/>
            <a:ext cx="227012" cy="2286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457200">
              <a:defRPr/>
            </a:pPr>
            <a:r>
              <a:rPr lang="en-US" sz="1000" b="1" dirty="0">
                <a:solidFill>
                  <a:prstClr val="black"/>
                </a:solidFill>
                <a:latin typeface="Gill Sans"/>
                <a:ea typeface="ＭＳ Ｐゴシック" charset="-128"/>
                <a:cs typeface="Gill Sans"/>
              </a:rPr>
              <a:t>3</a:t>
            </a:r>
          </a:p>
        </p:txBody>
      </p:sp>
      <p:cxnSp>
        <p:nvCxnSpPr>
          <p:cNvPr id="117" name="Straight Arrow Connector 116"/>
          <p:cNvCxnSpPr>
            <a:stCxn id="27720" idx="4"/>
            <a:endCxn id="116" idx="0"/>
          </p:cNvCxnSpPr>
          <p:nvPr/>
        </p:nvCxnSpPr>
        <p:spPr>
          <a:xfrm rot="5400000">
            <a:off x="2466181" y="3261519"/>
            <a:ext cx="180975" cy="1588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dash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723" name="Oval 28"/>
          <p:cNvSpPr>
            <a:spLocks noChangeArrowheads="1"/>
          </p:cNvSpPr>
          <p:nvPr/>
        </p:nvSpPr>
        <p:spPr bwMode="auto">
          <a:xfrm>
            <a:off x="3049588" y="3352800"/>
            <a:ext cx="227012" cy="228600"/>
          </a:xfrm>
          <a:prstGeom prst="ellipse">
            <a:avLst/>
          </a:prstGeom>
          <a:gradFill rotWithShape="1">
            <a:gsLst>
              <a:gs pos="0">
                <a:srgbClr val="60BD51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457200"/>
            <a:r>
              <a:rPr lang="en-US" sz="1000" b="1">
                <a:solidFill>
                  <a:srgbClr val="000000"/>
                </a:solidFill>
                <a:latin typeface="Gill Sans"/>
              </a:rPr>
              <a:t>2</a:t>
            </a:r>
          </a:p>
        </p:txBody>
      </p:sp>
      <p:sp>
        <p:nvSpPr>
          <p:cNvPr id="124" name="Oval 31"/>
          <p:cNvSpPr>
            <a:spLocks noChangeArrowheads="1"/>
          </p:cNvSpPr>
          <p:nvPr/>
        </p:nvSpPr>
        <p:spPr bwMode="auto">
          <a:xfrm>
            <a:off x="3049588" y="3792538"/>
            <a:ext cx="227012" cy="2286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457200">
              <a:defRPr/>
            </a:pPr>
            <a:r>
              <a:rPr lang="en-US" sz="1000" b="1" dirty="0">
                <a:solidFill>
                  <a:prstClr val="black"/>
                </a:solidFill>
                <a:latin typeface="Gill Sans"/>
                <a:ea typeface="ＭＳ Ｐゴシック" charset="-128"/>
                <a:cs typeface="Gill Sans"/>
              </a:rPr>
              <a:t>1</a:t>
            </a:r>
          </a:p>
        </p:txBody>
      </p:sp>
      <p:sp>
        <p:nvSpPr>
          <p:cNvPr id="27725" name="Oval 27"/>
          <p:cNvSpPr>
            <a:spLocks noChangeArrowheads="1"/>
          </p:cNvSpPr>
          <p:nvPr/>
        </p:nvSpPr>
        <p:spPr bwMode="auto">
          <a:xfrm>
            <a:off x="3049588" y="4232275"/>
            <a:ext cx="227012" cy="228600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457200"/>
            <a:r>
              <a:rPr lang="en-US" sz="1000" b="1">
                <a:solidFill>
                  <a:srgbClr val="000000"/>
                </a:solidFill>
                <a:latin typeface="Gill Sans"/>
              </a:rPr>
              <a:t>1</a:t>
            </a:r>
          </a:p>
        </p:txBody>
      </p:sp>
      <p:cxnSp>
        <p:nvCxnSpPr>
          <p:cNvPr id="129" name="Straight Arrow Connector 128"/>
          <p:cNvCxnSpPr>
            <a:stCxn id="116" idx="6"/>
            <a:endCxn id="27723" idx="2"/>
          </p:cNvCxnSpPr>
          <p:nvPr/>
        </p:nvCxnSpPr>
        <p:spPr>
          <a:xfrm>
            <a:off x="2670175" y="3467100"/>
            <a:ext cx="379413" cy="1588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dash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27723" idx="4"/>
            <a:endCxn id="124" idx="0"/>
          </p:cNvCxnSpPr>
          <p:nvPr/>
        </p:nvCxnSpPr>
        <p:spPr>
          <a:xfrm rot="5400000">
            <a:off x="3057525" y="3687763"/>
            <a:ext cx="211137" cy="1588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dash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/>
          <p:cNvCxnSpPr>
            <a:stCxn id="124" idx="4"/>
            <a:endCxn id="27725" idx="0"/>
          </p:cNvCxnSpPr>
          <p:nvPr/>
        </p:nvCxnSpPr>
        <p:spPr>
          <a:xfrm rot="5400000">
            <a:off x="3057525" y="4127500"/>
            <a:ext cx="211138" cy="1588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dash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/>
          <p:cNvCxnSpPr>
            <a:stCxn id="27715" idx="2"/>
            <a:endCxn id="27723" idx="0"/>
          </p:cNvCxnSpPr>
          <p:nvPr/>
        </p:nvCxnSpPr>
        <p:spPr>
          <a:xfrm rot="16200000" flipH="1">
            <a:off x="2882900" y="3073400"/>
            <a:ext cx="558800" cy="0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dash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1" name="Rectangle 140"/>
          <p:cNvSpPr/>
          <p:nvPr/>
        </p:nvSpPr>
        <p:spPr>
          <a:xfrm>
            <a:off x="4256088" y="1100138"/>
            <a:ext cx="1970087" cy="2633662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3" name="Rectangle 142"/>
          <p:cNvSpPr/>
          <p:nvPr/>
        </p:nvSpPr>
        <p:spPr>
          <a:xfrm>
            <a:off x="4256088" y="3827463"/>
            <a:ext cx="1970087" cy="2851150"/>
          </a:xfrm>
          <a:prstGeom prst="rect">
            <a:avLst/>
          </a:prstGeom>
          <a:solidFill>
            <a:srgbClr val="D4F2F2"/>
          </a:solidFill>
          <a:ln w="952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7" name="Oval 31"/>
          <p:cNvSpPr>
            <a:spLocks noChangeArrowheads="1"/>
          </p:cNvSpPr>
          <p:nvPr/>
        </p:nvSpPr>
        <p:spPr bwMode="auto">
          <a:xfrm>
            <a:off x="5691188" y="1597025"/>
            <a:ext cx="225425" cy="2286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457200">
              <a:defRPr/>
            </a:pPr>
            <a:r>
              <a:rPr lang="en-US" sz="1000" b="1" dirty="0">
                <a:solidFill>
                  <a:prstClr val="black"/>
                </a:solidFill>
                <a:latin typeface="Gill Sans"/>
                <a:ea typeface="ＭＳ Ｐゴシック" charset="-128"/>
                <a:cs typeface="Gill Sans"/>
              </a:rPr>
              <a:t>3</a:t>
            </a:r>
          </a:p>
        </p:txBody>
      </p:sp>
      <p:sp>
        <p:nvSpPr>
          <p:cNvPr id="27733" name="TextBox 126"/>
          <p:cNvSpPr txBox="1">
            <a:spLocks noChangeArrowheads="1"/>
          </p:cNvSpPr>
          <p:nvPr/>
        </p:nvSpPr>
        <p:spPr bwMode="auto">
          <a:xfrm>
            <a:off x="4487863" y="1096963"/>
            <a:ext cx="15065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1200">
                <a:solidFill>
                  <a:srgbClr val="000000"/>
                </a:solidFill>
                <a:latin typeface="Helvetica Neue Bold Condensed"/>
              </a:rPr>
              <a:t>Part 4: </a:t>
            </a:r>
            <a:r>
              <a:rPr lang="en-US" sz="1200" i="1">
                <a:solidFill>
                  <a:srgbClr val="000000"/>
                </a:solidFill>
                <a:latin typeface="Helvetica Neue Bold Condensed"/>
              </a:rPr>
              <a:t>cis</a:t>
            </a:r>
            <a:r>
              <a:rPr lang="en-US" sz="1200">
                <a:solidFill>
                  <a:srgbClr val="000000"/>
                </a:solidFill>
                <a:latin typeface="Helvetica Neue Bold Condensed"/>
              </a:rPr>
              <a:t>-regulatory</a:t>
            </a:r>
            <a:br>
              <a:rPr lang="en-US" sz="1200">
                <a:solidFill>
                  <a:srgbClr val="000000"/>
                </a:solidFill>
                <a:latin typeface="Helvetica Neue Bold Condensed"/>
              </a:rPr>
            </a:br>
            <a:r>
              <a:rPr lang="en-US" sz="1200">
                <a:solidFill>
                  <a:srgbClr val="000000"/>
                </a:solidFill>
                <a:latin typeface="Helvetica Neue Bold Condensed"/>
              </a:rPr>
              <a:t>site analysis</a:t>
            </a:r>
          </a:p>
        </p:txBody>
      </p:sp>
      <p:sp>
        <p:nvSpPr>
          <p:cNvPr id="27734" name="Oval 27"/>
          <p:cNvSpPr>
            <a:spLocks noChangeArrowheads="1"/>
          </p:cNvSpPr>
          <p:nvPr/>
        </p:nvSpPr>
        <p:spPr bwMode="auto">
          <a:xfrm>
            <a:off x="5691188" y="2058988"/>
            <a:ext cx="227012" cy="228600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457200"/>
            <a:r>
              <a:rPr lang="en-US" sz="1000" b="1">
                <a:solidFill>
                  <a:srgbClr val="000000"/>
                </a:solidFill>
                <a:latin typeface="Gill Sans"/>
              </a:rPr>
              <a:t>2</a:t>
            </a:r>
          </a:p>
        </p:txBody>
      </p:sp>
      <p:sp>
        <p:nvSpPr>
          <p:cNvPr id="27735" name="Oval 31"/>
          <p:cNvSpPr>
            <a:spLocks noChangeArrowheads="1"/>
          </p:cNvSpPr>
          <p:nvPr/>
        </p:nvSpPr>
        <p:spPr bwMode="auto">
          <a:xfrm>
            <a:off x="5689600" y="2522538"/>
            <a:ext cx="228600" cy="228600"/>
          </a:xfrm>
          <a:prstGeom prst="ellipse">
            <a:avLst/>
          </a:prstGeom>
          <a:gradFill rotWithShape="1">
            <a:gsLst>
              <a:gs pos="0">
                <a:srgbClr val="660066"/>
              </a:gs>
              <a:gs pos="100000">
                <a:srgbClr val="FFFFFF"/>
              </a:gs>
            </a:gsLst>
            <a:lin ang="5400000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457200"/>
            <a:r>
              <a:rPr lang="en-US" sz="1000" b="1">
                <a:solidFill>
                  <a:srgbClr val="000000"/>
                </a:solidFill>
                <a:latin typeface="Gill Sans"/>
              </a:rPr>
              <a:t>1</a:t>
            </a:r>
          </a:p>
        </p:txBody>
      </p:sp>
      <p:sp>
        <p:nvSpPr>
          <p:cNvPr id="27736" name="TextBox 239"/>
          <p:cNvSpPr txBox="1">
            <a:spLocks noChangeArrowheads="1"/>
          </p:cNvSpPr>
          <p:nvPr/>
        </p:nvSpPr>
        <p:spPr bwMode="auto">
          <a:xfrm>
            <a:off x="1425575" y="6380163"/>
            <a:ext cx="66516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1000">
                <a:solidFill>
                  <a:srgbClr val="000000"/>
                </a:solidFill>
                <a:latin typeface="Gill Sans"/>
              </a:rPr>
              <a:t>To part 4</a:t>
            </a:r>
          </a:p>
        </p:txBody>
      </p:sp>
      <p:cxnSp>
        <p:nvCxnSpPr>
          <p:cNvPr id="164" name="Straight Arrow Connector 163"/>
          <p:cNvCxnSpPr>
            <a:stCxn id="161" idx="4"/>
            <a:endCxn id="27736" idx="0"/>
          </p:cNvCxnSpPr>
          <p:nvPr/>
        </p:nvCxnSpPr>
        <p:spPr>
          <a:xfrm rot="5400000">
            <a:off x="1622425" y="6242050"/>
            <a:ext cx="274638" cy="1588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dash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738" name="TextBox 146"/>
          <p:cNvSpPr txBox="1">
            <a:spLocks noChangeArrowheads="1"/>
          </p:cNvSpPr>
          <p:nvPr/>
        </p:nvSpPr>
        <p:spPr bwMode="auto">
          <a:xfrm>
            <a:off x="4513263" y="2511425"/>
            <a:ext cx="812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1000">
                <a:solidFill>
                  <a:srgbClr val="000000"/>
                </a:solidFill>
                <a:latin typeface="Gill Sans"/>
              </a:rPr>
              <a:t>From part 2</a:t>
            </a:r>
          </a:p>
        </p:txBody>
      </p:sp>
      <p:cxnSp>
        <p:nvCxnSpPr>
          <p:cNvPr id="169" name="Straight Arrow Connector 168"/>
          <p:cNvCxnSpPr>
            <a:stCxn id="27738" idx="3"/>
            <a:endCxn id="27735" idx="2"/>
          </p:cNvCxnSpPr>
          <p:nvPr/>
        </p:nvCxnSpPr>
        <p:spPr>
          <a:xfrm>
            <a:off x="5326063" y="2633663"/>
            <a:ext cx="363537" cy="3175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dash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740" name="TextBox 146"/>
          <p:cNvSpPr txBox="1">
            <a:spLocks noChangeArrowheads="1"/>
          </p:cNvSpPr>
          <p:nvPr/>
        </p:nvSpPr>
        <p:spPr bwMode="auto">
          <a:xfrm>
            <a:off x="2311400" y="1570038"/>
            <a:ext cx="498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1000">
                <a:solidFill>
                  <a:srgbClr val="000000"/>
                </a:solidFill>
                <a:latin typeface="Gill Sans"/>
              </a:rPr>
              <a:t>From</a:t>
            </a:r>
            <a:br>
              <a:rPr lang="en-US" sz="1000">
                <a:solidFill>
                  <a:srgbClr val="000000"/>
                </a:solidFill>
                <a:latin typeface="Gill Sans"/>
              </a:rPr>
            </a:br>
            <a:r>
              <a:rPr lang="en-US" sz="1000">
                <a:solidFill>
                  <a:srgbClr val="000000"/>
                </a:solidFill>
                <a:latin typeface="Gill Sans"/>
              </a:rPr>
              <a:t>part 2</a:t>
            </a:r>
          </a:p>
        </p:txBody>
      </p:sp>
      <p:cxnSp>
        <p:nvCxnSpPr>
          <p:cNvPr id="174" name="Straight Arrow Connector 173"/>
          <p:cNvCxnSpPr>
            <a:stCxn id="27740" idx="3"/>
            <a:endCxn id="27708" idx="2"/>
          </p:cNvCxnSpPr>
          <p:nvPr/>
        </p:nvCxnSpPr>
        <p:spPr>
          <a:xfrm>
            <a:off x="2809875" y="1770063"/>
            <a:ext cx="238125" cy="1587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dash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742" name="Oval 31"/>
          <p:cNvSpPr>
            <a:spLocks noChangeArrowheads="1"/>
          </p:cNvSpPr>
          <p:nvPr/>
        </p:nvSpPr>
        <p:spPr bwMode="auto">
          <a:xfrm>
            <a:off x="5689600" y="3449638"/>
            <a:ext cx="228600" cy="228600"/>
          </a:xfrm>
          <a:prstGeom prst="ellipse">
            <a:avLst/>
          </a:prstGeom>
          <a:gradFill rotWithShape="1">
            <a:gsLst>
              <a:gs pos="0">
                <a:srgbClr val="660066"/>
              </a:gs>
              <a:gs pos="100000">
                <a:srgbClr val="FFFFFF"/>
              </a:gs>
            </a:gsLst>
            <a:lin ang="5400000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457200"/>
            <a:r>
              <a:rPr lang="en-US" sz="1000" b="1">
                <a:solidFill>
                  <a:srgbClr val="000000"/>
                </a:solidFill>
                <a:latin typeface="Gill Sans"/>
              </a:rPr>
              <a:t>1</a:t>
            </a:r>
          </a:p>
        </p:txBody>
      </p:sp>
      <p:sp>
        <p:nvSpPr>
          <p:cNvPr id="27743" name="Oval 28"/>
          <p:cNvSpPr>
            <a:spLocks noChangeArrowheads="1"/>
          </p:cNvSpPr>
          <p:nvPr/>
        </p:nvSpPr>
        <p:spPr bwMode="auto">
          <a:xfrm>
            <a:off x="5691188" y="2986088"/>
            <a:ext cx="225425" cy="228600"/>
          </a:xfrm>
          <a:prstGeom prst="ellipse">
            <a:avLst/>
          </a:prstGeom>
          <a:gradFill rotWithShape="1">
            <a:gsLst>
              <a:gs pos="0">
                <a:srgbClr val="60BD51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457200"/>
            <a:r>
              <a:rPr lang="en-US" sz="1000" b="1">
                <a:solidFill>
                  <a:srgbClr val="000000"/>
                </a:solidFill>
                <a:latin typeface="Gill Sans"/>
              </a:rPr>
              <a:t>2</a:t>
            </a:r>
          </a:p>
        </p:txBody>
      </p:sp>
      <p:cxnSp>
        <p:nvCxnSpPr>
          <p:cNvPr id="185" name="Straight Arrow Connector 184"/>
          <p:cNvCxnSpPr>
            <a:stCxn id="147" idx="4"/>
            <a:endCxn id="27734" idx="0"/>
          </p:cNvCxnSpPr>
          <p:nvPr/>
        </p:nvCxnSpPr>
        <p:spPr>
          <a:xfrm rot="16200000" flipH="1">
            <a:off x="5687218" y="1942307"/>
            <a:ext cx="233363" cy="0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dash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Arrow Connector 187"/>
          <p:cNvCxnSpPr>
            <a:stCxn id="27734" idx="4"/>
            <a:endCxn id="27735" idx="0"/>
          </p:cNvCxnSpPr>
          <p:nvPr/>
        </p:nvCxnSpPr>
        <p:spPr>
          <a:xfrm rot="5400000">
            <a:off x="5686425" y="2405063"/>
            <a:ext cx="234950" cy="0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dash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Arrow Connector 188"/>
          <p:cNvCxnSpPr>
            <a:stCxn id="27735" idx="4"/>
            <a:endCxn id="27743" idx="0"/>
          </p:cNvCxnSpPr>
          <p:nvPr/>
        </p:nvCxnSpPr>
        <p:spPr>
          <a:xfrm rot="5400000">
            <a:off x="5688012" y="2868613"/>
            <a:ext cx="233363" cy="1588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dash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Arrow Connector 189"/>
          <p:cNvCxnSpPr>
            <a:stCxn id="27743" idx="4"/>
            <a:endCxn id="27742" idx="0"/>
          </p:cNvCxnSpPr>
          <p:nvPr/>
        </p:nvCxnSpPr>
        <p:spPr>
          <a:xfrm rot="5400000">
            <a:off x="5686426" y="3330575"/>
            <a:ext cx="234950" cy="3175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dash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748" name="TextBox 146"/>
          <p:cNvSpPr txBox="1">
            <a:spLocks noChangeArrowheads="1"/>
          </p:cNvSpPr>
          <p:nvPr/>
        </p:nvSpPr>
        <p:spPr bwMode="auto">
          <a:xfrm>
            <a:off x="4513263" y="1589088"/>
            <a:ext cx="8128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1000">
                <a:solidFill>
                  <a:srgbClr val="000000"/>
                </a:solidFill>
                <a:latin typeface="Gill Sans"/>
              </a:rPr>
              <a:t>From part 3</a:t>
            </a:r>
          </a:p>
        </p:txBody>
      </p:sp>
      <p:sp>
        <p:nvSpPr>
          <p:cNvPr id="27749" name="TextBox 146"/>
          <p:cNvSpPr txBox="1">
            <a:spLocks noChangeArrowheads="1"/>
          </p:cNvSpPr>
          <p:nvPr/>
        </p:nvSpPr>
        <p:spPr bwMode="auto">
          <a:xfrm>
            <a:off x="4587875" y="3438525"/>
            <a:ext cx="6635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1000">
                <a:solidFill>
                  <a:srgbClr val="000000"/>
                </a:solidFill>
                <a:latin typeface="Gill Sans"/>
              </a:rPr>
              <a:t>To part 5</a:t>
            </a:r>
          </a:p>
        </p:txBody>
      </p:sp>
      <p:cxnSp>
        <p:nvCxnSpPr>
          <p:cNvPr id="204" name="Straight Arrow Connector 203"/>
          <p:cNvCxnSpPr>
            <a:stCxn id="27748" idx="3"/>
            <a:endCxn id="147" idx="2"/>
          </p:cNvCxnSpPr>
          <p:nvPr/>
        </p:nvCxnSpPr>
        <p:spPr>
          <a:xfrm flipV="1">
            <a:off x="5326063" y="1711325"/>
            <a:ext cx="365125" cy="1588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dash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Arrow Connector 206"/>
          <p:cNvCxnSpPr>
            <a:stCxn id="27742" idx="2"/>
            <a:endCxn id="27749" idx="3"/>
          </p:cNvCxnSpPr>
          <p:nvPr/>
        </p:nvCxnSpPr>
        <p:spPr>
          <a:xfrm rot="10800000">
            <a:off x="5251450" y="3560763"/>
            <a:ext cx="438150" cy="3175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dash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752" name="TextBox 126"/>
          <p:cNvSpPr txBox="1">
            <a:spLocks noChangeArrowheads="1"/>
          </p:cNvSpPr>
          <p:nvPr/>
        </p:nvSpPr>
        <p:spPr bwMode="auto">
          <a:xfrm>
            <a:off x="4194175" y="3832225"/>
            <a:ext cx="20939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1200">
                <a:solidFill>
                  <a:srgbClr val="000000"/>
                </a:solidFill>
                <a:latin typeface="Helvetica Neue Bold Condensed"/>
              </a:rPr>
              <a:t>Part 5: Finding new</a:t>
            </a:r>
            <a:br>
              <a:rPr lang="en-US" sz="1200">
                <a:solidFill>
                  <a:srgbClr val="000000"/>
                </a:solidFill>
                <a:latin typeface="Helvetica Neue Bold Condensed"/>
              </a:rPr>
            </a:br>
            <a:r>
              <a:rPr lang="en-US" sz="1200">
                <a:solidFill>
                  <a:srgbClr val="000000"/>
                </a:solidFill>
                <a:latin typeface="Helvetica Neue Bold Condensed"/>
              </a:rPr>
              <a:t>transcription factor regulators</a:t>
            </a:r>
          </a:p>
        </p:txBody>
      </p:sp>
      <p:pic>
        <p:nvPicPr>
          <p:cNvPr id="27753" name="Picture 122" descr="gs-highr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363" y="155575"/>
            <a:ext cx="2746375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754" name="Oval 31"/>
          <p:cNvSpPr>
            <a:spLocks noChangeArrowheads="1"/>
          </p:cNvSpPr>
          <p:nvPr/>
        </p:nvSpPr>
        <p:spPr bwMode="auto">
          <a:xfrm>
            <a:off x="4713288" y="4792663"/>
            <a:ext cx="228600" cy="228600"/>
          </a:xfrm>
          <a:prstGeom prst="ellipse">
            <a:avLst/>
          </a:prstGeom>
          <a:gradFill rotWithShape="1">
            <a:gsLst>
              <a:gs pos="0">
                <a:srgbClr val="660066"/>
              </a:gs>
              <a:gs pos="100000">
                <a:srgbClr val="FFFFFF"/>
              </a:gs>
            </a:gsLst>
            <a:lin ang="5400000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457200"/>
            <a:r>
              <a:rPr lang="en-US" sz="1000" b="1">
                <a:solidFill>
                  <a:srgbClr val="000000"/>
                </a:solidFill>
                <a:latin typeface="Gill Sans"/>
              </a:rPr>
              <a:t>1</a:t>
            </a:r>
          </a:p>
        </p:txBody>
      </p:sp>
      <p:sp>
        <p:nvSpPr>
          <p:cNvPr id="27755" name="Oval 27"/>
          <p:cNvSpPr>
            <a:spLocks noChangeArrowheads="1"/>
          </p:cNvSpPr>
          <p:nvPr/>
        </p:nvSpPr>
        <p:spPr bwMode="auto">
          <a:xfrm>
            <a:off x="4714875" y="5205413"/>
            <a:ext cx="227013" cy="228600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457200"/>
            <a:r>
              <a:rPr lang="en-US" sz="1000" b="1">
                <a:solidFill>
                  <a:srgbClr val="000000"/>
                </a:solidFill>
                <a:latin typeface="Gill Sans"/>
              </a:rPr>
              <a:t>2</a:t>
            </a:r>
          </a:p>
        </p:txBody>
      </p:sp>
      <p:sp>
        <p:nvSpPr>
          <p:cNvPr id="27756" name="TextBox 146"/>
          <p:cNvSpPr txBox="1">
            <a:spLocks noChangeArrowheads="1"/>
          </p:cNvSpPr>
          <p:nvPr/>
        </p:nvSpPr>
        <p:spPr bwMode="auto">
          <a:xfrm>
            <a:off x="4405037" y="4376106"/>
            <a:ext cx="84510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1000" dirty="0">
                <a:solidFill>
                  <a:srgbClr val="000000"/>
                </a:solidFill>
                <a:latin typeface="Gill Sans"/>
              </a:rPr>
              <a:t>From part </a:t>
            </a:r>
            <a:r>
              <a:rPr lang="en-US" sz="1000" dirty="0" smtClean="0">
                <a:solidFill>
                  <a:srgbClr val="000000"/>
                </a:solidFill>
                <a:latin typeface="Gill Sans"/>
              </a:rPr>
              <a:t>4</a:t>
            </a:r>
            <a:endParaRPr lang="en-US" sz="1000" dirty="0">
              <a:solidFill>
                <a:srgbClr val="000000"/>
              </a:solidFill>
              <a:latin typeface="Gill Sans"/>
            </a:endParaRPr>
          </a:p>
        </p:txBody>
      </p:sp>
      <p:cxnSp>
        <p:nvCxnSpPr>
          <p:cNvPr id="227" name="Straight Arrow Connector 226"/>
          <p:cNvCxnSpPr>
            <a:stCxn id="27756" idx="2"/>
            <a:endCxn id="27754" idx="0"/>
          </p:cNvCxnSpPr>
          <p:nvPr/>
        </p:nvCxnSpPr>
        <p:spPr>
          <a:xfrm flipH="1">
            <a:off x="4827588" y="4622327"/>
            <a:ext cx="1" cy="170336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dash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Arrow Connector 229"/>
          <p:cNvCxnSpPr>
            <a:stCxn id="27754" idx="4"/>
            <a:endCxn id="27755" idx="0"/>
          </p:cNvCxnSpPr>
          <p:nvPr/>
        </p:nvCxnSpPr>
        <p:spPr>
          <a:xfrm rot="16200000" flipH="1">
            <a:off x="4736307" y="5112544"/>
            <a:ext cx="184150" cy="1587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dash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759" name="Oval 28"/>
          <p:cNvSpPr>
            <a:spLocks noChangeArrowheads="1"/>
          </p:cNvSpPr>
          <p:nvPr/>
        </p:nvSpPr>
        <p:spPr bwMode="auto">
          <a:xfrm>
            <a:off x="4713288" y="5638800"/>
            <a:ext cx="228600" cy="228600"/>
          </a:xfrm>
          <a:prstGeom prst="ellipse">
            <a:avLst/>
          </a:prstGeom>
          <a:gradFill rotWithShape="1">
            <a:gsLst>
              <a:gs pos="0">
                <a:srgbClr val="60BD51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457200"/>
            <a:r>
              <a:rPr lang="en-US" sz="1000" b="1">
                <a:solidFill>
                  <a:srgbClr val="000000"/>
                </a:solidFill>
                <a:latin typeface="Gill Sans"/>
              </a:rPr>
              <a:t>2</a:t>
            </a:r>
          </a:p>
        </p:txBody>
      </p:sp>
      <p:cxnSp>
        <p:nvCxnSpPr>
          <p:cNvPr id="236" name="Straight Arrow Connector 235"/>
          <p:cNvCxnSpPr>
            <a:stCxn id="27755" idx="4"/>
            <a:endCxn id="27759" idx="0"/>
          </p:cNvCxnSpPr>
          <p:nvPr/>
        </p:nvCxnSpPr>
        <p:spPr>
          <a:xfrm rot="5400000">
            <a:off x="4725988" y="5535613"/>
            <a:ext cx="204787" cy="1587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761" name="Oval 27"/>
          <p:cNvSpPr>
            <a:spLocks noChangeArrowheads="1"/>
          </p:cNvSpPr>
          <p:nvPr/>
        </p:nvSpPr>
        <p:spPr bwMode="auto">
          <a:xfrm>
            <a:off x="4713288" y="6105525"/>
            <a:ext cx="227012" cy="228600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457200"/>
            <a:r>
              <a:rPr lang="en-US" sz="1000" b="1">
                <a:solidFill>
                  <a:srgbClr val="000000"/>
                </a:solidFill>
                <a:latin typeface="Gill Sans"/>
              </a:rPr>
              <a:t>2</a:t>
            </a:r>
          </a:p>
        </p:txBody>
      </p:sp>
      <p:cxnSp>
        <p:nvCxnSpPr>
          <p:cNvPr id="242" name="Straight Arrow Connector 241"/>
          <p:cNvCxnSpPr>
            <a:stCxn id="27759" idx="4"/>
            <a:endCxn id="27761" idx="0"/>
          </p:cNvCxnSpPr>
          <p:nvPr/>
        </p:nvCxnSpPr>
        <p:spPr>
          <a:xfrm rot="5400000">
            <a:off x="4708525" y="5986463"/>
            <a:ext cx="238125" cy="0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6" name="Oval 31"/>
          <p:cNvSpPr>
            <a:spLocks noChangeArrowheads="1"/>
          </p:cNvSpPr>
          <p:nvPr/>
        </p:nvSpPr>
        <p:spPr bwMode="auto">
          <a:xfrm>
            <a:off x="5688013" y="5205413"/>
            <a:ext cx="228600" cy="2286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457200">
              <a:defRPr/>
            </a:pPr>
            <a:r>
              <a:rPr lang="en-US" sz="1000" b="1" dirty="0">
                <a:solidFill>
                  <a:prstClr val="black"/>
                </a:solidFill>
                <a:latin typeface="Gill Sans"/>
                <a:ea typeface="ＭＳ Ｐゴシック" charset="-128"/>
                <a:cs typeface="Gill Sans"/>
              </a:rPr>
              <a:t>2</a:t>
            </a:r>
          </a:p>
        </p:txBody>
      </p:sp>
      <p:sp>
        <p:nvSpPr>
          <p:cNvPr id="27764" name="Oval 29"/>
          <p:cNvSpPr>
            <a:spLocks noChangeArrowheads="1"/>
          </p:cNvSpPr>
          <p:nvPr/>
        </p:nvSpPr>
        <p:spPr bwMode="auto">
          <a:xfrm>
            <a:off x="5130800" y="5205413"/>
            <a:ext cx="228600" cy="228600"/>
          </a:xfrm>
          <a:prstGeom prst="ellipse">
            <a:avLst/>
          </a:prstGeom>
          <a:gradFill rotWithShape="1">
            <a:gsLst>
              <a:gs pos="0">
                <a:schemeClr val="hlink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457200"/>
            <a:r>
              <a:rPr lang="en-US" sz="1000" b="1">
                <a:solidFill>
                  <a:srgbClr val="000000"/>
                </a:solidFill>
                <a:latin typeface="Gill Sans"/>
              </a:rPr>
              <a:t>3</a:t>
            </a:r>
          </a:p>
        </p:txBody>
      </p:sp>
      <p:cxnSp>
        <p:nvCxnSpPr>
          <p:cNvPr id="248" name="Straight Arrow Connector 247"/>
          <p:cNvCxnSpPr>
            <a:stCxn id="27761" idx="7"/>
            <a:endCxn id="27764" idx="4"/>
          </p:cNvCxnSpPr>
          <p:nvPr/>
        </p:nvCxnSpPr>
        <p:spPr>
          <a:xfrm rot="5400000" flipH="1" flipV="1">
            <a:off x="4723607" y="5617369"/>
            <a:ext cx="704850" cy="338137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Arrow Connector 251"/>
          <p:cNvCxnSpPr>
            <a:stCxn id="246" idx="2"/>
            <a:endCxn id="27764" idx="6"/>
          </p:cNvCxnSpPr>
          <p:nvPr/>
        </p:nvCxnSpPr>
        <p:spPr>
          <a:xfrm rot="10800000">
            <a:off x="5359400" y="5319713"/>
            <a:ext cx="328613" cy="1587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767" name="Rectangle 56"/>
          <p:cNvSpPr>
            <a:spLocks noChangeArrowheads="1"/>
          </p:cNvSpPr>
          <p:nvPr/>
        </p:nvSpPr>
        <p:spPr bwMode="auto">
          <a:xfrm>
            <a:off x="5686425" y="6107113"/>
            <a:ext cx="228600" cy="2286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100000">
                <a:srgbClr val="FFFFFF"/>
              </a:gs>
            </a:gsLst>
            <a:lin ang="5400000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457200"/>
            <a:r>
              <a:rPr lang="en-US" sz="1000" b="1">
                <a:solidFill>
                  <a:srgbClr val="000000"/>
                </a:solidFill>
                <a:latin typeface="Gill Sans"/>
              </a:rPr>
              <a:t>1</a:t>
            </a:r>
          </a:p>
        </p:txBody>
      </p:sp>
      <p:cxnSp>
        <p:nvCxnSpPr>
          <p:cNvPr id="258" name="Straight Arrow Connector 257"/>
          <p:cNvCxnSpPr>
            <a:stCxn id="246" idx="4"/>
            <a:endCxn id="27785" idx="0"/>
          </p:cNvCxnSpPr>
          <p:nvPr/>
        </p:nvCxnSpPr>
        <p:spPr>
          <a:xfrm rot="5400000">
            <a:off x="5699125" y="5535613"/>
            <a:ext cx="204787" cy="1588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dash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/>
          <p:cNvCxnSpPr/>
          <p:nvPr/>
        </p:nvCxnSpPr>
        <p:spPr>
          <a:xfrm rot="5400000">
            <a:off x="606425" y="3097213"/>
            <a:ext cx="236537" cy="1588"/>
          </a:xfrm>
          <a:prstGeom prst="line">
            <a:avLst/>
          </a:prstGeom>
          <a:ln w="9525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/>
          <p:nvPr/>
        </p:nvCxnSpPr>
        <p:spPr>
          <a:xfrm rot="5400000">
            <a:off x="2424907" y="2443956"/>
            <a:ext cx="647700" cy="1587"/>
          </a:xfrm>
          <a:prstGeom prst="line">
            <a:avLst/>
          </a:prstGeom>
          <a:ln w="9525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/>
          <p:cNvCxnSpPr/>
          <p:nvPr/>
        </p:nvCxnSpPr>
        <p:spPr>
          <a:xfrm rot="5400000">
            <a:off x="1581150" y="3098800"/>
            <a:ext cx="236538" cy="1588"/>
          </a:xfrm>
          <a:prstGeom prst="line">
            <a:avLst/>
          </a:prstGeom>
          <a:ln w="9525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/>
          <p:cNvCxnSpPr/>
          <p:nvPr/>
        </p:nvCxnSpPr>
        <p:spPr>
          <a:xfrm>
            <a:off x="2670175" y="5645150"/>
            <a:ext cx="236538" cy="1588"/>
          </a:xfrm>
          <a:prstGeom prst="line">
            <a:avLst/>
          </a:prstGeom>
          <a:ln w="9525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/>
          <p:cNvCxnSpPr/>
          <p:nvPr/>
        </p:nvCxnSpPr>
        <p:spPr>
          <a:xfrm rot="5400000">
            <a:off x="2837657" y="2443956"/>
            <a:ext cx="647700" cy="1587"/>
          </a:xfrm>
          <a:prstGeom prst="line">
            <a:avLst/>
          </a:prstGeom>
          <a:ln w="9525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/>
          <p:cNvCxnSpPr/>
          <p:nvPr/>
        </p:nvCxnSpPr>
        <p:spPr>
          <a:xfrm rot="5400000">
            <a:off x="3245644" y="2443956"/>
            <a:ext cx="647700" cy="1588"/>
          </a:xfrm>
          <a:prstGeom prst="line">
            <a:avLst/>
          </a:prstGeom>
          <a:ln w="9525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7775" name="Group 222"/>
          <p:cNvGrpSpPr>
            <a:grpSpLocks/>
          </p:cNvGrpSpPr>
          <p:nvPr/>
        </p:nvGrpSpPr>
        <p:grpSpPr bwMode="auto">
          <a:xfrm>
            <a:off x="7069138" y="4583113"/>
            <a:ext cx="228600" cy="236537"/>
            <a:chOff x="7069138" y="4583112"/>
            <a:chExt cx="228600" cy="236537"/>
          </a:xfrm>
        </p:grpSpPr>
        <p:sp>
          <p:nvSpPr>
            <p:cNvPr id="27788" name="Rectangle 56"/>
            <p:cNvSpPr>
              <a:spLocks noChangeArrowheads="1"/>
            </p:cNvSpPr>
            <p:nvPr/>
          </p:nvSpPr>
          <p:spPr bwMode="auto">
            <a:xfrm>
              <a:off x="7069138" y="4586287"/>
              <a:ext cx="228600" cy="228601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defTabSz="457200"/>
              <a:endParaRPr lang="nl-BE" sz="1200">
                <a:solidFill>
                  <a:srgbClr val="000000"/>
                </a:solidFill>
              </a:endParaRPr>
            </a:p>
          </p:txBody>
        </p:sp>
        <p:cxnSp>
          <p:nvCxnSpPr>
            <p:cNvPr id="176" name="Straight Connector 175"/>
            <p:cNvCxnSpPr/>
            <p:nvPr/>
          </p:nvCxnSpPr>
          <p:spPr>
            <a:xfrm rot="5400000">
              <a:off x="7064375" y="4700587"/>
              <a:ext cx="236537" cy="1588"/>
            </a:xfrm>
            <a:prstGeom prst="line">
              <a:avLst/>
            </a:prstGeom>
            <a:ln w="9525" cap="flat" cmpd="sng" algn="ctr">
              <a:solidFill>
                <a:srgbClr val="0000FF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0800000" flipH="1">
              <a:off x="7135813" y="4662487"/>
              <a:ext cx="95250" cy="82550"/>
            </a:xfrm>
            <a:prstGeom prst="line">
              <a:avLst/>
            </a:prstGeom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1" name="Straight Connector 180"/>
          <p:cNvCxnSpPr/>
          <p:nvPr/>
        </p:nvCxnSpPr>
        <p:spPr>
          <a:xfrm rot="5400000">
            <a:off x="1668463" y="3071813"/>
            <a:ext cx="58737" cy="58737"/>
          </a:xfrm>
          <a:prstGeom prst="line">
            <a:avLst/>
          </a:prstGeom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Connector 181"/>
          <p:cNvCxnSpPr/>
          <p:nvPr/>
        </p:nvCxnSpPr>
        <p:spPr>
          <a:xfrm rot="5400000">
            <a:off x="935038" y="3103563"/>
            <a:ext cx="236537" cy="1587"/>
          </a:xfrm>
          <a:prstGeom prst="line">
            <a:avLst/>
          </a:prstGeom>
          <a:ln w="9525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/>
          <p:cNvCxnSpPr/>
          <p:nvPr/>
        </p:nvCxnSpPr>
        <p:spPr>
          <a:xfrm rot="5400000">
            <a:off x="1023144" y="3072607"/>
            <a:ext cx="58737" cy="57150"/>
          </a:xfrm>
          <a:prstGeom prst="line">
            <a:avLst/>
          </a:prstGeom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/>
          <p:cNvCxnSpPr/>
          <p:nvPr/>
        </p:nvCxnSpPr>
        <p:spPr>
          <a:xfrm rot="5400000">
            <a:off x="696119" y="3072607"/>
            <a:ext cx="58737" cy="57150"/>
          </a:xfrm>
          <a:prstGeom prst="line">
            <a:avLst/>
          </a:prstGeom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02"/>
          <p:cNvCxnSpPr/>
          <p:nvPr/>
        </p:nvCxnSpPr>
        <p:spPr>
          <a:xfrm rot="5400000">
            <a:off x="2716213" y="2411413"/>
            <a:ext cx="58737" cy="58737"/>
          </a:xfrm>
          <a:prstGeom prst="line">
            <a:avLst/>
          </a:prstGeom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Connector 204"/>
          <p:cNvCxnSpPr/>
          <p:nvPr/>
        </p:nvCxnSpPr>
        <p:spPr>
          <a:xfrm rot="5400000">
            <a:off x="3128963" y="2411413"/>
            <a:ext cx="58737" cy="58737"/>
          </a:xfrm>
          <a:prstGeom prst="line">
            <a:avLst/>
          </a:prstGeom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/>
          <p:cNvCxnSpPr/>
          <p:nvPr/>
        </p:nvCxnSpPr>
        <p:spPr>
          <a:xfrm rot="5400000">
            <a:off x="3538538" y="2411413"/>
            <a:ext cx="58737" cy="58737"/>
          </a:xfrm>
          <a:prstGeom prst="line">
            <a:avLst/>
          </a:prstGeom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Connector 221"/>
          <p:cNvCxnSpPr/>
          <p:nvPr/>
        </p:nvCxnSpPr>
        <p:spPr>
          <a:xfrm rot="5400000">
            <a:off x="2760663" y="5614988"/>
            <a:ext cx="58737" cy="58737"/>
          </a:xfrm>
          <a:prstGeom prst="line">
            <a:avLst/>
          </a:prstGeom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0" name="Oval 31"/>
          <p:cNvSpPr>
            <a:spLocks noChangeArrowheads="1"/>
          </p:cNvSpPr>
          <p:nvPr/>
        </p:nvSpPr>
        <p:spPr bwMode="auto">
          <a:xfrm>
            <a:off x="5303838" y="5638800"/>
            <a:ext cx="228600" cy="2286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457200">
              <a:defRPr/>
            </a:pPr>
            <a:r>
              <a:rPr lang="en-US" sz="1000" b="1" dirty="0">
                <a:solidFill>
                  <a:prstClr val="black"/>
                </a:solidFill>
                <a:latin typeface="Gill Sans"/>
                <a:ea typeface="ＭＳ Ｐゴシック" charset="-128"/>
                <a:cs typeface="Gill Sans"/>
              </a:rPr>
              <a:t>1</a:t>
            </a:r>
          </a:p>
        </p:txBody>
      </p:sp>
      <p:sp>
        <p:nvSpPr>
          <p:cNvPr id="27785" name="Oval 31"/>
          <p:cNvSpPr>
            <a:spLocks noChangeArrowheads="1"/>
          </p:cNvSpPr>
          <p:nvPr/>
        </p:nvSpPr>
        <p:spPr bwMode="auto">
          <a:xfrm>
            <a:off x="5686425" y="5638800"/>
            <a:ext cx="228600" cy="2286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FF"/>
              </a:gs>
            </a:gsLst>
            <a:lin ang="5400000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457200"/>
            <a:r>
              <a:rPr lang="en-US" sz="1000" b="1">
                <a:solidFill>
                  <a:srgbClr val="000000"/>
                </a:solidFill>
                <a:latin typeface="Gill Sans"/>
              </a:rPr>
              <a:t>3+</a:t>
            </a:r>
          </a:p>
        </p:txBody>
      </p:sp>
      <p:cxnSp>
        <p:nvCxnSpPr>
          <p:cNvPr id="187" name="Straight Arrow Connector 186"/>
          <p:cNvCxnSpPr>
            <a:stCxn id="27785" idx="4"/>
            <a:endCxn id="27767" idx="0"/>
          </p:cNvCxnSpPr>
          <p:nvPr/>
        </p:nvCxnSpPr>
        <p:spPr>
          <a:xfrm rot="5400000">
            <a:off x="5681662" y="5986463"/>
            <a:ext cx="239713" cy="1588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dash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Arrow Connector 171"/>
          <p:cNvCxnSpPr>
            <a:endCxn id="27785" idx="2"/>
          </p:cNvCxnSpPr>
          <p:nvPr/>
        </p:nvCxnSpPr>
        <p:spPr>
          <a:xfrm>
            <a:off x="5497513" y="5753100"/>
            <a:ext cx="188912" cy="1588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dash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2362" y="626391"/>
            <a:ext cx="4693805" cy="5747277"/>
          </a:xfrm>
          <a:prstGeom prst="rect">
            <a:avLst/>
          </a:prstGeom>
          <a:effectLst>
            <a:glow rad="63500">
              <a:schemeClr val="accent1">
                <a:alpha val="75000"/>
              </a:schemeClr>
            </a:glow>
            <a:outerShdw blurRad="50800" dist="38100" dir="2700000" algn="br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803275" y="2025650"/>
            <a:ext cx="1970088" cy="2851150"/>
          </a:xfrm>
          <a:prstGeom prst="rect">
            <a:avLst/>
          </a:prstGeom>
          <a:solidFill>
            <a:srgbClr val="D4F2F2"/>
          </a:solidFill>
          <a:ln w="952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8676" name="TextBox 126"/>
          <p:cNvSpPr txBox="1">
            <a:spLocks noChangeArrowheads="1"/>
          </p:cNvSpPr>
          <p:nvPr/>
        </p:nvSpPr>
        <p:spPr bwMode="auto">
          <a:xfrm>
            <a:off x="741363" y="2030413"/>
            <a:ext cx="20939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1200">
                <a:solidFill>
                  <a:srgbClr val="000000"/>
                </a:solidFill>
                <a:latin typeface="Helvetica Neue Bold Condensed"/>
              </a:rPr>
              <a:t>Part 5: Finding new</a:t>
            </a:r>
            <a:br>
              <a:rPr lang="en-US" sz="1200">
                <a:solidFill>
                  <a:srgbClr val="000000"/>
                </a:solidFill>
                <a:latin typeface="Helvetica Neue Bold Condensed"/>
              </a:rPr>
            </a:br>
            <a:r>
              <a:rPr lang="en-US" sz="1200">
                <a:solidFill>
                  <a:srgbClr val="000000"/>
                </a:solidFill>
                <a:latin typeface="Helvetica Neue Bold Condensed"/>
              </a:rPr>
              <a:t>transcription factor regulators</a:t>
            </a:r>
          </a:p>
        </p:txBody>
      </p:sp>
      <p:sp>
        <p:nvSpPr>
          <p:cNvPr id="28677" name="Oval 27"/>
          <p:cNvSpPr>
            <a:spLocks noChangeArrowheads="1"/>
          </p:cNvSpPr>
          <p:nvPr/>
        </p:nvSpPr>
        <p:spPr bwMode="auto">
          <a:xfrm>
            <a:off x="1423988" y="3116263"/>
            <a:ext cx="227012" cy="228600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457200"/>
            <a:r>
              <a:rPr lang="en-US" sz="1000" b="1">
                <a:solidFill>
                  <a:srgbClr val="000000"/>
                </a:solidFill>
                <a:latin typeface="Gill Sans"/>
              </a:rPr>
              <a:t>2</a:t>
            </a:r>
          </a:p>
        </p:txBody>
      </p:sp>
      <p:sp>
        <p:nvSpPr>
          <p:cNvPr id="28678" name="TextBox 146"/>
          <p:cNvSpPr txBox="1">
            <a:spLocks noChangeArrowheads="1"/>
          </p:cNvSpPr>
          <p:nvPr/>
        </p:nvSpPr>
        <p:spPr bwMode="auto">
          <a:xfrm>
            <a:off x="968375" y="2522538"/>
            <a:ext cx="8128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1000">
                <a:solidFill>
                  <a:srgbClr val="000000"/>
                </a:solidFill>
                <a:latin typeface="Gill Sans"/>
              </a:rPr>
              <a:t>From part 4</a:t>
            </a:r>
          </a:p>
        </p:txBody>
      </p:sp>
      <p:sp>
        <p:nvSpPr>
          <p:cNvPr id="28679" name="Oval 28"/>
          <p:cNvSpPr>
            <a:spLocks noChangeArrowheads="1"/>
          </p:cNvSpPr>
          <p:nvPr/>
        </p:nvSpPr>
        <p:spPr bwMode="auto">
          <a:xfrm>
            <a:off x="1422400" y="3549650"/>
            <a:ext cx="228600" cy="228600"/>
          </a:xfrm>
          <a:prstGeom prst="ellipse">
            <a:avLst/>
          </a:prstGeom>
          <a:gradFill rotWithShape="1">
            <a:gsLst>
              <a:gs pos="0">
                <a:srgbClr val="60BD51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457200"/>
            <a:r>
              <a:rPr lang="en-US" sz="1000" b="1">
                <a:solidFill>
                  <a:srgbClr val="000000"/>
                </a:solidFill>
                <a:latin typeface="Gill Sans"/>
              </a:rPr>
              <a:t>2</a:t>
            </a:r>
          </a:p>
        </p:txBody>
      </p:sp>
      <p:cxnSp>
        <p:nvCxnSpPr>
          <p:cNvPr id="14" name="Straight Arrow Connector 13"/>
          <p:cNvCxnSpPr>
            <a:stCxn id="28677" idx="4"/>
            <a:endCxn id="28679" idx="0"/>
          </p:cNvCxnSpPr>
          <p:nvPr/>
        </p:nvCxnSpPr>
        <p:spPr>
          <a:xfrm rot="5400000">
            <a:off x="1435100" y="3446463"/>
            <a:ext cx="204787" cy="1588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681" name="Oval 27"/>
          <p:cNvSpPr>
            <a:spLocks noChangeArrowheads="1"/>
          </p:cNvSpPr>
          <p:nvPr/>
        </p:nvSpPr>
        <p:spPr bwMode="auto">
          <a:xfrm>
            <a:off x="1422400" y="4016375"/>
            <a:ext cx="227013" cy="228600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457200"/>
            <a:r>
              <a:rPr lang="en-US" sz="1000" b="1">
                <a:solidFill>
                  <a:srgbClr val="000000"/>
                </a:solidFill>
                <a:latin typeface="Gill Sans"/>
              </a:rPr>
              <a:t>2</a:t>
            </a:r>
          </a:p>
        </p:txBody>
      </p:sp>
      <p:cxnSp>
        <p:nvCxnSpPr>
          <p:cNvPr id="16" name="Straight Arrow Connector 15"/>
          <p:cNvCxnSpPr>
            <a:stCxn id="28679" idx="4"/>
            <a:endCxn id="28681" idx="0"/>
          </p:cNvCxnSpPr>
          <p:nvPr/>
        </p:nvCxnSpPr>
        <p:spPr>
          <a:xfrm rot="5400000">
            <a:off x="1417637" y="3897313"/>
            <a:ext cx="238125" cy="0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683" name="Oval 29"/>
          <p:cNvSpPr>
            <a:spLocks noChangeArrowheads="1"/>
          </p:cNvSpPr>
          <p:nvPr/>
        </p:nvSpPr>
        <p:spPr bwMode="auto">
          <a:xfrm>
            <a:off x="1874838" y="3138488"/>
            <a:ext cx="228600" cy="228600"/>
          </a:xfrm>
          <a:prstGeom prst="ellipse">
            <a:avLst/>
          </a:prstGeom>
          <a:gradFill rotWithShape="1">
            <a:gsLst>
              <a:gs pos="0">
                <a:schemeClr val="hlink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457200"/>
            <a:r>
              <a:rPr lang="en-US" sz="1000" b="1">
                <a:solidFill>
                  <a:srgbClr val="000000"/>
                </a:solidFill>
                <a:latin typeface="Gill Sans"/>
              </a:rPr>
              <a:t>3</a:t>
            </a:r>
          </a:p>
        </p:txBody>
      </p:sp>
      <p:cxnSp>
        <p:nvCxnSpPr>
          <p:cNvPr id="19" name="Straight Arrow Connector 18"/>
          <p:cNvCxnSpPr>
            <a:stCxn id="28681" idx="7"/>
          </p:cNvCxnSpPr>
          <p:nvPr/>
        </p:nvCxnSpPr>
        <p:spPr>
          <a:xfrm rot="5400000" flipH="1" flipV="1">
            <a:off x="1450181" y="3525044"/>
            <a:ext cx="690563" cy="358775"/>
          </a:xfrm>
          <a:prstGeom prst="straightConnector1">
            <a:avLst/>
          </a:prstGeom>
          <a:ln w="12700" cap="rnd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5400000" flipH="1" flipV="1">
            <a:off x="2707481" y="778669"/>
            <a:ext cx="1316038" cy="10287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rot="16200000" flipH="1">
            <a:off x="2620962" y="5103813"/>
            <a:ext cx="1489075" cy="10731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687" name="Rectangle 40"/>
          <p:cNvSpPr>
            <a:spLocks noChangeArrowheads="1"/>
          </p:cNvSpPr>
          <p:nvPr/>
        </p:nvSpPr>
        <p:spPr bwMode="auto">
          <a:xfrm>
            <a:off x="835025" y="3105150"/>
            <a:ext cx="63817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457200"/>
            <a:r>
              <a:rPr lang="en-US" sz="1100" b="1">
                <a:solidFill>
                  <a:srgbClr val="000000"/>
                </a:solidFill>
                <a:latin typeface="Gill Sans"/>
              </a:rPr>
              <a:t>Step 1</a:t>
            </a:r>
          </a:p>
        </p:txBody>
      </p:sp>
      <p:sp>
        <p:nvSpPr>
          <p:cNvPr id="28688" name="Rectangle 41"/>
          <p:cNvSpPr>
            <a:spLocks noChangeArrowheads="1"/>
          </p:cNvSpPr>
          <p:nvPr/>
        </p:nvSpPr>
        <p:spPr bwMode="auto">
          <a:xfrm>
            <a:off x="833438" y="3535363"/>
            <a:ext cx="64611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457200"/>
            <a:r>
              <a:rPr lang="en-US" sz="1100" b="1">
                <a:solidFill>
                  <a:srgbClr val="000000"/>
                </a:solidFill>
                <a:latin typeface="Gill Sans"/>
              </a:rPr>
              <a:t>Step 2</a:t>
            </a:r>
          </a:p>
        </p:txBody>
      </p:sp>
      <p:sp>
        <p:nvSpPr>
          <p:cNvPr id="28689" name="Rectangle 42"/>
          <p:cNvSpPr>
            <a:spLocks noChangeArrowheads="1"/>
          </p:cNvSpPr>
          <p:nvPr/>
        </p:nvSpPr>
        <p:spPr bwMode="auto">
          <a:xfrm>
            <a:off x="850900" y="4011613"/>
            <a:ext cx="639763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457200"/>
            <a:r>
              <a:rPr lang="en-US" sz="1100" b="1">
                <a:solidFill>
                  <a:srgbClr val="000000"/>
                </a:solidFill>
                <a:latin typeface="Gill Sans"/>
              </a:rPr>
              <a:t>Step 3</a:t>
            </a:r>
          </a:p>
        </p:txBody>
      </p:sp>
      <p:sp>
        <p:nvSpPr>
          <p:cNvPr id="28690" name="Rectangle 43"/>
          <p:cNvSpPr>
            <a:spLocks noChangeArrowheads="1"/>
          </p:cNvSpPr>
          <p:nvPr/>
        </p:nvSpPr>
        <p:spPr bwMode="auto">
          <a:xfrm>
            <a:off x="2078038" y="3113088"/>
            <a:ext cx="63817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457200"/>
            <a:r>
              <a:rPr lang="en-US" sz="1100" b="1">
                <a:solidFill>
                  <a:srgbClr val="000000"/>
                </a:solidFill>
                <a:latin typeface="Gill Sans"/>
              </a:rPr>
              <a:t>Step 4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4212"/>
          </a:xfrm>
        </p:spPr>
        <p:txBody>
          <a:bodyPr/>
          <a:lstStyle/>
          <a:p>
            <a:r>
              <a:rPr lang="en-US" sz="2800" smtClean="0">
                <a:latin typeface="Georgia" pitchFamily="18" charset="0"/>
                <a:ea typeface="Georgia" pitchFamily="18" charset="0"/>
                <a:cs typeface="Georgia" pitchFamily="18" charset="0"/>
              </a:rPr>
              <a:t>Step 1: Create transcription factor dataset in Genomica and save to GenomeSpace</a:t>
            </a:r>
          </a:p>
        </p:txBody>
      </p:sp>
      <p:pic>
        <p:nvPicPr>
          <p:cNvPr id="9" name="Picture 8" descr="Picture 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1216025"/>
            <a:ext cx="8220075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Picture 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1227138"/>
            <a:ext cx="8678862" cy="495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Picture 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1217613"/>
            <a:ext cx="8680450" cy="49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Untitled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5075"/>
            <a:ext cx="9144000" cy="503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Picture 1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1241425"/>
            <a:ext cx="7620000" cy="491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1371600"/>
            <a:ext cx="7215188" cy="502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611188" y="336550"/>
            <a:ext cx="8229600" cy="898525"/>
          </a:xfrm>
          <a:prstGeom prst="rect">
            <a:avLst/>
          </a:prstGeom>
        </p:spPr>
        <p:txBody>
          <a:bodyPr anchor="ctr"/>
          <a:lstStyle/>
          <a:p>
            <a:pPr algn="ctr" defTabSz="457200" fontAlgn="auto">
              <a:spcAft>
                <a:spcPts val="0"/>
              </a:spcAft>
              <a:defRPr/>
            </a:pPr>
            <a:r>
              <a:rPr lang="en-US">
                <a:latin typeface="Georgia"/>
                <a:ea typeface="+mj-ea"/>
                <a:cs typeface="Georgia"/>
              </a:rPr>
              <a:t>Step 2: Send transcription factor datasets into GenePattern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1387475"/>
            <a:ext cx="7216775" cy="501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Picture 1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" y="1379538"/>
            <a:ext cx="7232650" cy="502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370013"/>
            <a:ext cx="7231062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611188" y="336550"/>
            <a:ext cx="8229600" cy="898525"/>
          </a:xfrm>
          <a:prstGeom prst="rect">
            <a:avLst/>
          </a:prstGeom>
        </p:spPr>
        <p:txBody>
          <a:bodyPr anchor="ctr"/>
          <a:lstStyle/>
          <a:p>
            <a:pPr algn="ctr" defTabSz="457200" fontAlgn="auto">
              <a:spcAft>
                <a:spcPts val="0"/>
              </a:spcAft>
              <a:defRPr/>
            </a:pPr>
            <a:r>
              <a:rPr lang="en-US">
                <a:latin typeface="Georgia"/>
                <a:ea typeface="+mj-ea"/>
                <a:cs typeface="Georgia"/>
              </a:rPr>
              <a:t>Step 2: Perform differential expression analysis in GenePattern</a:t>
            </a:r>
          </a:p>
        </p:txBody>
      </p:sp>
      <p:pic>
        <p:nvPicPr>
          <p:cNvPr id="31747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365250"/>
            <a:ext cx="7216775" cy="501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13" descr="Picture 1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1366838"/>
            <a:ext cx="723265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1357313"/>
            <a:ext cx="7231063" cy="461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1362075"/>
            <a:ext cx="7250113" cy="462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611188" y="336550"/>
            <a:ext cx="8229600" cy="898525"/>
          </a:xfrm>
          <a:prstGeom prst="rect">
            <a:avLst/>
          </a:prstGeom>
        </p:spPr>
        <p:txBody>
          <a:bodyPr anchor="ctr"/>
          <a:lstStyle/>
          <a:p>
            <a:pPr algn="ctr" defTabSz="457200" fontAlgn="auto">
              <a:spcAft>
                <a:spcPts val="0"/>
              </a:spcAft>
              <a:defRPr/>
            </a:pPr>
            <a:r>
              <a:rPr lang="en-US">
                <a:latin typeface="Georgia"/>
                <a:ea typeface="+mj-ea"/>
                <a:cs typeface="Georgia"/>
              </a:rPr>
              <a:t>Step 3: Send differentially expressed genes to Genomica</a:t>
            </a:r>
          </a:p>
        </p:txBody>
      </p:sp>
      <p:pic>
        <p:nvPicPr>
          <p:cNvPr id="32771" name="Picture 6" descr="Picture 1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8" y="1362075"/>
            <a:ext cx="8139112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7065963" y="2089150"/>
            <a:ext cx="1604962" cy="266700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  <a:effectLst>
            <a:outerShdw blurRad="40000" dist="23000" dir="5400000" rotWithShape="0">
              <a:schemeClr val="tx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611188" y="336550"/>
            <a:ext cx="8229600" cy="898525"/>
          </a:xfrm>
          <a:prstGeom prst="rect">
            <a:avLst/>
          </a:prstGeom>
        </p:spPr>
        <p:txBody>
          <a:bodyPr anchor="ctr"/>
          <a:lstStyle/>
          <a:p>
            <a:pPr algn="ctr" defTabSz="457200" fontAlgn="auto">
              <a:spcAft>
                <a:spcPts val="0"/>
              </a:spcAft>
              <a:defRPr/>
            </a:pPr>
            <a:r>
              <a:rPr lang="en-US">
                <a:latin typeface="Georgia"/>
                <a:ea typeface="+mj-ea"/>
                <a:cs typeface="Georgia"/>
              </a:rPr>
              <a:t>Step 3: perform module network analysis in Genomica</a:t>
            </a:r>
          </a:p>
        </p:txBody>
      </p:sp>
      <p:pic>
        <p:nvPicPr>
          <p:cNvPr id="3379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8" y="1227138"/>
            <a:ext cx="8305800" cy="468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0" y="336550"/>
            <a:ext cx="9144000" cy="898525"/>
          </a:xfrm>
          <a:prstGeom prst="rect">
            <a:avLst/>
          </a:prstGeom>
        </p:spPr>
        <p:txBody>
          <a:bodyPr anchor="ctr"/>
          <a:lstStyle/>
          <a:p>
            <a:pPr algn="ctr" defTabSz="457200" fontAlgn="auto">
              <a:spcAft>
                <a:spcPts val="0"/>
              </a:spcAft>
              <a:defRPr/>
            </a:pPr>
            <a:r>
              <a:rPr lang="en-US">
                <a:latin typeface="Georgia"/>
                <a:ea typeface="+mj-ea"/>
                <a:cs typeface="Georgia"/>
              </a:rPr>
              <a:t>Step 4: Visualize regulators with known SNPs and linkage regions</a:t>
            </a:r>
          </a:p>
        </p:txBody>
      </p:sp>
      <p:pic>
        <p:nvPicPr>
          <p:cNvPr id="3481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8" y="1222375"/>
            <a:ext cx="8077200" cy="494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8" y="1212850"/>
            <a:ext cx="8070850" cy="493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0" y="336550"/>
            <a:ext cx="9144000" cy="898525"/>
          </a:xfrm>
          <a:prstGeom prst="rect">
            <a:avLst/>
          </a:prstGeom>
        </p:spPr>
        <p:txBody>
          <a:bodyPr anchor="ctr"/>
          <a:lstStyle/>
          <a:p>
            <a:pPr algn="ctr" defTabSz="457200" fontAlgn="auto">
              <a:spcAft>
                <a:spcPts val="0"/>
              </a:spcAft>
              <a:defRPr/>
            </a:pPr>
            <a:r>
              <a:rPr lang="en-US">
                <a:latin typeface="Georgia"/>
                <a:ea typeface="+mj-ea"/>
                <a:cs typeface="Georgia"/>
              </a:rPr>
              <a:t>Step 4: Visualize regulators with known SNPs and linkage regions</a:t>
            </a:r>
          </a:p>
        </p:txBody>
      </p:sp>
      <p:pic>
        <p:nvPicPr>
          <p:cNvPr id="35843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1254125"/>
            <a:ext cx="8412163" cy="463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67"/>
          <p:cNvSpPr>
            <a:spLocks noGrp="1" noChangeArrowheads="1"/>
          </p:cNvSpPr>
          <p:nvPr>
            <p:ph type="title" idx="4294967295"/>
          </p:nvPr>
        </p:nvSpPr>
        <p:spPr>
          <a:xfrm>
            <a:off x="319088" y="119063"/>
            <a:ext cx="7762875" cy="10287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Translational Research Example</a:t>
            </a: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1267" name="Text Box 13"/>
          <p:cNvSpPr txBox="1">
            <a:spLocks noChangeArrowheads="1"/>
          </p:cNvSpPr>
          <p:nvPr/>
        </p:nvSpPr>
        <p:spPr bwMode="auto">
          <a:xfrm>
            <a:off x="1687513" y="1254125"/>
            <a:ext cx="1114425" cy="287338"/>
          </a:xfrm>
          <a:prstGeom prst="rect">
            <a:avLst/>
          </a:prstGeom>
          <a:solidFill>
            <a:srgbClr val="FF931E">
              <a:alpha val="34117"/>
            </a:srgbClr>
          </a:solidFill>
          <a:ln w="12700">
            <a:solidFill>
              <a:srgbClr val="FF931E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200"/>
              <a:t>GenePattern</a:t>
            </a:r>
          </a:p>
        </p:txBody>
      </p:sp>
      <p:sp>
        <p:nvSpPr>
          <p:cNvPr id="11268" name="Text Box 14"/>
          <p:cNvSpPr txBox="1">
            <a:spLocks noChangeArrowheads="1"/>
          </p:cNvSpPr>
          <p:nvPr/>
        </p:nvSpPr>
        <p:spPr bwMode="auto">
          <a:xfrm>
            <a:off x="3173413" y="1254125"/>
            <a:ext cx="1114425" cy="287338"/>
          </a:xfrm>
          <a:prstGeom prst="rect">
            <a:avLst/>
          </a:prstGeom>
          <a:solidFill>
            <a:srgbClr val="FF931E">
              <a:alpha val="34117"/>
            </a:srgbClr>
          </a:solidFill>
          <a:ln w="12700">
            <a:solidFill>
              <a:srgbClr val="FF931E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200"/>
              <a:t>Cytoscape</a:t>
            </a:r>
          </a:p>
        </p:txBody>
      </p:sp>
      <p:sp>
        <p:nvSpPr>
          <p:cNvPr id="11269" name="Text Box 15"/>
          <p:cNvSpPr txBox="1">
            <a:spLocks noChangeArrowheads="1"/>
          </p:cNvSpPr>
          <p:nvPr/>
        </p:nvSpPr>
        <p:spPr bwMode="auto">
          <a:xfrm>
            <a:off x="4799013" y="1254125"/>
            <a:ext cx="1182687" cy="287338"/>
          </a:xfrm>
          <a:prstGeom prst="rect">
            <a:avLst/>
          </a:prstGeom>
          <a:solidFill>
            <a:srgbClr val="FF931E">
              <a:alpha val="34117"/>
            </a:srgbClr>
          </a:solidFill>
          <a:ln w="12700">
            <a:solidFill>
              <a:srgbClr val="FF931E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200"/>
              <a:t>IGV/UCSC</a:t>
            </a:r>
          </a:p>
        </p:txBody>
      </p:sp>
      <p:sp>
        <p:nvSpPr>
          <p:cNvPr id="11270" name="Text Box 16"/>
          <p:cNvSpPr txBox="1">
            <a:spLocks noChangeArrowheads="1"/>
          </p:cNvSpPr>
          <p:nvPr/>
        </p:nvSpPr>
        <p:spPr bwMode="auto">
          <a:xfrm>
            <a:off x="6324600" y="1254125"/>
            <a:ext cx="1114425" cy="287338"/>
          </a:xfrm>
          <a:prstGeom prst="rect">
            <a:avLst/>
          </a:prstGeom>
          <a:solidFill>
            <a:srgbClr val="FF931E">
              <a:alpha val="34117"/>
            </a:srgbClr>
          </a:solidFill>
          <a:ln w="12700">
            <a:solidFill>
              <a:srgbClr val="FF931E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200"/>
              <a:t>Genomica</a:t>
            </a:r>
          </a:p>
        </p:txBody>
      </p:sp>
      <p:pic>
        <p:nvPicPr>
          <p:cNvPr id="11271" name="Picture 38" descr="network_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83" b="25818"/>
          <a:stretch>
            <a:fillRect/>
          </a:stretch>
        </p:blipFill>
        <p:spPr bwMode="auto">
          <a:xfrm>
            <a:off x="184150" y="2927350"/>
            <a:ext cx="117475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Rectangle 39"/>
          <p:cNvSpPr>
            <a:spLocks noChangeArrowheads="1"/>
          </p:cNvSpPr>
          <p:nvPr/>
        </p:nvSpPr>
        <p:spPr bwMode="auto">
          <a:xfrm>
            <a:off x="152400" y="2927350"/>
            <a:ext cx="1219200" cy="838200"/>
          </a:xfrm>
          <a:prstGeom prst="rect">
            <a:avLst/>
          </a:prstGeom>
          <a:solidFill>
            <a:schemeClr val="tx2">
              <a:alpha val="1411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200" b="1"/>
          </a:p>
        </p:txBody>
      </p:sp>
      <p:sp>
        <p:nvSpPr>
          <p:cNvPr id="11273" name="Rectangle 40"/>
          <p:cNvSpPr>
            <a:spLocks noChangeArrowheads="1"/>
          </p:cNvSpPr>
          <p:nvPr/>
        </p:nvSpPr>
        <p:spPr bwMode="auto">
          <a:xfrm>
            <a:off x="228600" y="3003550"/>
            <a:ext cx="10668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200" b="1"/>
              <a:t>Network</a:t>
            </a:r>
            <a:endParaRPr lang="en-US"/>
          </a:p>
        </p:txBody>
      </p:sp>
      <p:pic>
        <p:nvPicPr>
          <p:cNvPr id="11274" name="Picture 42" descr="gcm_slide 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0" b="25000"/>
          <a:stretch>
            <a:fillRect/>
          </a:stretch>
        </p:blipFill>
        <p:spPr bwMode="auto">
          <a:xfrm>
            <a:off x="152400" y="1711325"/>
            <a:ext cx="1193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5" name="Rectangle 43"/>
          <p:cNvSpPr>
            <a:spLocks noChangeArrowheads="1"/>
          </p:cNvSpPr>
          <p:nvPr/>
        </p:nvSpPr>
        <p:spPr bwMode="auto">
          <a:xfrm>
            <a:off x="152400" y="1711325"/>
            <a:ext cx="1219200" cy="838200"/>
          </a:xfrm>
          <a:prstGeom prst="rect">
            <a:avLst/>
          </a:prstGeom>
          <a:solidFill>
            <a:schemeClr val="tx2">
              <a:alpha val="1411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200" b="1"/>
          </a:p>
        </p:txBody>
      </p:sp>
      <p:sp>
        <p:nvSpPr>
          <p:cNvPr id="11276" name="Rectangle 44"/>
          <p:cNvSpPr>
            <a:spLocks noChangeArrowheads="1"/>
          </p:cNvSpPr>
          <p:nvPr/>
        </p:nvSpPr>
        <p:spPr bwMode="auto">
          <a:xfrm>
            <a:off x="228600" y="1787525"/>
            <a:ext cx="10668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200" b="1"/>
              <a:t>Compendium</a:t>
            </a:r>
          </a:p>
        </p:txBody>
      </p:sp>
      <p:pic>
        <p:nvPicPr>
          <p:cNvPr id="11277" name="Picture 46" descr="chi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68925"/>
            <a:ext cx="6223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8" name="Rectangle 47"/>
          <p:cNvSpPr>
            <a:spLocks noChangeArrowheads="1"/>
          </p:cNvSpPr>
          <p:nvPr/>
        </p:nvSpPr>
        <p:spPr bwMode="auto">
          <a:xfrm>
            <a:off x="152400" y="5365750"/>
            <a:ext cx="1219200" cy="838200"/>
          </a:xfrm>
          <a:prstGeom prst="rect">
            <a:avLst/>
          </a:prstGeom>
          <a:solidFill>
            <a:schemeClr val="tx2">
              <a:alpha val="1411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200" b="1"/>
          </a:p>
        </p:txBody>
      </p:sp>
      <p:sp>
        <p:nvSpPr>
          <p:cNvPr id="11279" name="Rectangle 48"/>
          <p:cNvSpPr>
            <a:spLocks noChangeArrowheads="1"/>
          </p:cNvSpPr>
          <p:nvPr/>
        </p:nvSpPr>
        <p:spPr bwMode="auto">
          <a:xfrm>
            <a:off x="228600" y="5445125"/>
            <a:ext cx="10668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200" b="1"/>
              <a:t>Expression</a:t>
            </a:r>
          </a:p>
        </p:txBody>
      </p:sp>
      <p:pic>
        <p:nvPicPr>
          <p:cNvPr id="11280" name="Picture 50" descr="dna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47" b="17647"/>
          <a:stretch>
            <a:fillRect/>
          </a:stretch>
        </p:blipFill>
        <p:spPr bwMode="auto">
          <a:xfrm>
            <a:off x="292100" y="4149725"/>
            <a:ext cx="9683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1" name="Rectangle 51"/>
          <p:cNvSpPr>
            <a:spLocks noChangeArrowheads="1"/>
          </p:cNvSpPr>
          <p:nvPr/>
        </p:nvSpPr>
        <p:spPr bwMode="auto">
          <a:xfrm>
            <a:off x="139700" y="4149725"/>
            <a:ext cx="1219200" cy="838200"/>
          </a:xfrm>
          <a:prstGeom prst="rect">
            <a:avLst/>
          </a:prstGeom>
          <a:solidFill>
            <a:schemeClr val="tx2">
              <a:alpha val="1411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200" b="1"/>
          </a:p>
        </p:txBody>
      </p:sp>
      <p:sp>
        <p:nvSpPr>
          <p:cNvPr id="11282" name="Rectangle 52"/>
          <p:cNvSpPr>
            <a:spLocks noChangeArrowheads="1"/>
          </p:cNvSpPr>
          <p:nvPr/>
        </p:nvSpPr>
        <p:spPr bwMode="auto">
          <a:xfrm>
            <a:off x="215900" y="4225925"/>
            <a:ext cx="10668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200" b="1"/>
              <a:t>Alterations</a:t>
            </a:r>
          </a:p>
        </p:txBody>
      </p:sp>
      <p:sp>
        <p:nvSpPr>
          <p:cNvPr id="11283" name="Text Box 53"/>
          <p:cNvSpPr txBox="1">
            <a:spLocks noChangeArrowheads="1"/>
          </p:cNvSpPr>
          <p:nvPr/>
        </p:nvSpPr>
        <p:spPr bwMode="auto">
          <a:xfrm>
            <a:off x="44450" y="4687888"/>
            <a:ext cx="140335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800">
                <a:latin typeface="Courier" pitchFamily="49" charset="0"/>
              </a:rPr>
              <a:t>atcgcgtttattcgataagg</a:t>
            </a:r>
          </a:p>
          <a:p>
            <a:pPr eaLnBrk="1" hangingPunct="1"/>
            <a:r>
              <a:rPr lang="en-US" sz="800">
                <a:latin typeface="Courier" pitchFamily="49" charset="0"/>
              </a:rPr>
              <a:t>atcgcgttt</a:t>
            </a:r>
            <a:r>
              <a:rPr lang="en-US" sz="800">
                <a:solidFill>
                  <a:srgbClr val="FF0000"/>
                </a:solidFill>
                <a:latin typeface="Courier" pitchFamily="49" charset="0"/>
              </a:rPr>
              <a:t>t</a:t>
            </a:r>
            <a:r>
              <a:rPr lang="en-US" sz="800">
                <a:latin typeface="Courier" pitchFamily="49" charset="0"/>
              </a:rPr>
              <a:t>ttcgataagg</a:t>
            </a:r>
          </a:p>
          <a:p>
            <a:pPr eaLnBrk="1" hangingPunct="1"/>
            <a:endParaRPr lang="en-US" sz="800">
              <a:latin typeface="Courier" pitchFamily="49" charset="0"/>
            </a:endParaRPr>
          </a:p>
        </p:txBody>
      </p:sp>
      <p:sp>
        <p:nvSpPr>
          <p:cNvPr id="11284" name="Text Box 54"/>
          <p:cNvSpPr txBox="1">
            <a:spLocks noChangeArrowheads="1"/>
          </p:cNvSpPr>
          <p:nvPr/>
        </p:nvSpPr>
        <p:spPr bwMode="auto">
          <a:xfrm>
            <a:off x="7804150" y="1254125"/>
            <a:ext cx="1114425" cy="287338"/>
          </a:xfrm>
          <a:prstGeom prst="rect">
            <a:avLst/>
          </a:prstGeom>
          <a:solidFill>
            <a:srgbClr val="FF931E">
              <a:alpha val="34117"/>
            </a:srgbClr>
          </a:solidFill>
          <a:ln w="12700">
            <a:solidFill>
              <a:srgbClr val="FF931E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200"/>
              <a:t>CMAP</a:t>
            </a:r>
          </a:p>
        </p:txBody>
      </p:sp>
      <p:grpSp>
        <p:nvGrpSpPr>
          <p:cNvPr id="108" name="Group 107"/>
          <p:cNvGrpSpPr>
            <a:grpSpLocks/>
          </p:cNvGrpSpPr>
          <p:nvPr/>
        </p:nvGrpSpPr>
        <p:grpSpPr bwMode="auto">
          <a:xfrm>
            <a:off x="4670425" y="4106863"/>
            <a:ext cx="1308100" cy="1066800"/>
            <a:chOff x="4670425" y="4106864"/>
            <a:chExt cx="1308101" cy="1066800"/>
          </a:xfrm>
        </p:grpSpPr>
        <p:grpSp>
          <p:nvGrpSpPr>
            <p:cNvPr id="11381" name="Group 106"/>
            <p:cNvGrpSpPr>
              <a:grpSpLocks/>
            </p:cNvGrpSpPr>
            <p:nvPr/>
          </p:nvGrpSpPr>
          <p:grpSpPr bwMode="auto">
            <a:xfrm>
              <a:off x="4802188" y="4106864"/>
              <a:ext cx="1176338" cy="1066800"/>
              <a:chOff x="4802188" y="4106864"/>
              <a:chExt cx="1176338" cy="1066800"/>
            </a:xfrm>
          </p:grpSpPr>
          <p:cxnSp>
            <p:nvCxnSpPr>
              <p:cNvPr id="11385" name="AutoShape 55"/>
              <p:cNvCxnSpPr>
                <a:cxnSpLocks noChangeShapeType="1"/>
                <a:stCxn id="11355" idx="2"/>
                <a:endCxn id="11386" idx="0"/>
              </p:cNvCxnSpPr>
              <p:nvPr/>
            </p:nvCxnSpPr>
            <p:spPr bwMode="auto">
              <a:xfrm rot="5400000">
                <a:off x="5276057" y="4221164"/>
                <a:ext cx="231776" cy="3175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1386" name="Text Box 28"/>
              <p:cNvSpPr txBox="1">
                <a:spLocks noChangeArrowheads="1"/>
              </p:cNvSpPr>
              <p:nvPr/>
            </p:nvSpPr>
            <p:spPr bwMode="auto">
              <a:xfrm>
                <a:off x="4802188" y="4338639"/>
                <a:ext cx="1176338" cy="835025"/>
              </a:xfrm>
              <a:prstGeom prst="rect">
                <a:avLst/>
              </a:prstGeom>
              <a:solidFill>
                <a:srgbClr val="60BD51">
                  <a:alpha val="29019"/>
                </a:srgbClr>
              </a:solidFill>
              <a:ln w="12700">
                <a:solidFill>
                  <a:srgbClr val="00FF00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1200" b="1"/>
                  <a:t>Add Transcription Factor track from UCSC</a:t>
                </a:r>
              </a:p>
            </p:txBody>
          </p:sp>
        </p:grpSp>
        <p:grpSp>
          <p:nvGrpSpPr>
            <p:cNvPr id="11382" name="Group 88"/>
            <p:cNvGrpSpPr>
              <a:grpSpLocks/>
            </p:cNvGrpSpPr>
            <p:nvPr/>
          </p:nvGrpSpPr>
          <p:grpSpPr bwMode="auto">
            <a:xfrm>
              <a:off x="4670425" y="4368801"/>
              <a:ext cx="241300" cy="214313"/>
              <a:chOff x="2922" y="2434"/>
              <a:chExt cx="152" cy="135"/>
            </a:xfrm>
          </p:grpSpPr>
          <p:sp>
            <p:nvSpPr>
              <p:cNvPr id="11383" name="Oval 89"/>
              <p:cNvSpPr>
                <a:spLocks noChangeArrowheads="1"/>
              </p:cNvSpPr>
              <p:nvPr/>
            </p:nvSpPr>
            <p:spPr bwMode="auto">
              <a:xfrm>
                <a:off x="2940" y="2443"/>
                <a:ext cx="114" cy="114"/>
              </a:xfrm>
              <a:prstGeom prst="ellipse">
                <a:avLst/>
              </a:prstGeom>
              <a:solidFill>
                <a:srgbClr val="E72323"/>
              </a:solidFill>
              <a:ln w="9525">
                <a:solidFill>
                  <a:srgbClr val="E7232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 sz="1800" baseline="-25000"/>
              </a:p>
            </p:txBody>
          </p:sp>
          <p:sp>
            <p:nvSpPr>
              <p:cNvPr id="11384" name="Text Box 90"/>
              <p:cNvSpPr txBox="1">
                <a:spLocks noChangeArrowheads="1"/>
              </p:cNvSpPr>
              <p:nvPr/>
            </p:nvSpPr>
            <p:spPr bwMode="auto">
              <a:xfrm>
                <a:off x="2922" y="2434"/>
                <a:ext cx="152" cy="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sz="800">
                    <a:solidFill>
                      <a:schemeClr val="bg1"/>
                    </a:solidFill>
                  </a:rPr>
                  <a:t>6</a:t>
                </a:r>
              </a:p>
            </p:txBody>
          </p:sp>
        </p:grpSp>
      </p:grpSp>
      <p:grpSp>
        <p:nvGrpSpPr>
          <p:cNvPr id="109" name="Group 108"/>
          <p:cNvGrpSpPr>
            <a:grpSpLocks/>
          </p:cNvGrpSpPr>
          <p:nvPr/>
        </p:nvGrpSpPr>
        <p:grpSpPr bwMode="auto">
          <a:xfrm>
            <a:off x="4670425" y="5173663"/>
            <a:ext cx="1319213" cy="998537"/>
            <a:chOff x="4670425" y="5173664"/>
            <a:chExt cx="1319213" cy="998536"/>
          </a:xfrm>
        </p:grpSpPr>
        <p:cxnSp>
          <p:nvCxnSpPr>
            <p:cNvPr id="11376" name="AutoShape 56"/>
            <p:cNvCxnSpPr>
              <a:cxnSpLocks noChangeShapeType="1"/>
              <a:stCxn id="11386" idx="2"/>
              <a:endCxn id="11377" idx="0"/>
            </p:cNvCxnSpPr>
            <p:nvPr/>
          </p:nvCxnSpPr>
          <p:spPr bwMode="auto">
            <a:xfrm rot="16200000" flipH="1">
              <a:off x="5131595" y="5432426"/>
              <a:ext cx="528636" cy="1111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377" name="Text Box 29"/>
            <p:cNvSpPr txBox="1">
              <a:spLocks noChangeArrowheads="1"/>
            </p:cNvSpPr>
            <p:nvPr/>
          </p:nvSpPr>
          <p:spPr bwMode="auto">
            <a:xfrm>
              <a:off x="4813300" y="5702300"/>
              <a:ext cx="1176338" cy="469900"/>
            </a:xfrm>
            <a:prstGeom prst="rect">
              <a:avLst/>
            </a:prstGeom>
            <a:solidFill>
              <a:schemeClr val="folHlink">
                <a:alpha val="25098"/>
              </a:schemeClr>
            </a:solidFill>
            <a:ln w="12700">
              <a:solidFill>
                <a:srgbClr val="80008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200" b="1"/>
                <a:t>Looks close to p53 site</a:t>
              </a:r>
            </a:p>
          </p:txBody>
        </p:sp>
        <p:grpSp>
          <p:nvGrpSpPr>
            <p:cNvPr id="11378" name="Group 91"/>
            <p:cNvGrpSpPr>
              <a:grpSpLocks/>
            </p:cNvGrpSpPr>
            <p:nvPr/>
          </p:nvGrpSpPr>
          <p:grpSpPr bwMode="auto">
            <a:xfrm>
              <a:off x="4670425" y="5592763"/>
              <a:ext cx="241300" cy="214312"/>
              <a:chOff x="2922" y="3189"/>
              <a:chExt cx="152" cy="135"/>
            </a:xfrm>
          </p:grpSpPr>
          <p:sp>
            <p:nvSpPr>
              <p:cNvPr id="11379" name="Oval 92"/>
              <p:cNvSpPr>
                <a:spLocks noChangeArrowheads="1"/>
              </p:cNvSpPr>
              <p:nvPr/>
            </p:nvSpPr>
            <p:spPr bwMode="auto">
              <a:xfrm>
                <a:off x="2940" y="3196"/>
                <a:ext cx="114" cy="114"/>
              </a:xfrm>
              <a:prstGeom prst="ellipse">
                <a:avLst/>
              </a:prstGeom>
              <a:solidFill>
                <a:srgbClr val="E72323"/>
              </a:solidFill>
              <a:ln w="9525">
                <a:solidFill>
                  <a:srgbClr val="E7232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 sz="1800" baseline="-25000"/>
              </a:p>
            </p:txBody>
          </p:sp>
          <p:sp>
            <p:nvSpPr>
              <p:cNvPr id="11380" name="Text Box 93"/>
              <p:cNvSpPr txBox="1">
                <a:spLocks noChangeArrowheads="1"/>
              </p:cNvSpPr>
              <p:nvPr/>
            </p:nvSpPr>
            <p:spPr bwMode="auto">
              <a:xfrm>
                <a:off x="2922" y="3189"/>
                <a:ext cx="152" cy="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sz="800">
                    <a:solidFill>
                      <a:schemeClr val="bg1"/>
                    </a:solidFill>
                  </a:rPr>
                  <a:t>7</a:t>
                </a:r>
              </a:p>
            </p:txBody>
          </p:sp>
        </p:grpSp>
      </p:grpSp>
      <p:grpSp>
        <p:nvGrpSpPr>
          <p:cNvPr id="110" name="Group 109"/>
          <p:cNvGrpSpPr>
            <a:grpSpLocks/>
          </p:cNvGrpSpPr>
          <p:nvPr/>
        </p:nvGrpSpPr>
        <p:grpSpPr bwMode="auto">
          <a:xfrm>
            <a:off x="5989638" y="5403850"/>
            <a:ext cx="1579562" cy="952500"/>
            <a:chOff x="5989638" y="5403850"/>
            <a:chExt cx="1579562" cy="952500"/>
          </a:xfrm>
        </p:grpSpPr>
        <p:cxnSp>
          <p:nvCxnSpPr>
            <p:cNvPr id="11371" name="AutoShape 57"/>
            <p:cNvCxnSpPr>
              <a:cxnSpLocks noChangeShapeType="1"/>
              <a:stCxn id="11377" idx="3"/>
              <a:endCxn id="11372" idx="1"/>
            </p:cNvCxnSpPr>
            <p:nvPr/>
          </p:nvCxnSpPr>
          <p:spPr bwMode="auto">
            <a:xfrm>
              <a:off x="5989638" y="5937250"/>
              <a:ext cx="284162" cy="158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372" name="Text Box 32"/>
            <p:cNvSpPr txBox="1">
              <a:spLocks noChangeArrowheads="1"/>
            </p:cNvSpPr>
            <p:nvPr/>
          </p:nvSpPr>
          <p:spPr bwMode="auto">
            <a:xfrm>
              <a:off x="6273800" y="5521325"/>
              <a:ext cx="1295400" cy="835025"/>
            </a:xfrm>
            <a:prstGeom prst="rect">
              <a:avLst/>
            </a:prstGeom>
            <a:solidFill>
              <a:schemeClr val="accent1">
                <a:alpha val="34901"/>
              </a:schemeClr>
            </a:solidFill>
            <a:ln w="12700">
              <a:solidFill>
                <a:srgbClr val="0000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200" b="1"/>
                <a:t>Test for similarity of p53 and gene location</a:t>
              </a:r>
            </a:p>
          </p:txBody>
        </p:sp>
        <p:grpSp>
          <p:nvGrpSpPr>
            <p:cNvPr id="11373" name="Group 94"/>
            <p:cNvGrpSpPr>
              <a:grpSpLocks/>
            </p:cNvGrpSpPr>
            <p:nvPr/>
          </p:nvGrpSpPr>
          <p:grpSpPr bwMode="auto">
            <a:xfrm>
              <a:off x="6118225" y="5403850"/>
              <a:ext cx="241300" cy="214313"/>
              <a:chOff x="3882" y="3070"/>
              <a:chExt cx="152" cy="135"/>
            </a:xfrm>
          </p:grpSpPr>
          <p:sp>
            <p:nvSpPr>
              <p:cNvPr id="11374" name="Oval 95"/>
              <p:cNvSpPr>
                <a:spLocks noChangeArrowheads="1"/>
              </p:cNvSpPr>
              <p:nvPr/>
            </p:nvSpPr>
            <p:spPr bwMode="auto">
              <a:xfrm>
                <a:off x="3900" y="3079"/>
                <a:ext cx="114" cy="114"/>
              </a:xfrm>
              <a:prstGeom prst="ellipse">
                <a:avLst/>
              </a:prstGeom>
              <a:solidFill>
                <a:srgbClr val="E72323"/>
              </a:solidFill>
              <a:ln w="9525">
                <a:solidFill>
                  <a:srgbClr val="E7232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 sz="1800" baseline="-25000"/>
              </a:p>
            </p:txBody>
          </p:sp>
          <p:sp>
            <p:nvSpPr>
              <p:cNvPr id="11375" name="Text Box 96"/>
              <p:cNvSpPr txBox="1">
                <a:spLocks noChangeArrowheads="1"/>
              </p:cNvSpPr>
              <p:nvPr/>
            </p:nvSpPr>
            <p:spPr bwMode="auto">
              <a:xfrm>
                <a:off x="3882" y="3070"/>
                <a:ext cx="152" cy="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sz="800">
                    <a:solidFill>
                      <a:schemeClr val="bg1"/>
                    </a:solidFill>
                  </a:rPr>
                  <a:t>8</a:t>
                </a:r>
              </a:p>
            </p:txBody>
          </p:sp>
        </p:grpSp>
      </p:grpSp>
      <p:grpSp>
        <p:nvGrpSpPr>
          <p:cNvPr id="112" name="Group 111"/>
          <p:cNvGrpSpPr>
            <a:grpSpLocks/>
          </p:cNvGrpSpPr>
          <p:nvPr/>
        </p:nvGrpSpPr>
        <p:grpSpPr bwMode="auto">
          <a:xfrm>
            <a:off x="762000" y="1711325"/>
            <a:ext cx="6807200" cy="3527425"/>
            <a:chOff x="762000" y="1711325"/>
            <a:chExt cx="6807200" cy="3527425"/>
          </a:xfrm>
        </p:grpSpPr>
        <p:cxnSp>
          <p:nvCxnSpPr>
            <p:cNvPr id="11360" name="AutoShape 66"/>
            <p:cNvCxnSpPr>
              <a:cxnSpLocks noChangeShapeType="1"/>
              <a:stCxn id="11339" idx="3"/>
              <a:endCxn id="11368" idx="1"/>
            </p:cNvCxnSpPr>
            <p:nvPr/>
          </p:nvCxnSpPr>
          <p:spPr bwMode="auto">
            <a:xfrm>
              <a:off x="2851150" y="2070895"/>
              <a:ext cx="3409950" cy="604043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11361" name="Group 110"/>
            <p:cNvGrpSpPr>
              <a:grpSpLocks/>
            </p:cNvGrpSpPr>
            <p:nvPr/>
          </p:nvGrpSpPr>
          <p:grpSpPr bwMode="auto">
            <a:xfrm>
              <a:off x="762000" y="1711325"/>
              <a:ext cx="6807200" cy="3527425"/>
              <a:chOff x="762000" y="1711325"/>
              <a:chExt cx="6807200" cy="3527425"/>
            </a:xfrm>
          </p:grpSpPr>
          <p:sp>
            <p:nvSpPr>
              <p:cNvPr id="11362" name="Text Box 30"/>
              <p:cNvSpPr txBox="1">
                <a:spLocks noChangeArrowheads="1"/>
              </p:cNvSpPr>
              <p:nvPr/>
            </p:nvSpPr>
            <p:spPr bwMode="auto">
              <a:xfrm>
                <a:off x="6324600" y="3560763"/>
                <a:ext cx="1143000" cy="469900"/>
              </a:xfrm>
              <a:prstGeom prst="rect">
                <a:avLst/>
              </a:prstGeom>
              <a:solidFill>
                <a:schemeClr val="accent1">
                  <a:alpha val="34901"/>
                </a:schemeClr>
              </a:solidFill>
              <a:ln w="12700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1200" b="1"/>
                  <a:t>Extract</a:t>
                </a:r>
                <a:br>
                  <a:rPr lang="en-US" sz="1200" b="1"/>
                </a:br>
                <a:r>
                  <a:rPr lang="en-US" sz="1200" b="1"/>
                  <a:t>module</a:t>
                </a:r>
              </a:p>
            </p:txBody>
          </p:sp>
          <p:cxnSp>
            <p:nvCxnSpPr>
              <p:cNvPr id="11363" name="AutoShape 58"/>
              <p:cNvCxnSpPr>
                <a:cxnSpLocks noChangeShapeType="1"/>
                <a:stCxn id="11368" idx="2"/>
                <a:endCxn id="11362" idx="0"/>
              </p:cNvCxnSpPr>
              <p:nvPr/>
            </p:nvCxnSpPr>
            <p:spPr bwMode="auto">
              <a:xfrm rot="5400000">
                <a:off x="6668294" y="3320256"/>
                <a:ext cx="468313" cy="1270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1364" name="Rectangle 98"/>
              <p:cNvSpPr>
                <a:spLocks noChangeArrowheads="1"/>
              </p:cNvSpPr>
              <p:nvPr/>
            </p:nvSpPr>
            <p:spPr bwMode="auto">
              <a:xfrm>
                <a:off x="7378700" y="4024313"/>
                <a:ext cx="177800" cy="177800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r>
                  <a:rPr lang="en-US" sz="800" b="1">
                    <a:solidFill>
                      <a:schemeClr val="bg1"/>
                    </a:solidFill>
                  </a:rPr>
                  <a:t>ii</a:t>
                </a:r>
              </a:p>
            </p:txBody>
          </p:sp>
          <p:sp>
            <p:nvSpPr>
              <p:cNvPr id="11365" name="Text Box 31"/>
              <p:cNvSpPr txBox="1">
                <a:spLocks noChangeArrowheads="1"/>
              </p:cNvSpPr>
              <p:nvPr/>
            </p:nvSpPr>
            <p:spPr bwMode="auto">
              <a:xfrm>
                <a:off x="6337300" y="4476750"/>
                <a:ext cx="1143000" cy="652462"/>
              </a:xfrm>
              <a:prstGeom prst="rect">
                <a:avLst/>
              </a:prstGeom>
              <a:solidFill>
                <a:schemeClr val="accent1">
                  <a:alpha val="34901"/>
                </a:schemeClr>
              </a:solidFill>
              <a:ln w="1270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1200" b="1"/>
                  <a:t>Learn p53 site/score on promoter</a:t>
                </a:r>
              </a:p>
            </p:txBody>
          </p:sp>
          <p:cxnSp>
            <p:nvCxnSpPr>
              <p:cNvPr id="11366" name="AutoShape 60"/>
              <p:cNvCxnSpPr>
                <a:cxnSpLocks noChangeShapeType="1"/>
                <a:stCxn id="11362" idx="2"/>
                <a:endCxn id="11365" idx="0"/>
              </p:cNvCxnSpPr>
              <p:nvPr/>
            </p:nvCxnSpPr>
            <p:spPr bwMode="auto">
              <a:xfrm rot="16200000" flipH="1">
                <a:off x="6679407" y="4247356"/>
                <a:ext cx="446087" cy="1270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1367" name="Rectangle 100"/>
              <p:cNvSpPr>
                <a:spLocks noChangeArrowheads="1"/>
              </p:cNvSpPr>
              <p:nvPr/>
            </p:nvSpPr>
            <p:spPr bwMode="auto">
              <a:xfrm>
                <a:off x="7378700" y="5060950"/>
                <a:ext cx="177800" cy="177800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r>
                  <a:rPr lang="en-US" sz="800" b="1">
                    <a:solidFill>
                      <a:schemeClr val="bg1"/>
                    </a:solidFill>
                  </a:rPr>
                  <a:t>iv</a:t>
                </a:r>
              </a:p>
            </p:txBody>
          </p:sp>
          <p:sp>
            <p:nvSpPr>
              <p:cNvPr id="11368" name="Text Box 23"/>
              <p:cNvSpPr txBox="1">
                <a:spLocks noChangeArrowheads="1"/>
              </p:cNvSpPr>
              <p:nvPr/>
            </p:nvSpPr>
            <p:spPr bwMode="auto">
              <a:xfrm>
                <a:off x="6261100" y="2257425"/>
                <a:ext cx="1295400" cy="835025"/>
              </a:xfrm>
              <a:prstGeom prst="rect">
                <a:avLst/>
              </a:prstGeom>
              <a:solidFill>
                <a:srgbClr val="60BD51">
                  <a:alpha val="29019"/>
                </a:srgbClr>
              </a:solidFill>
              <a:ln w="12700">
                <a:solidFill>
                  <a:srgbClr val="00FF00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1200" b="1"/>
                  <a:t>Load compendium Show module map</a:t>
                </a:r>
              </a:p>
            </p:txBody>
          </p:sp>
          <p:sp>
            <p:nvSpPr>
              <p:cNvPr id="11369" name="Rectangle 97"/>
              <p:cNvSpPr>
                <a:spLocks noChangeArrowheads="1"/>
              </p:cNvSpPr>
              <p:nvPr/>
            </p:nvSpPr>
            <p:spPr bwMode="auto">
              <a:xfrm>
                <a:off x="7391400" y="2936875"/>
                <a:ext cx="177800" cy="177800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r>
                  <a:rPr lang="en-US" sz="800" b="1">
                    <a:solidFill>
                      <a:schemeClr val="bg1"/>
                    </a:solidFill>
                  </a:rPr>
                  <a:t>i</a:t>
                </a:r>
              </a:p>
            </p:txBody>
          </p:sp>
          <p:cxnSp>
            <p:nvCxnSpPr>
              <p:cNvPr id="11370" name="AutoShape 104"/>
              <p:cNvCxnSpPr>
                <a:cxnSpLocks noChangeShapeType="1"/>
                <a:stCxn id="11275" idx="0"/>
                <a:endCxn id="11368" idx="0"/>
              </p:cNvCxnSpPr>
              <p:nvPr/>
            </p:nvCxnSpPr>
            <p:spPr bwMode="auto">
              <a:xfrm rot="16200000" flipH="1">
                <a:off x="3562350" y="-1089025"/>
                <a:ext cx="546100" cy="6146800"/>
              </a:xfrm>
              <a:prstGeom prst="bentConnector3">
                <a:avLst>
                  <a:gd name="adj1" fmla="val -18602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106" name="Group 105"/>
          <p:cNvGrpSpPr>
            <a:grpSpLocks/>
          </p:cNvGrpSpPr>
          <p:nvPr/>
        </p:nvGrpSpPr>
        <p:grpSpPr bwMode="auto">
          <a:xfrm>
            <a:off x="1358900" y="3532188"/>
            <a:ext cx="4681538" cy="1036637"/>
            <a:chOff x="1358900" y="3532188"/>
            <a:chExt cx="4681538" cy="1036637"/>
          </a:xfrm>
        </p:grpSpPr>
        <p:cxnSp>
          <p:nvCxnSpPr>
            <p:cNvPr id="11354" name="AutoShape 65"/>
            <p:cNvCxnSpPr>
              <a:cxnSpLocks noChangeShapeType="1"/>
              <a:stCxn id="11281" idx="3"/>
            </p:cNvCxnSpPr>
            <p:nvPr/>
          </p:nvCxnSpPr>
          <p:spPr bwMode="auto">
            <a:xfrm flipV="1">
              <a:off x="1358900" y="4019550"/>
              <a:ext cx="3368675" cy="549275"/>
            </a:xfrm>
            <a:prstGeom prst="bentConnector3">
              <a:avLst>
                <a:gd name="adj1" fmla="val 93685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355" name="Text Box 27"/>
            <p:cNvSpPr txBox="1">
              <a:spLocks noChangeArrowheads="1"/>
            </p:cNvSpPr>
            <p:nvPr/>
          </p:nvSpPr>
          <p:spPr bwMode="auto">
            <a:xfrm>
              <a:off x="4746625" y="3636963"/>
              <a:ext cx="1293813" cy="469900"/>
            </a:xfrm>
            <a:prstGeom prst="rect">
              <a:avLst/>
            </a:prstGeom>
            <a:solidFill>
              <a:srgbClr val="60BD51">
                <a:alpha val="29019"/>
              </a:srgbClr>
            </a:solidFill>
            <a:ln w="12700">
              <a:solidFill>
                <a:srgbClr val="00FF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200" b="1"/>
                <a:t>Show Chromosome</a:t>
              </a:r>
            </a:p>
          </p:txBody>
        </p:sp>
        <p:grpSp>
          <p:nvGrpSpPr>
            <p:cNvPr id="11356" name="Group 85"/>
            <p:cNvGrpSpPr>
              <a:grpSpLocks/>
            </p:cNvGrpSpPr>
            <p:nvPr/>
          </p:nvGrpSpPr>
          <p:grpSpPr bwMode="auto">
            <a:xfrm>
              <a:off x="4619625" y="3532188"/>
              <a:ext cx="241300" cy="214313"/>
              <a:chOff x="2922" y="1891"/>
              <a:chExt cx="152" cy="135"/>
            </a:xfrm>
          </p:grpSpPr>
          <p:sp>
            <p:nvSpPr>
              <p:cNvPr id="11358" name="Oval 86"/>
              <p:cNvSpPr>
                <a:spLocks noChangeArrowheads="1"/>
              </p:cNvSpPr>
              <p:nvPr/>
            </p:nvSpPr>
            <p:spPr bwMode="auto">
              <a:xfrm>
                <a:off x="2940" y="1900"/>
                <a:ext cx="114" cy="114"/>
              </a:xfrm>
              <a:prstGeom prst="ellipse">
                <a:avLst/>
              </a:prstGeom>
              <a:solidFill>
                <a:srgbClr val="E72323"/>
              </a:solidFill>
              <a:ln w="9525">
                <a:solidFill>
                  <a:srgbClr val="E7232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 sz="1800" baseline="-25000"/>
              </a:p>
            </p:txBody>
          </p:sp>
          <p:sp>
            <p:nvSpPr>
              <p:cNvPr id="11359" name="Text Box 87"/>
              <p:cNvSpPr txBox="1">
                <a:spLocks noChangeArrowheads="1"/>
              </p:cNvSpPr>
              <p:nvPr/>
            </p:nvSpPr>
            <p:spPr bwMode="auto">
              <a:xfrm>
                <a:off x="2922" y="1891"/>
                <a:ext cx="152" cy="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sz="800">
                    <a:solidFill>
                      <a:schemeClr val="bg1"/>
                    </a:solidFill>
                  </a:rPr>
                  <a:t>5</a:t>
                </a:r>
              </a:p>
            </p:txBody>
          </p:sp>
        </p:grpSp>
        <p:cxnSp>
          <p:nvCxnSpPr>
            <p:cNvPr id="11357" name="AutoShape 106"/>
            <p:cNvCxnSpPr>
              <a:cxnSpLocks noChangeShapeType="1"/>
              <a:stCxn id="11343" idx="3"/>
            </p:cNvCxnSpPr>
            <p:nvPr/>
          </p:nvCxnSpPr>
          <p:spPr bwMode="auto">
            <a:xfrm flipV="1">
              <a:off x="4279900" y="3824288"/>
              <a:ext cx="468313" cy="369888"/>
            </a:xfrm>
            <a:prstGeom prst="bentConnector3">
              <a:avLst>
                <a:gd name="adj1" fmla="val 30505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05" name="Group 104"/>
          <p:cNvGrpSpPr>
            <a:grpSpLocks/>
          </p:cNvGrpSpPr>
          <p:nvPr/>
        </p:nvGrpSpPr>
        <p:grpSpPr bwMode="auto">
          <a:xfrm>
            <a:off x="760413" y="2300288"/>
            <a:ext cx="3544887" cy="2219325"/>
            <a:chOff x="761206" y="2300288"/>
            <a:chExt cx="3544094" cy="2219326"/>
          </a:xfrm>
        </p:grpSpPr>
        <p:cxnSp>
          <p:nvCxnSpPr>
            <p:cNvPr id="11340" name="AutoShape 105"/>
            <p:cNvCxnSpPr>
              <a:cxnSpLocks noChangeShapeType="1"/>
              <a:endCxn id="11351" idx="0"/>
            </p:cNvCxnSpPr>
            <p:nvPr/>
          </p:nvCxnSpPr>
          <p:spPr bwMode="auto">
            <a:xfrm>
              <a:off x="2843213" y="2300288"/>
              <a:ext cx="889000" cy="646113"/>
            </a:xfrm>
            <a:prstGeom prst="bentConnector2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11341" name="Group 103"/>
            <p:cNvGrpSpPr>
              <a:grpSpLocks/>
            </p:cNvGrpSpPr>
            <p:nvPr/>
          </p:nvGrpSpPr>
          <p:grpSpPr bwMode="auto">
            <a:xfrm>
              <a:off x="761206" y="2805113"/>
              <a:ext cx="3544094" cy="1714501"/>
              <a:chOff x="761206" y="2805113"/>
              <a:chExt cx="3544094" cy="1714501"/>
            </a:xfrm>
          </p:grpSpPr>
          <p:cxnSp>
            <p:nvCxnSpPr>
              <p:cNvPr id="11342" name="AutoShape 59"/>
              <p:cNvCxnSpPr>
                <a:cxnSpLocks noChangeShapeType="1"/>
                <a:stCxn id="11351" idx="2"/>
                <a:endCxn id="11343" idx="0"/>
              </p:cNvCxnSpPr>
              <p:nvPr/>
            </p:nvCxnSpPr>
            <p:spPr bwMode="auto">
              <a:xfrm rot="16200000" flipH="1">
                <a:off x="3513535" y="3634186"/>
                <a:ext cx="450850" cy="150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1343" name="Text Box 24"/>
              <p:cNvSpPr txBox="1">
                <a:spLocks noChangeArrowheads="1"/>
              </p:cNvSpPr>
              <p:nvPr/>
            </p:nvSpPr>
            <p:spPr bwMode="auto">
              <a:xfrm>
                <a:off x="3213100" y="3867151"/>
                <a:ext cx="1066800" cy="652463"/>
              </a:xfrm>
              <a:prstGeom prst="rect">
                <a:avLst/>
              </a:prstGeom>
              <a:solidFill>
                <a:srgbClr val="60BD51">
                  <a:alpha val="29019"/>
                </a:srgbClr>
              </a:solidFill>
              <a:ln w="12700">
                <a:solidFill>
                  <a:srgbClr val="00FF00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1200" b="1"/>
                  <a:t>Expand +1 (include neighbors)</a:t>
                </a:r>
              </a:p>
            </p:txBody>
          </p:sp>
          <p:grpSp>
            <p:nvGrpSpPr>
              <p:cNvPr id="11344" name="Group 82"/>
              <p:cNvGrpSpPr>
                <a:grpSpLocks/>
              </p:cNvGrpSpPr>
              <p:nvPr/>
            </p:nvGrpSpPr>
            <p:grpSpPr bwMode="auto">
              <a:xfrm>
                <a:off x="3071813" y="3732213"/>
                <a:ext cx="241300" cy="214313"/>
                <a:chOff x="1907" y="2009"/>
                <a:chExt cx="152" cy="135"/>
              </a:xfrm>
            </p:grpSpPr>
            <p:sp>
              <p:nvSpPr>
                <p:cNvPr id="11352" name="Oval 83"/>
                <p:cNvSpPr>
                  <a:spLocks noChangeArrowheads="1"/>
                </p:cNvSpPr>
                <p:nvPr/>
              </p:nvSpPr>
              <p:spPr bwMode="auto">
                <a:xfrm>
                  <a:off x="1927" y="2018"/>
                  <a:ext cx="114" cy="114"/>
                </a:xfrm>
                <a:prstGeom prst="ellipse">
                  <a:avLst/>
                </a:prstGeom>
                <a:solidFill>
                  <a:srgbClr val="E72323"/>
                </a:solidFill>
                <a:ln w="9525">
                  <a:solidFill>
                    <a:srgbClr val="E7232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spcBef>
                      <a:spcPct val="50000"/>
                    </a:spcBef>
                  </a:pPr>
                  <a:endParaRPr lang="en-US" sz="1800"/>
                </a:p>
              </p:txBody>
            </p:sp>
            <p:sp>
              <p:nvSpPr>
                <p:cNvPr id="11353" name="Text Box 84"/>
                <p:cNvSpPr txBox="1">
                  <a:spLocks noChangeArrowheads="1"/>
                </p:cNvSpPr>
                <p:nvPr/>
              </p:nvSpPr>
              <p:spPr bwMode="auto">
                <a:xfrm>
                  <a:off x="1907" y="2009"/>
                  <a:ext cx="152" cy="13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sz="800">
                      <a:solidFill>
                        <a:schemeClr val="bg1"/>
                      </a:solidFill>
                    </a:rPr>
                    <a:t>4</a:t>
                  </a:r>
                </a:p>
              </p:txBody>
            </p:sp>
          </p:grpSp>
          <p:grpSp>
            <p:nvGrpSpPr>
              <p:cNvPr id="11345" name="Group 20"/>
              <p:cNvGrpSpPr>
                <a:grpSpLocks/>
              </p:cNvGrpSpPr>
              <p:nvPr/>
            </p:nvGrpSpPr>
            <p:grpSpPr bwMode="auto">
              <a:xfrm>
                <a:off x="3124200" y="2805113"/>
                <a:ext cx="1181100" cy="781050"/>
                <a:chOff x="1968" y="720"/>
                <a:chExt cx="744" cy="492"/>
              </a:xfrm>
            </p:grpSpPr>
            <p:pic>
              <p:nvPicPr>
                <p:cNvPr id="11350" name="Picture 21" descr="eye"/>
                <p:cNvPicPr>
                  <a:picLocks noChangeAspect="1" noChangeArrowheads="1"/>
                </p:cNvPicPr>
                <p:nvPr/>
              </p:nvPicPr>
              <p:blipFill>
                <a:blip r:embed="rId7">
                  <a:lum bright="74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68" y="720"/>
                  <a:ext cx="744" cy="4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1351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2003" y="809"/>
                  <a:ext cx="695" cy="296"/>
                </a:xfrm>
                <a:prstGeom prst="rect">
                  <a:avLst/>
                </a:prstGeom>
                <a:solidFill>
                  <a:srgbClr val="60BD51">
                    <a:alpha val="29019"/>
                  </a:srgbClr>
                </a:solidFill>
                <a:ln w="1270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</a:pPr>
                  <a:r>
                    <a:rPr lang="en-US" sz="1200" b="1"/>
                    <a:t>Show network</a:t>
                  </a:r>
                </a:p>
              </p:txBody>
            </p:sp>
          </p:grpSp>
          <p:grpSp>
            <p:nvGrpSpPr>
              <p:cNvPr id="11346" name="Group 79"/>
              <p:cNvGrpSpPr>
                <a:grpSpLocks/>
              </p:cNvGrpSpPr>
              <p:nvPr/>
            </p:nvGrpSpPr>
            <p:grpSpPr bwMode="auto">
              <a:xfrm>
                <a:off x="3052763" y="2841626"/>
                <a:ext cx="241300" cy="214313"/>
                <a:chOff x="1909" y="1432"/>
                <a:chExt cx="152" cy="135"/>
              </a:xfrm>
            </p:grpSpPr>
            <p:sp>
              <p:nvSpPr>
                <p:cNvPr id="11348" name="Oval 80"/>
                <p:cNvSpPr>
                  <a:spLocks noChangeArrowheads="1"/>
                </p:cNvSpPr>
                <p:nvPr/>
              </p:nvSpPr>
              <p:spPr bwMode="auto">
                <a:xfrm>
                  <a:off x="1927" y="1443"/>
                  <a:ext cx="114" cy="114"/>
                </a:xfrm>
                <a:prstGeom prst="ellipse">
                  <a:avLst/>
                </a:prstGeom>
                <a:solidFill>
                  <a:srgbClr val="E72323"/>
                </a:solidFill>
                <a:ln w="9525">
                  <a:solidFill>
                    <a:srgbClr val="E7232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spcBef>
                      <a:spcPct val="50000"/>
                    </a:spcBef>
                  </a:pPr>
                  <a:endParaRPr lang="en-US" sz="1800"/>
                </a:p>
              </p:txBody>
            </p:sp>
            <p:sp>
              <p:nvSpPr>
                <p:cNvPr id="11349" name="Text Box 81"/>
                <p:cNvSpPr txBox="1">
                  <a:spLocks noChangeArrowheads="1"/>
                </p:cNvSpPr>
                <p:nvPr/>
              </p:nvSpPr>
              <p:spPr bwMode="auto">
                <a:xfrm>
                  <a:off x="1909" y="1432"/>
                  <a:ext cx="152" cy="13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sz="800">
                      <a:solidFill>
                        <a:schemeClr val="bg1"/>
                      </a:solidFill>
                    </a:rPr>
                    <a:t>3</a:t>
                  </a:r>
                </a:p>
              </p:txBody>
            </p:sp>
          </p:grpSp>
          <p:cxnSp>
            <p:nvCxnSpPr>
              <p:cNvPr id="11347" name="AutoShape 107"/>
              <p:cNvCxnSpPr>
                <a:cxnSpLocks noChangeShapeType="1"/>
              </p:cNvCxnSpPr>
              <p:nvPr/>
            </p:nvCxnSpPr>
            <p:spPr bwMode="auto">
              <a:xfrm rot="5400000" flipV="1">
                <a:off x="2178050" y="1508126"/>
                <a:ext cx="19050" cy="2852737"/>
              </a:xfrm>
              <a:prstGeom prst="bentConnector3">
                <a:avLst>
                  <a:gd name="adj1" fmla="val -120000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99" name="Group 98"/>
          <p:cNvGrpSpPr>
            <a:grpSpLocks/>
          </p:cNvGrpSpPr>
          <p:nvPr/>
        </p:nvGrpSpPr>
        <p:grpSpPr bwMode="auto">
          <a:xfrm>
            <a:off x="1371600" y="1660525"/>
            <a:ext cx="1479550" cy="4124325"/>
            <a:chOff x="1371600" y="1660525"/>
            <a:chExt cx="1479550" cy="4124325"/>
          </a:xfrm>
        </p:grpSpPr>
        <p:grpSp>
          <p:nvGrpSpPr>
            <p:cNvPr id="11334" name="Group 97"/>
            <p:cNvGrpSpPr>
              <a:grpSpLocks/>
            </p:cNvGrpSpPr>
            <p:nvPr/>
          </p:nvGrpSpPr>
          <p:grpSpPr bwMode="auto">
            <a:xfrm>
              <a:off x="1371600" y="1747838"/>
              <a:ext cx="1479550" cy="4037012"/>
              <a:chOff x="1371600" y="1747838"/>
              <a:chExt cx="1479550" cy="4037012"/>
            </a:xfrm>
          </p:grpSpPr>
          <p:cxnSp>
            <p:nvCxnSpPr>
              <p:cNvPr id="11338" name="AutoShape 64"/>
              <p:cNvCxnSpPr>
                <a:cxnSpLocks noChangeShapeType="1"/>
                <a:stCxn id="11278" idx="3"/>
                <a:endCxn id="11339" idx="1"/>
              </p:cNvCxnSpPr>
              <p:nvPr/>
            </p:nvCxnSpPr>
            <p:spPr bwMode="auto">
              <a:xfrm flipV="1">
                <a:off x="1371600" y="2070895"/>
                <a:ext cx="260350" cy="3713955"/>
              </a:xfrm>
              <a:prstGeom prst="bentConnector3">
                <a:avLst>
                  <a:gd name="adj1" fmla="val 5000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1339" name="Text Box 19"/>
              <p:cNvSpPr txBox="1">
                <a:spLocks noChangeArrowheads="1"/>
              </p:cNvSpPr>
              <p:nvPr/>
            </p:nvSpPr>
            <p:spPr bwMode="auto">
              <a:xfrm>
                <a:off x="1631950" y="1747838"/>
                <a:ext cx="1219200" cy="646113"/>
              </a:xfrm>
              <a:prstGeom prst="rect">
                <a:avLst/>
              </a:prstGeom>
              <a:solidFill>
                <a:schemeClr val="accent1">
                  <a:alpha val="34901"/>
                </a:schemeClr>
              </a:solidFill>
              <a:ln w="1270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1200" b="1"/>
                  <a:t>Differentially Expressed Genes</a:t>
                </a:r>
              </a:p>
            </p:txBody>
          </p:sp>
        </p:grpSp>
        <p:grpSp>
          <p:nvGrpSpPr>
            <p:cNvPr id="11335" name="Group 73"/>
            <p:cNvGrpSpPr>
              <a:grpSpLocks/>
            </p:cNvGrpSpPr>
            <p:nvPr/>
          </p:nvGrpSpPr>
          <p:grpSpPr bwMode="auto">
            <a:xfrm>
              <a:off x="1495425" y="1660525"/>
              <a:ext cx="241300" cy="214313"/>
              <a:chOff x="948" y="846"/>
              <a:chExt cx="152" cy="135"/>
            </a:xfrm>
          </p:grpSpPr>
          <p:sp>
            <p:nvSpPr>
              <p:cNvPr id="11336" name="Oval 74"/>
              <p:cNvSpPr>
                <a:spLocks noChangeArrowheads="1"/>
              </p:cNvSpPr>
              <p:nvPr/>
            </p:nvSpPr>
            <p:spPr bwMode="auto">
              <a:xfrm>
                <a:off x="968" y="853"/>
                <a:ext cx="114" cy="114"/>
              </a:xfrm>
              <a:prstGeom prst="ellipse">
                <a:avLst/>
              </a:prstGeom>
              <a:solidFill>
                <a:srgbClr val="E72323"/>
              </a:solidFill>
              <a:ln w="9525">
                <a:solidFill>
                  <a:srgbClr val="E7232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en-US" sz="1800" baseline="-25000"/>
              </a:p>
            </p:txBody>
          </p:sp>
          <p:sp>
            <p:nvSpPr>
              <p:cNvPr id="11337" name="Text Box 75"/>
              <p:cNvSpPr txBox="1">
                <a:spLocks noChangeArrowheads="1"/>
              </p:cNvSpPr>
              <p:nvPr/>
            </p:nvSpPr>
            <p:spPr bwMode="auto">
              <a:xfrm>
                <a:off x="948" y="846"/>
                <a:ext cx="152" cy="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sz="80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</p:grpSp>
      <p:grpSp>
        <p:nvGrpSpPr>
          <p:cNvPr id="103" name="Group 102"/>
          <p:cNvGrpSpPr>
            <a:grpSpLocks/>
          </p:cNvGrpSpPr>
          <p:nvPr/>
        </p:nvGrpSpPr>
        <p:grpSpPr bwMode="auto">
          <a:xfrm>
            <a:off x="1546225" y="2393950"/>
            <a:ext cx="1298575" cy="1997075"/>
            <a:chOff x="1546225" y="2393950"/>
            <a:chExt cx="1298575" cy="1997075"/>
          </a:xfrm>
        </p:grpSpPr>
        <p:cxnSp>
          <p:nvCxnSpPr>
            <p:cNvPr id="11325" name="AutoShape 36"/>
            <p:cNvCxnSpPr>
              <a:cxnSpLocks noChangeShapeType="1"/>
              <a:stCxn id="11339" idx="2"/>
              <a:endCxn id="11328" idx="0"/>
            </p:cNvCxnSpPr>
            <p:nvPr/>
          </p:nvCxnSpPr>
          <p:spPr bwMode="auto">
            <a:xfrm rot="16200000" flipH="1">
              <a:off x="1853407" y="2782093"/>
              <a:ext cx="782637" cy="635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11326" name="Group 101"/>
            <p:cNvGrpSpPr>
              <a:grpSpLocks/>
            </p:cNvGrpSpPr>
            <p:nvPr/>
          </p:nvGrpSpPr>
          <p:grpSpPr bwMode="auto">
            <a:xfrm>
              <a:off x="1546225" y="3068638"/>
              <a:ext cx="1298575" cy="1322387"/>
              <a:chOff x="1546225" y="3068638"/>
              <a:chExt cx="1298575" cy="1322387"/>
            </a:xfrm>
          </p:grpSpPr>
          <p:sp>
            <p:nvSpPr>
              <p:cNvPr id="11327" name="Text Box 111"/>
              <p:cNvSpPr txBox="1">
                <a:spLocks noChangeArrowheads="1"/>
              </p:cNvSpPr>
              <p:nvPr/>
            </p:nvSpPr>
            <p:spPr bwMode="auto">
              <a:xfrm>
                <a:off x="2000250" y="3997325"/>
                <a:ext cx="488950" cy="274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sz="1200" b="1"/>
                  <a:t>Idea</a:t>
                </a:r>
              </a:p>
            </p:txBody>
          </p:sp>
          <p:sp>
            <p:nvSpPr>
              <p:cNvPr id="11328" name="Text Box 35"/>
              <p:cNvSpPr txBox="1">
                <a:spLocks noChangeArrowheads="1"/>
              </p:cNvSpPr>
              <p:nvPr/>
            </p:nvSpPr>
            <p:spPr bwMode="auto">
              <a:xfrm>
                <a:off x="1651001" y="3176588"/>
                <a:ext cx="1193799" cy="469900"/>
              </a:xfrm>
              <a:prstGeom prst="rect">
                <a:avLst/>
              </a:prstGeom>
              <a:solidFill>
                <a:schemeClr val="accent1">
                  <a:alpha val="34901"/>
                </a:schemeClr>
              </a:solidFill>
              <a:ln w="1270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1200" b="1"/>
                  <a:t>GSEA test enrichment</a:t>
                </a:r>
              </a:p>
            </p:txBody>
          </p:sp>
          <p:grpSp>
            <p:nvGrpSpPr>
              <p:cNvPr id="11329" name="Group 76"/>
              <p:cNvGrpSpPr>
                <a:grpSpLocks/>
              </p:cNvGrpSpPr>
              <p:nvPr/>
            </p:nvGrpSpPr>
            <p:grpSpPr bwMode="auto">
              <a:xfrm>
                <a:off x="1546225" y="3068638"/>
                <a:ext cx="241300" cy="214313"/>
                <a:chOff x="954" y="1591"/>
                <a:chExt cx="152" cy="135"/>
              </a:xfrm>
            </p:grpSpPr>
            <p:sp>
              <p:nvSpPr>
                <p:cNvPr id="11332" name="Oval 77"/>
                <p:cNvSpPr>
                  <a:spLocks noChangeArrowheads="1"/>
                </p:cNvSpPr>
                <p:nvPr/>
              </p:nvSpPr>
              <p:spPr bwMode="auto">
                <a:xfrm>
                  <a:off x="972" y="1600"/>
                  <a:ext cx="114" cy="114"/>
                </a:xfrm>
                <a:prstGeom prst="ellipse">
                  <a:avLst/>
                </a:prstGeom>
                <a:solidFill>
                  <a:srgbClr val="E72323"/>
                </a:solidFill>
                <a:ln w="9525">
                  <a:solidFill>
                    <a:srgbClr val="E7232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spcBef>
                      <a:spcPct val="50000"/>
                    </a:spcBef>
                  </a:pPr>
                  <a:endParaRPr lang="en-US" sz="1800" baseline="-25000"/>
                </a:p>
              </p:txBody>
            </p:sp>
            <p:sp>
              <p:nvSpPr>
                <p:cNvPr id="11333" name="Text Box 78"/>
                <p:cNvSpPr txBox="1">
                  <a:spLocks noChangeArrowheads="1"/>
                </p:cNvSpPr>
                <p:nvPr/>
              </p:nvSpPr>
              <p:spPr bwMode="auto">
                <a:xfrm>
                  <a:off x="954" y="1591"/>
                  <a:ext cx="152" cy="13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sz="800">
                      <a:solidFill>
                        <a:schemeClr val="bg1"/>
                      </a:solidFill>
                    </a:rPr>
                    <a:t>2</a:t>
                  </a:r>
                </a:p>
              </p:txBody>
            </p:sp>
          </p:grpSp>
          <p:sp>
            <p:nvSpPr>
              <p:cNvPr id="11330" name="Rectangle 110"/>
              <p:cNvSpPr>
                <a:spLocks noChangeArrowheads="1"/>
              </p:cNvSpPr>
              <p:nvPr/>
            </p:nvSpPr>
            <p:spPr bwMode="auto">
              <a:xfrm>
                <a:off x="1697038" y="3933825"/>
                <a:ext cx="1092200" cy="457200"/>
              </a:xfrm>
              <a:prstGeom prst="rect">
                <a:avLst/>
              </a:prstGeom>
              <a:solidFill>
                <a:schemeClr val="folHlink">
                  <a:alpha val="25098"/>
                </a:schemeClr>
              </a:solidFill>
              <a:ln w="12700">
                <a:solidFill>
                  <a:schemeClr val="folHlink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11331" name="AutoShape 112"/>
              <p:cNvCxnSpPr>
                <a:cxnSpLocks noChangeShapeType="1"/>
                <a:stCxn id="11328" idx="2"/>
                <a:endCxn id="11330" idx="0"/>
              </p:cNvCxnSpPr>
              <p:nvPr/>
            </p:nvCxnSpPr>
            <p:spPr bwMode="auto">
              <a:xfrm rot="5400000">
                <a:off x="2101852" y="3787775"/>
                <a:ext cx="287337" cy="4763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113" name="Group 112"/>
          <p:cNvGrpSpPr>
            <a:grpSpLocks/>
          </p:cNvGrpSpPr>
          <p:nvPr/>
        </p:nvGrpSpPr>
        <p:grpSpPr bwMode="auto">
          <a:xfrm>
            <a:off x="7467600" y="1397000"/>
            <a:ext cx="1530350" cy="2397125"/>
            <a:chOff x="7467600" y="1397001"/>
            <a:chExt cx="1530350" cy="2397125"/>
          </a:xfrm>
        </p:grpSpPr>
        <p:grpSp>
          <p:nvGrpSpPr>
            <p:cNvPr id="11320" name="Group 140"/>
            <p:cNvGrpSpPr>
              <a:grpSpLocks/>
            </p:cNvGrpSpPr>
            <p:nvPr/>
          </p:nvGrpSpPr>
          <p:grpSpPr bwMode="auto">
            <a:xfrm>
              <a:off x="7467600" y="1397001"/>
              <a:ext cx="1530350" cy="2397125"/>
              <a:chOff x="4704" y="570"/>
              <a:chExt cx="964" cy="1510"/>
            </a:xfrm>
          </p:grpSpPr>
          <p:cxnSp>
            <p:nvCxnSpPr>
              <p:cNvPr id="11323" name="AutoShape 62"/>
              <p:cNvCxnSpPr>
                <a:cxnSpLocks noChangeShapeType="1"/>
                <a:stCxn id="11362" idx="3"/>
                <a:endCxn id="11284" idx="1"/>
              </p:cNvCxnSpPr>
              <p:nvPr/>
            </p:nvCxnSpPr>
            <p:spPr bwMode="auto">
              <a:xfrm flipV="1">
                <a:off x="4704" y="570"/>
                <a:ext cx="212" cy="1510"/>
              </a:xfrm>
              <a:prstGeom prst="bentConnector3">
                <a:avLst>
                  <a:gd name="adj1" fmla="val 5000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1324" name="Rectangle 99"/>
              <p:cNvSpPr>
                <a:spLocks noChangeArrowheads="1"/>
              </p:cNvSpPr>
              <p:nvPr/>
            </p:nvSpPr>
            <p:spPr bwMode="auto">
              <a:xfrm>
                <a:off x="5556" y="604"/>
                <a:ext cx="112" cy="112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r>
                  <a:rPr lang="en-US" sz="800" b="1">
                    <a:solidFill>
                      <a:schemeClr val="bg1"/>
                    </a:solidFill>
                  </a:rPr>
                  <a:t>iii</a:t>
                </a:r>
              </a:p>
            </p:txBody>
          </p:sp>
        </p:grpSp>
        <p:sp>
          <p:nvSpPr>
            <p:cNvPr id="11321" name="Text Box 61"/>
            <p:cNvSpPr txBox="1">
              <a:spLocks noChangeArrowheads="1"/>
            </p:cNvSpPr>
            <p:nvPr/>
          </p:nvSpPr>
          <p:spPr bwMode="auto">
            <a:xfrm>
              <a:off x="7747000" y="2460626"/>
              <a:ext cx="1176338" cy="469900"/>
            </a:xfrm>
            <a:prstGeom prst="rect">
              <a:avLst/>
            </a:prstGeom>
            <a:solidFill>
              <a:schemeClr val="folHlink">
                <a:alpha val="25098"/>
              </a:schemeClr>
            </a:solidFill>
            <a:ln w="12700">
              <a:solidFill>
                <a:srgbClr val="80008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200" b="1"/>
                <a:t>Arrests </a:t>
              </a:r>
              <a:br>
                <a:rPr lang="en-US" sz="1200" b="1"/>
              </a:br>
              <a:r>
                <a:rPr lang="en-US" sz="1200" b="1"/>
                <a:t>G2/M</a:t>
              </a:r>
            </a:p>
          </p:txBody>
        </p:sp>
        <p:cxnSp>
          <p:nvCxnSpPr>
            <p:cNvPr id="11322" name="AutoShape 63"/>
            <p:cNvCxnSpPr>
              <a:cxnSpLocks noChangeShapeType="1"/>
              <a:stCxn id="11284" idx="2"/>
              <a:endCxn id="11321" idx="0"/>
            </p:cNvCxnSpPr>
            <p:nvPr/>
          </p:nvCxnSpPr>
          <p:spPr bwMode="auto">
            <a:xfrm rot="5400000">
              <a:off x="7888685" y="1987947"/>
              <a:ext cx="919163" cy="2619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20" name="Group 119"/>
          <p:cNvGrpSpPr>
            <a:grpSpLocks/>
          </p:cNvGrpSpPr>
          <p:nvPr/>
        </p:nvGrpSpPr>
        <p:grpSpPr bwMode="auto">
          <a:xfrm>
            <a:off x="1371600" y="2930525"/>
            <a:ext cx="6964363" cy="3498850"/>
            <a:chOff x="1371600" y="2930527"/>
            <a:chExt cx="6963569" cy="3498848"/>
          </a:xfrm>
        </p:grpSpPr>
        <p:cxnSp>
          <p:nvCxnSpPr>
            <p:cNvPr id="11305" name="AutoShape 70"/>
            <p:cNvCxnSpPr>
              <a:cxnSpLocks noChangeShapeType="1"/>
              <a:endCxn id="11311" idx="3"/>
            </p:cNvCxnSpPr>
            <p:nvPr/>
          </p:nvCxnSpPr>
          <p:spPr bwMode="auto">
            <a:xfrm rot="10800000">
              <a:off x="2778125" y="5245100"/>
              <a:ext cx="4857750" cy="1182688"/>
            </a:xfrm>
            <a:prstGeom prst="bentConnector3">
              <a:avLst>
                <a:gd name="adj1" fmla="val 64245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11306" name="Group 118"/>
            <p:cNvGrpSpPr>
              <a:grpSpLocks/>
            </p:cNvGrpSpPr>
            <p:nvPr/>
          </p:nvGrpSpPr>
          <p:grpSpPr bwMode="auto">
            <a:xfrm>
              <a:off x="1371600" y="2930527"/>
              <a:ext cx="6963569" cy="3498848"/>
              <a:chOff x="1371600" y="2930527"/>
              <a:chExt cx="6963569" cy="3498848"/>
            </a:xfrm>
          </p:grpSpPr>
          <p:grpSp>
            <p:nvGrpSpPr>
              <p:cNvPr id="11307" name="Group 117"/>
              <p:cNvGrpSpPr>
                <a:grpSpLocks/>
              </p:cNvGrpSpPr>
              <p:nvPr/>
            </p:nvGrpSpPr>
            <p:grpSpPr bwMode="auto">
              <a:xfrm>
                <a:off x="1684338" y="5480050"/>
                <a:ext cx="1173163" cy="917575"/>
                <a:chOff x="1684338" y="5480050"/>
                <a:chExt cx="1173163" cy="917575"/>
              </a:xfrm>
            </p:grpSpPr>
            <p:sp>
              <p:nvSpPr>
                <p:cNvPr id="11316" name="Text Box 68"/>
                <p:cNvSpPr txBox="1">
                  <a:spLocks noChangeArrowheads="1"/>
                </p:cNvSpPr>
                <p:nvPr/>
              </p:nvSpPr>
              <p:spPr bwMode="auto">
                <a:xfrm>
                  <a:off x="1736726" y="5926138"/>
                  <a:ext cx="1014413" cy="2746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sz="1200" b="1"/>
                    <a:t>Conclusion</a:t>
                  </a:r>
                </a:p>
              </p:txBody>
            </p:sp>
            <p:sp>
              <p:nvSpPr>
                <p:cNvPr id="11317" name="Rectangle 67"/>
                <p:cNvSpPr>
                  <a:spLocks noChangeArrowheads="1"/>
                </p:cNvSpPr>
                <p:nvPr/>
              </p:nvSpPr>
              <p:spPr bwMode="auto">
                <a:xfrm>
                  <a:off x="1684338" y="5900738"/>
                  <a:ext cx="1092200" cy="457200"/>
                </a:xfrm>
                <a:prstGeom prst="rect">
                  <a:avLst/>
                </a:prstGeom>
                <a:solidFill>
                  <a:schemeClr val="folHlink">
                    <a:alpha val="25098"/>
                  </a:schemeClr>
                </a:solidFill>
                <a:ln w="12700">
                  <a:solidFill>
                    <a:schemeClr val="folHlink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cxnSp>
              <p:nvCxnSpPr>
                <p:cNvPr id="11318" name="AutoShape 69"/>
                <p:cNvCxnSpPr>
                  <a:cxnSpLocks noChangeShapeType="1"/>
                  <a:stCxn id="11311" idx="2"/>
                  <a:endCxn id="11317" idx="0"/>
                </p:cNvCxnSpPr>
                <p:nvPr/>
              </p:nvCxnSpPr>
              <p:spPr bwMode="auto">
                <a:xfrm rot="16200000" flipH="1">
                  <a:off x="2018110" y="5688410"/>
                  <a:ext cx="420688" cy="3968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1319" name="Rectangle 102"/>
                <p:cNvSpPr>
                  <a:spLocks noChangeArrowheads="1"/>
                </p:cNvSpPr>
                <p:nvPr/>
              </p:nvSpPr>
              <p:spPr bwMode="auto">
                <a:xfrm>
                  <a:off x="2679701" y="6219825"/>
                  <a:ext cx="177800" cy="177800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r>
                    <a:rPr lang="en-US" sz="800" b="1">
                      <a:solidFill>
                        <a:schemeClr val="bg1"/>
                      </a:solidFill>
                    </a:rPr>
                    <a:t>vi</a:t>
                  </a:r>
                </a:p>
              </p:txBody>
            </p:sp>
          </p:grpSp>
          <p:grpSp>
            <p:nvGrpSpPr>
              <p:cNvPr id="11308" name="Group 114"/>
              <p:cNvGrpSpPr>
                <a:grpSpLocks/>
              </p:cNvGrpSpPr>
              <p:nvPr/>
            </p:nvGrpSpPr>
            <p:grpSpPr bwMode="auto">
              <a:xfrm>
                <a:off x="1371600" y="2930527"/>
                <a:ext cx="6963569" cy="3498848"/>
                <a:chOff x="1371600" y="2930527"/>
                <a:chExt cx="6963569" cy="3498848"/>
              </a:xfrm>
            </p:grpSpPr>
            <p:grpSp>
              <p:nvGrpSpPr>
                <p:cNvPr id="11309" name="Group 141"/>
                <p:cNvGrpSpPr>
                  <a:grpSpLocks/>
                </p:cNvGrpSpPr>
                <p:nvPr/>
              </p:nvGrpSpPr>
              <p:grpSpPr bwMode="auto">
                <a:xfrm>
                  <a:off x="1371600" y="3860800"/>
                  <a:ext cx="6265863" cy="2568575"/>
                  <a:chOff x="864" y="2170"/>
                  <a:chExt cx="3947" cy="1618"/>
                </a:xfrm>
              </p:grpSpPr>
              <p:sp>
                <p:nvSpPr>
                  <p:cNvPr id="11311" name="Text Box 7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55" y="2894"/>
                    <a:ext cx="695" cy="296"/>
                  </a:xfrm>
                  <a:prstGeom prst="rect">
                    <a:avLst/>
                  </a:prstGeom>
                  <a:solidFill>
                    <a:schemeClr val="accent1">
                      <a:alpha val="34901"/>
                    </a:schemeClr>
                  </a:solidFill>
                  <a:ln w="12700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</a:pPr>
                    <a:r>
                      <a:rPr lang="en-US" sz="1200" b="1"/>
                      <a:t>Pathway</a:t>
                    </a:r>
                    <a:br>
                      <a:rPr lang="en-US" sz="1200" b="1"/>
                    </a:br>
                    <a:r>
                      <a:rPr lang="en-US" sz="1200" b="1"/>
                      <a:t>activation</a:t>
                    </a:r>
                  </a:p>
                </p:txBody>
              </p:sp>
              <p:sp>
                <p:nvSpPr>
                  <p:cNvPr id="11312" name="Text Box 7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26" y="2784"/>
                    <a:ext cx="792" cy="13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eaLnBrk="1" hangingPunct="1"/>
                    <a:r>
                      <a:rPr lang="en-US" sz="800" b="1"/>
                      <a:t>Added to GenePattern</a:t>
                    </a:r>
                  </a:p>
                </p:txBody>
              </p:sp>
              <p:sp>
                <p:nvSpPr>
                  <p:cNvPr id="11313" name="Rectangle 101"/>
                  <p:cNvSpPr>
                    <a:spLocks noChangeArrowheads="1"/>
                  </p:cNvSpPr>
                  <p:nvPr/>
                </p:nvSpPr>
                <p:spPr bwMode="auto">
                  <a:xfrm>
                    <a:off x="1688" y="3131"/>
                    <a:ext cx="112" cy="112"/>
                  </a:xfrm>
                  <a:prstGeom prst="rect">
                    <a:avLst/>
                  </a:prstGeom>
                  <a:solidFill>
                    <a:schemeClr val="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r>
                      <a:rPr lang="en-US" sz="800" b="1">
                        <a:solidFill>
                          <a:schemeClr val="bg1"/>
                        </a:solidFill>
                      </a:rPr>
                      <a:t>v</a:t>
                    </a:r>
                  </a:p>
                </p:txBody>
              </p:sp>
              <p:cxnSp>
                <p:nvCxnSpPr>
                  <p:cNvPr id="11314" name="AutoShape 103"/>
                  <p:cNvCxnSpPr>
                    <a:cxnSpLocks noChangeShapeType="1"/>
                  </p:cNvCxnSpPr>
                  <p:nvPr/>
                </p:nvCxnSpPr>
                <p:spPr bwMode="auto">
                  <a:xfrm rot="5400000" flipH="1">
                    <a:off x="3950" y="2927"/>
                    <a:ext cx="1618" cy="104"/>
                  </a:xfrm>
                  <a:prstGeom prst="bentConnector2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1315" name="AutoShape 108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864" y="3041"/>
                    <a:ext cx="191" cy="351"/>
                  </a:xfrm>
                  <a:prstGeom prst="bentConnector3">
                    <a:avLst>
                      <a:gd name="adj1" fmla="val 49736"/>
                    </a:avLst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  <p:cxnSp>
              <p:nvCxnSpPr>
                <p:cNvPr id="11310" name="AutoShape 113"/>
                <p:cNvCxnSpPr>
                  <a:cxnSpLocks noChangeShapeType="1"/>
                  <a:stCxn id="11321" idx="2"/>
                  <a:endCxn id="11317" idx="2"/>
                </p:cNvCxnSpPr>
                <p:nvPr/>
              </p:nvCxnSpPr>
              <p:spPr bwMode="auto">
                <a:xfrm rot="5400000">
                  <a:off x="3569098" y="1591867"/>
                  <a:ext cx="3427412" cy="6104731"/>
                </a:xfrm>
                <a:prstGeom prst="bentConnector3">
                  <a:avLst>
                    <a:gd name="adj1" fmla="val 106671"/>
                  </a:avLst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</p:grpSp>
      <p:sp>
        <p:nvSpPr>
          <p:cNvPr id="11295" name="Line 168"/>
          <p:cNvSpPr>
            <a:spLocks noChangeShapeType="1"/>
          </p:cNvSpPr>
          <p:nvPr/>
        </p:nvSpPr>
        <p:spPr bwMode="auto">
          <a:xfrm>
            <a:off x="725488" y="933450"/>
            <a:ext cx="7772400" cy="0"/>
          </a:xfrm>
          <a:prstGeom prst="line">
            <a:avLst/>
          </a:prstGeom>
          <a:noFill/>
          <a:ln w="38100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1296" name="Picture 149" descr="genomespacelog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50" y="7938"/>
            <a:ext cx="1647825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8" name="Group 127"/>
          <p:cNvGrpSpPr>
            <a:grpSpLocks/>
          </p:cNvGrpSpPr>
          <p:nvPr/>
        </p:nvGrpSpPr>
        <p:grpSpPr bwMode="auto">
          <a:xfrm>
            <a:off x="1466850" y="2195513"/>
            <a:ext cx="6938963" cy="3852862"/>
            <a:chOff x="1466273" y="2195513"/>
            <a:chExt cx="6938818" cy="3853279"/>
          </a:xfrm>
        </p:grpSpPr>
        <p:sp>
          <p:nvSpPr>
            <p:cNvPr id="11298" name="TextBox 149"/>
            <p:cNvSpPr txBox="1">
              <a:spLocks noChangeArrowheads="1"/>
            </p:cNvSpPr>
            <p:nvPr/>
          </p:nvSpPr>
          <p:spPr bwMode="auto">
            <a:xfrm>
              <a:off x="1466273" y="2654300"/>
              <a:ext cx="1397000" cy="33855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160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ODF </a:t>
              </a:r>
              <a:r>
                <a:rPr lang="en-US" sz="1600">
                  <a:solidFill>
                    <a:srgbClr val="FFFF00"/>
                  </a:solidFill>
                  <a:sym typeface="Wingdings" pitchFamily="2" charset="2"/>
                </a:rPr>
                <a:t></a:t>
              </a:r>
              <a:r>
                <a:rPr lang="en-US" sz="160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GMT</a:t>
              </a:r>
            </a:p>
          </p:txBody>
        </p:sp>
        <p:sp>
          <p:nvSpPr>
            <p:cNvPr id="11299" name="TextBox 151"/>
            <p:cNvSpPr txBox="1">
              <a:spLocks noChangeArrowheads="1"/>
            </p:cNvSpPr>
            <p:nvPr/>
          </p:nvSpPr>
          <p:spPr bwMode="auto">
            <a:xfrm>
              <a:off x="1824182" y="3635375"/>
              <a:ext cx="819727" cy="33855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sz="160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HTML</a:t>
              </a:r>
            </a:p>
          </p:txBody>
        </p:sp>
        <p:sp>
          <p:nvSpPr>
            <p:cNvPr id="11300" name="TextBox 152"/>
            <p:cNvSpPr txBox="1">
              <a:spLocks noChangeArrowheads="1"/>
            </p:cNvSpPr>
            <p:nvPr/>
          </p:nvSpPr>
          <p:spPr bwMode="auto">
            <a:xfrm>
              <a:off x="3008313" y="2532063"/>
              <a:ext cx="522287" cy="33855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sz="160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SIF</a:t>
              </a:r>
            </a:p>
          </p:txBody>
        </p:sp>
        <p:sp>
          <p:nvSpPr>
            <p:cNvPr id="11301" name="TextBox 153"/>
            <p:cNvSpPr txBox="1">
              <a:spLocks noChangeArrowheads="1"/>
            </p:cNvSpPr>
            <p:nvPr/>
          </p:nvSpPr>
          <p:spPr bwMode="auto">
            <a:xfrm>
              <a:off x="3937000" y="2195513"/>
              <a:ext cx="1350818" cy="33855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sz="160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GCT </a:t>
              </a:r>
              <a:r>
                <a:rPr lang="en-US" sz="1600">
                  <a:solidFill>
                    <a:srgbClr val="FFFF00"/>
                  </a:solidFill>
                  <a:sym typeface="Wingdings" pitchFamily="2" charset="2"/>
                </a:rPr>
                <a:t></a:t>
              </a:r>
              <a:r>
                <a:rPr lang="en-US" sz="160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GXP</a:t>
              </a:r>
            </a:p>
          </p:txBody>
        </p:sp>
        <p:sp>
          <p:nvSpPr>
            <p:cNvPr id="11302" name="TextBox 154"/>
            <p:cNvSpPr txBox="1">
              <a:spLocks noChangeArrowheads="1"/>
            </p:cNvSpPr>
            <p:nvPr/>
          </p:nvSpPr>
          <p:spPr bwMode="auto">
            <a:xfrm>
              <a:off x="4574742" y="4017530"/>
              <a:ext cx="1738312" cy="33855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sz="160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NA </a:t>
              </a:r>
              <a:r>
                <a:rPr lang="en-US" sz="1600">
                  <a:solidFill>
                    <a:srgbClr val="FFFF00"/>
                  </a:solidFill>
                  <a:sym typeface="Wingdings" pitchFamily="2" charset="2"/>
                </a:rPr>
                <a:t></a:t>
              </a:r>
              <a:r>
                <a:rPr lang="en-US" sz="160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gene list</a:t>
              </a:r>
            </a:p>
          </p:txBody>
        </p:sp>
        <p:sp>
          <p:nvSpPr>
            <p:cNvPr id="11303" name="TextBox 155"/>
            <p:cNvSpPr txBox="1">
              <a:spLocks noChangeArrowheads="1"/>
            </p:cNvSpPr>
            <p:nvPr/>
          </p:nvSpPr>
          <p:spPr bwMode="auto">
            <a:xfrm>
              <a:off x="7027863" y="3106738"/>
              <a:ext cx="1377228" cy="33855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sz="160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GXC </a:t>
              </a:r>
              <a:r>
                <a:rPr lang="en-US" sz="1600">
                  <a:solidFill>
                    <a:srgbClr val="FFFF00"/>
                  </a:solidFill>
                  <a:sym typeface="Wingdings" pitchFamily="2" charset="2"/>
                </a:rPr>
                <a:t></a:t>
              </a:r>
              <a:r>
                <a:rPr lang="en-US" sz="160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GRP</a:t>
              </a:r>
            </a:p>
          </p:txBody>
        </p:sp>
        <p:sp>
          <p:nvSpPr>
            <p:cNvPr id="11304" name="TextBox 156"/>
            <p:cNvSpPr txBox="1">
              <a:spLocks noChangeArrowheads="1"/>
            </p:cNvSpPr>
            <p:nvPr/>
          </p:nvSpPr>
          <p:spPr bwMode="auto">
            <a:xfrm>
              <a:off x="5599545" y="5710238"/>
              <a:ext cx="1362363" cy="33855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sz="160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GFF </a:t>
              </a:r>
              <a:r>
                <a:rPr lang="en-US" sz="1600">
                  <a:solidFill>
                    <a:srgbClr val="FFFF00"/>
                  </a:solidFill>
                  <a:sym typeface="Wingdings" pitchFamily="2" charset="2"/>
                </a:rPr>
                <a:t></a:t>
              </a:r>
              <a:r>
                <a:rPr lang="en-US" sz="160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GXA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2" name="AutoShape 32"/>
          <p:cNvSpPr>
            <a:spLocks noChangeArrowheads="1"/>
          </p:cNvSpPr>
          <p:nvPr/>
        </p:nvSpPr>
        <p:spPr bwMode="auto">
          <a:xfrm>
            <a:off x="163513" y="1204913"/>
            <a:ext cx="1931987" cy="5429250"/>
          </a:xfrm>
          <a:prstGeom prst="roundRect">
            <a:avLst>
              <a:gd name="adj" fmla="val 48750"/>
            </a:avLst>
          </a:prstGeom>
          <a:solidFill>
            <a:schemeClr val="accent6">
              <a:lumMod val="20000"/>
              <a:lumOff val="80000"/>
              <a:alpha val="38000"/>
            </a:schemeClr>
          </a:solidFill>
          <a:ln w="9525">
            <a:solidFill>
              <a:schemeClr val="accent6">
                <a:alpha val="70000"/>
              </a:schemeClr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37898" name="AutoShape 21"/>
          <p:cNvSpPr>
            <a:spLocks noChangeArrowheads="1"/>
          </p:cNvSpPr>
          <p:nvPr/>
        </p:nvSpPr>
        <p:spPr bwMode="auto">
          <a:xfrm>
            <a:off x="2530475" y="1241425"/>
            <a:ext cx="5411788" cy="5449888"/>
          </a:xfrm>
          <a:prstGeom prst="roundRect">
            <a:avLst>
              <a:gd name="adj" fmla="val 16667"/>
            </a:avLst>
          </a:prstGeom>
          <a:solidFill>
            <a:srgbClr val="F94DF2">
              <a:alpha val="12000"/>
            </a:srgbClr>
          </a:solidFill>
          <a:ln w="9525">
            <a:solidFill>
              <a:schemeClr val="accent6">
                <a:alpha val="70000"/>
              </a:schemeClr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grpSp>
        <p:nvGrpSpPr>
          <p:cNvPr id="36868" name="Group 50"/>
          <p:cNvGrpSpPr>
            <a:grpSpLocks/>
          </p:cNvGrpSpPr>
          <p:nvPr/>
        </p:nvGrpSpPr>
        <p:grpSpPr bwMode="auto">
          <a:xfrm>
            <a:off x="4887913" y="2176463"/>
            <a:ext cx="2952750" cy="3825875"/>
            <a:chOff x="7207250" y="1537230"/>
            <a:chExt cx="1550942" cy="1110512"/>
          </a:xfrm>
        </p:grpSpPr>
        <p:sp>
          <p:nvSpPr>
            <p:cNvPr id="36925" name="Rectangle 37"/>
            <p:cNvSpPr>
              <a:spLocks noChangeArrowheads="1"/>
            </p:cNvSpPr>
            <p:nvPr/>
          </p:nvSpPr>
          <p:spPr bwMode="auto">
            <a:xfrm>
              <a:off x="7207250" y="1537230"/>
              <a:ext cx="1438275" cy="1042987"/>
            </a:xfrm>
            <a:prstGeom prst="rect">
              <a:avLst/>
            </a:prstGeom>
            <a:solidFill>
              <a:schemeClr val="accent1">
                <a:alpha val="45882"/>
              </a:schemeClr>
            </a:solidFill>
            <a:ln w="9525">
              <a:solidFill>
                <a:srgbClr val="72BFC5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en-US">
                <a:ea typeface="ＭＳ Ｐゴシック" pitchFamily="34" charset="-128"/>
              </a:endParaRPr>
            </a:p>
          </p:txBody>
        </p:sp>
        <p:sp>
          <p:nvSpPr>
            <p:cNvPr id="36926" name="Rectangle 38"/>
            <p:cNvSpPr>
              <a:spLocks noChangeArrowheads="1"/>
            </p:cNvSpPr>
            <p:nvPr/>
          </p:nvSpPr>
          <p:spPr bwMode="auto">
            <a:xfrm>
              <a:off x="7264707" y="1566650"/>
              <a:ext cx="1438282" cy="1042984"/>
            </a:xfrm>
            <a:prstGeom prst="rect">
              <a:avLst/>
            </a:prstGeom>
            <a:solidFill>
              <a:schemeClr val="accent1">
                <a:alpha val="45882"/>
              </a:schemeClr>
            </a:solidFill>
            <a:ln w="9525">
              <a:solidFill>
                <a:srgbClr val="72BFC5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en-US">
                <a:ea typeface="ＭＳ Ｐゴシック" pitchFamily="34" charset="-128"/>
              </a:endParaRPr>
            </a:p>
          </p:txBody>
        </p:sp>
        <p:sp>
          <p:nvSpPr>
            <p:cNvPr id="48" name="Rectangle 39"/>
            <p:cNvSpPr>
              <a:spLocks noChangeArrowheads="1"/>
            </p:cNvSpPr>
            <p:nvPr/>
          </p:nvSpPr>
          <p:spPr bwMode="auto">
            <a:xfrm>
              <a:off x="7319910" y="1604758"/>
              <a:ext cx="1438282" cy="1042984"/>
            </a:xfrm>
            <a:prstGeom prst="rect">
              <a:avLst/>
            </a:prstGeom>
            <a:solidFill>
              <a:schemeClr val="accent1">
                <a:alpha val="46000"/>
              </a:schemeClr>
            </a:solidFill>
            <a:ln w="9525">
              <a:solidFill>
                <a:srgbClr val="72BFC5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pPr>
                <a:defRPr/>
              </a:pPr>
              <a:r>
                <a:rPr lang="en-US" sz="1100" i="1" dirty="0">
                  <a:solidFill>
                    <a:schemeClr val="accent5">
                      <a:lumMod val="50000"/>
                      <a:alpha val="46000"/>
                    </a:schemeClr>
                  </a:solidFill>
                  <a:latin typeface="Arial" charset="0"/>
                  <a:ea typeface="ＭＳ Ｐゴシック" pitchFamily="1" charset="-128"/>
                  <a:cs typeface="ＭＳ Ｐゴシック" pitchFamily="1" charset="-128"/>
                </a:rPr>
                <a:t>Clustered</a:t>
              </a:r>
              <a:endParaRPr lang="en-US" sz="2000" dirty="0">
                <a:solidFill>
                  <a:schemeClr val="accent5">
                    <a:lumMod val="50000"/>
                    <a:alpha val="46000"/>
                  </a:schemeClr>
                </a:solidFill>
                <a:latin typeface="Arial" charset="0"/>
                <a:ea typeface="ＭＳ Ｐゴシック" pitchFamily="1" charset="-128"/>
                <a:cs typeface="ＭＳ Ｐゴシック" pitchFamily="1" charset="-128"/>
              </a:endParaRPr>
            </a:p>
          </p:txBody>
        </p:sp>
      </p:grpSp>
      <p:sp>
        <p:nvSpPr>
          <p:cNvPr id="36869" name="Slide Number Placeholder 3"/>
          <p:cNvSpPr txBox="1">
            <a:spLocks noGrp="1"/>
          </p:cNvSpPr>
          <p:nvPr/>
        </p:nvSpPr>
        <p:spPr bwMode="auto">
          <a:xfrm>
            <a:off x="8628063" y="6567488"/>
            <a:ext cx="515937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D49554EB-8E1A-4985-8A56-D81B311380E6}" type="slidenum">
              <a:rPr lang="en-US" sz="1400">
                <a:solidFill>
                  <a:schemeClr val="bg2"/>
                </a:solidFill>
              </a:rPr>
              <a:pPr algn="r" eaLnBrk="1" hangingPunct="1"/>
              <a:t>30</a:t>
            </a:fld>
            <a:endParaRPr lang="en-US" sz="1400">
              <a:solidFill>
                <a:schemeClr val="bg2"/>
              </a:solidFill>
            </a:endParaRPr>
          </a:p>
        </p:txBody>
      </p:sp>
      <p:sp>
        <p:nvSpPr>
          <p:cNvPr id="368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6425" y="136525"/>
            <a:ext cx="7762875" cy="1028700"/>
          </a:xfrm>
        </p:spPr>
        <p:txBody>
          <a:bodyPr/>
          <a:lstStyle/>
          <a:p>
            <a:r>
              <a:rPr lang="en-US" smtClean="0">
                <a:solidFill>
                  <a:srgbClr val="FFFFFF"/>
                </a:solidFill>
                <a:ea typeface="ＭＳ Ｐゴシック" pitchFamily="34" charset="-128"/>
              </a:rPr>
              <a:t>Deployment Architecture</a:t>
            </a:r>
          </a:p>
        </p:txBody>
      </p:sp>
      <p:sp>
        <p:nvSpPr>
          <p:cNvPr id="36871" name="Text Box 4"/>
          <p:cNvSpPr txBox="1">
            <a:spLocks noChangeArrowheads="1"/>
          </p:cNvSpPr>
          <p:nvPr/>
        </p:nvSpPr>
        <p:spPr bwMode="auto">
          <a:xfrm>
            <a:off x="5859463" y="1152525"/>
            <a:ext cx="1301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>
                <a:ea typeface="ＭＳ Ｐゴシック" pitchFamily="34" charset="-128"/>
              </a:rPr>
              <a:t>Amazon</a:t>
            </a:r>
          </a:p>
        </p:txBody>
      </p:sp>
      <p:sp>
        <p:nvSpPr>
          <p:cNvPr id="36872" name="Freeform 13"/>
          <p:cNvSpPr>
            <a:spLocks/>
          </p:cNvSpPr>
          <p:nvPr/>
        </p:nvSpPr>
        <p:spPr bwMode="auto">
          <a:xfrm>
            <a:off x="7920038" y="5187950"/>
            <a:ext cx="954087" cy="1120775"/>
          </a:xfrm>
          <a:custGeom>
            <a:avLst/>
            <a:gdLst>
              <a:gd name="T0" fmla="*/ 2147483647 w 3725"/>
              <a:gd name="T1" fmla="*/ 2147483647 h 3668"/>
              <a:gd name="T2" fmla="*/ 2147483647 w 3725"/>
              <a:gd name="T3" fmla="*/ 2147483647 h 3668"/>
              <a:gd name="T4" fmla="*/ 2147483647 w 3725"/>
              <a:gd name="T5" fmla="*/ 2147483647 h 3668"/>
              <a:gd name="T6" fmla="*/ 2147483647 w 3725"/>
              <a:gd name="T7" fmla="*/ 2147483647 h 3668"/>
              <a:gd name="T8" fmla="*/ 2147483647 w 3725"/>
              <a:gd name="T9" fmla="*/ 2147483647 h 3668"/>
              <a:gd name="T10" fmla="*/ 2147483647 w 3725"/>
              <a:gd name="T11" fmla="*/ 2147483647 h 3668"/>
              <a:gd name="T12" fmla="*/ 2147483647 w 3725"/>
              <a:gd name="T13" fmla="*/ 2147483647 h 3668"/>
              <a:gd name="T14" fmla="*/ 2147483647 w 3725"/>
              <a:gd name="T15" fmla="*/ 2147483647 h 3668"/>
              <a:gd name="T16" fmla="*/ 2147483647 w 3725"/>
              <a:gd name="T17" fmla="*/ 2147483647 h 3668"/>
              <a:gd name="T18" fmla="*/ 2147483647 w 3725"/>
              <a:gd name="T19" fmla="*/ 2147483647 h 3668"/>
              <a:gd name="T20" fmla="*/ 2147483647 w 3725"/>
              <a:gd name="T21" fmla="*/ 2147483647 h 3668"/>
              <a:gd name="T22" fmla="*/ 2147483647 w 3725"/>
              <a:gd name="T23" fmla="*/ 2147483647 h 3668"/>
              <a:gd name="T24" fmla="*/ 2147483647 w 3725"/>
              <a:gd name="T25" fmla="*/ 2147483647 h 3668"/>
              <a:gd name="T26" fmla="*/ 2147483647 w 3725"/>
              <a:gd name="T27" fmla="*/ 2147483647 h 3668"/>
              <a:gd name="T28" fmla="*/ 2147483647 w 3725"/>
              <a:gd name="T29" fmla="*/ 2147483647 h 3668"/>
              <a:gd name="T30" fmla="*/ 2147483647 w 3725"/>
              <a:gd name="T31" fmla="*/ 2147483647 h 3668"/>
              <a:gd name="T32" fmla="*/ 2147483647 w 3725"/>
              <a:gd name="T33" fmla="*/ 2147483647 h 3668"/>
              <a:gd name="T34" fmla="*/ 2147483647 w 3725"/>
              <a:gd name="T35" fmla="*/ 2147483647 h 3668"/>
              <a:gd name="T36" fmla="*/ 2147483647 w 3725"/>
              <a:gd name="T37" fmla="*/ 2147483647 h 3668"/>
              <a:gd name="T38" fmla="*/ 2147483647 w 3725"/>
              <a:gd name="T39" fmla="*/ 2147483647 h 3668"/>
              <a:gd name="T40" fmla="*/ 2147483647 w 3725"/>
              <a:gd name="T41" fmla="*/ 2147483647 h 3668"/>
              <a:gd name="T42" fmla="*/ 2147483647 w 3725"/>
              <a:gd name="T43" fmla="*/ 2147483647 h 3668"/>
              <a:gd name="T44" fmla="*/ 2147483647 w 3725"/>
              <a:gd name="T45" fmla="*/ 2147483647 h 3668"/>
              <a:gd name="T46" fmla="*/ 2147483647 w 3725"/>
              <a:gd name="T47" fmla="*/ 2147483647 h 3668"/>
              <a:gd name="T48" fmla="*/ 2147483647 w 3725"/>
              <a:gd name="T49" fmla="*/ 2147483647 h 3668"/>
              <a:gd name="T50" fmla="*/ 2147483647 w 3725"/>
              <a:gd name="T51" fmla="*/ 2147483647 h 3668"/>
              <a:gd name="T52" fmla="*/ 2147483647 w 3725"/>
              <a:gd name="T53" fmla="*/ 2147483647 h 3668"/>
              <a:gd name="T54" fmla="*/ 2147483647 w 3725"/>
              <a:gd name="T55" fmla="*/ 2147483647 h 3668"/>
              <a:gd name="T56" fmla="*/ 2147483647 w 3725"/>
              <a:gd name="T57" fmla="*/ 2147483647 h 3668"/>
              <a:gd name="T58" fmla="*/ 2147483647 w 3725"/>
              <a:gd name="T59" fmla="*/ 2147483647 h 3668"/>
              <a:gd name="T60" fmla="*/ 2147483647 w 3725"/>
              <a:gd name="T61" fmla="*/ 2147483647 h 3668"/>
              <a:gd name="T62" fmla="*/ 2147483647 w 3725"/>
              <a:gd name="T63" fmla="*/ 2147483647 h 3668"/>
              <a:gd name="T64" fmla="*/ 2147483647 w 3725"/>
              <a:gd name="T65" fmla="*/ 2147483647 h 366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3725"/>
              <a:gd name="T100" fmla="*/ 0 h 3668"/>
              <a:gd name="T101" fmla="*/ 3725 w 3725"/>
              <a:gd name="T102" fmla="*/ 3668 h 3668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3725" h="3668">
                <a:moveTo>
                  <a:pt x="1349" y="100"/>
                </a:moveTo>
                <a:cubicBezTo>
                  <a:pt x="1465" y="79"/>
                  <a:pt x="1582" y="64"/>
                  <a:pt x="1699" y="44"/>
                </a:cubicBezTo>
                <a:cubicBezTo>
                  <a:pt x="1816" y="22"/>
                  <a:pt x="1935" y="0"/>
                  <a:pt x="2055" y="0"/>
                </a:cubicBezTo>
                <a:cubicBezTo>
                  <a:pt x="2140" y="19"/>
                  <a:pt x="2224" y="44"/>
                  <a:pt x="2311" y="59"/>
                </a:cubicBezTo>
                <a:cubicBezTo>
                  <a:pt x="2327" y="61"/>
                  <a:pt x="2344" y="49"/>
                  <a:pt x="2361" y="50"/>
                </a:cubicBezTo>
                <a:cubicBezTo>
                  <a:pt x="2384" y="50"/>
                  <a:pt x="2421" y="68"/>
                  <a:pt x="2444" y="77"/>
                </a:cubicBezTo>
                <a:cubicBezTo>
                  <a:pt x="2460" y="82"/>
                  <a:pt x="2494" y="89"/>
                  <a:pt x="2494" y="89"/>
                </a:cubicBezTo>
                <a:cubicBezTo>
                  <a:pt x="2675" y="195"/>
                  <a:pt x="2878" y="325"/>
                  <a:pt x="3077" y="416"/>
                </a:cubicBezTo>
                <a:cubicBezTo>
                  <a:pt x="3173" y="553"/>
                  <a:pt x="3267" y="692"/>
                  <a:pt x="3367" y="827"/>
                </a:cubicBezTo>
                <a:cubicBezTo>
                  <a:pt x="3393" y="862"/>
                  <a:pt x="3424" y="894"/>
                  <a:pt x="3455" y="927"/>
                </a:cubicBezTo>
                <a:cubicBezTo>
                  <a:pt x="3466" y="939"/>
                  <a:pt x="3494" y="961"/>
                  <a:pt x="3494" y="961"/>
                </a:cubicBezTo>
                <a:cubicBezTo>
                  <a:pt x="3547" y="1044"/>
                  <a:pt x="3610" y="1122"/>
                  <a:pt x="3655" y="1211"/>
                </a:cubicBezTo>
                <a:cubicBezTo>
                  <a:pt x="3663" y="1227"/>
                  <a:pt x="3638" y="1314"/>
                  <a:pt x="3638" y="1338"/>
                </a:cubicBezTo>
                <a:cubicBezTo>
                  <a:pt x="3661" y="1884"/>
                  <a:pt x="3664" y="1581"/>
                  <a:pt x="3622" y="1872"/>
                </a:cubicBezTo>
                <a:cubicBezTo>
                  <a:pt x="3633" y="1953"/>
                  <a:pt x="3633" y="1923"/>
                  <a:pt x="3633" y="1961"/>
                </a:cubicBezTo>
                <a:cubicBezTo>
                  <a:pt x="3640" y="2063"/>
                  <a:pt x="3647" y="2164"/>
                  <a:pt x="3655" y="2267"/>
                </a:cubicBezTo>
                <a:cubicBezTo>
                  <a:pt x="3657" y="2298"/>
                  <a:pt x="3658" y="2329"/>
                  <a:pt x="3661" y="2361"/>
                </a:cubicBezTo>
                <a:cubicBezTo>
                  <a:pt x="3664" y="2398"/>
                  <a:pt x="3672" y="2472"/>
                  <a:pt x="3672" y="2472"/>
                </a:cubicBezTo>
                <a:cubicBezTo>
                  <a:pt x="3676" y="2519"/>
                  <a:pt x="3725" y="2738"/>
                  <a:pt x="3694" y="2850"/>
                </a:cubicBezTo>
                <a:cubicBezTo>
                  <a:pt x="3681" y="2894"/>
                  <a:pt x="3623" y="2952"/>
                  <a:pt x="3599" y="2983"/>
                </a:cubicBezTo>
                <a:cubicBezTo>
                  <a:pt x="3589" y="2993"/>
                  <a:pt x="3572" y="3016"/>
                  <a:pt x="3572" y="3016"/>
                </a:cubicBezTo>
                <a:cubicBezTo>
                  <a:pt x="3566" y="3023"/>
                  <a:pt x="3354" y="3439"/>
                  <a:pt x="3177" y="3466"/>
                </a:cubicBezTo>
                <a:cubicBezTo>
                  <a:pt x="3136" y="3481"/>
                  <a:pt x="3097" y="3483"/>
                  <a:pt x="3055" y="3488"/>
                </a:cubicBezTo>
                <a:cubicBezTo>
                  <a:pt x="3038" y="3489"/>
                  <a:pt x="3005" y="3494"/>
                  <a:pt x="3005" y="3494"/>
                </a:cubicBezTo>
                <a:cubicBezTo>
                  <a:pt x="2821" y="3517"/>
                  <a:pt x="2637" y="3535"/>
                  <a:pt x="2455" y="3563"/>
                </a:cubicBezTo>
                <a:cubicBezTo>
                  <a:pt x="2384" y="3573"/>
                  <a:pt x="2327" y="3611"/>
                  <a:pt x="2255" y="3611"/>
                </a:cubicBezTo>
                <a:cubicBezTo>
                  <a:pt x="2012" y="3641"/>
                  <a:pt x="1884" y="3668"/>
                  <a:pt x="1666" y="3650"/>
                </a:cubicBezTo>
                <a:cubicBezTo>
                  <a:pt x="1653" y="3646"/>
                  <a:pt x="1627" y="3638"/>
                  <a:pt x="1627" y="3638"/>
                </a:cubicBezTo>
                <a:cubicBezTo>
                  <a:pt x="1551" y="3629"/>
                  <a:pt x="1474" y="3624"/>
                  <a:pt x="1399" y="3611"/>
                </a:cubicBezTo>
                <a:cubicBezTo>
                  <a:pt x="1373" y="3606"/>
                  <a:pt x="1351" y="3590"/>
                  <a:pt x="1327" y="3583"/>
                </a:cubicBezTo>
                <a:cubicBezTo>
                  <a:pt x="1309" y="3577"/>
                  <a:pt x="1290" y="3576"/>
                  <a:pt x="1272" y="3572"/>
                </a:cubicBezTo>
                <a:cubicBezTo>
                  <a:pt x="1262" y="3569"/>
                  <a:pt x="1244" y="3561"/>
                  <a:pt x="1244" y="3561"/>
                </a:cubicBezTo>
                <a:cubicBezTo>
                  <a:pt x="1135" y="3529"/>
                  <a:pt x="1025" y="3504"/>
                  <a:pt x="919" y="3467"/>
                </a:cubicBezTo>
                <a:cubicBezTo>
                  <a:pt x="890" y="3456"/>
                  <a:pt x="870" y="3430"/>
                  <a:pt x="844" y="3416"/>
                </a:cubicBezTo>
                <a:cubicBezTo>
                  <a:pt x="830" y="3408"/>
                  <a:pt x="805" y="3388"/>
                  <a:pt x="805" y="3388"/>
                </a:cubicBezTo>
                <a:cubicBezTo>
                  <a:pt x="747" y="3318"/>
                  <a:pt x="696" y="3241"/>
                  <a:pt x="631" y="3179"/>
                </a:cubicBezTo>
                <a:cubicBezTo>
                  <a:pt x="614" y="3163"/>
                  <a:pt x="586" y="3170"/>
                  <a:pt x="566" y="3161"/>
                </a:cubicBezTo>
                <a:cubicBezTo>
                  <a:pt x="529" y="3145"/>
                  <a:pt x="494" y="3109"/>
                  <a:pt x="460" y="3088"/>
                </a:cubicBezTo>
                <a:cubicBezTo>
                  <a:pt x="445" y="3079"/>
                  <a:pt x="416" y="3061"/>
                  <a:pt x="416" y="3061"/>
                </a:cubicBezTo>
                <a:cubicBezTo>
                  <a:pt x="343" y="3004"/>
                  <a:pt x="266" y="2953"/>
                  <a:pt x="199" y="2891"/>
                </a:cubicBezTo>
                <a:cubicBezTo>
                  <a:pt x="184" y="2878"/>
                  <a:pt x="189" y="2852"/>
                  <a:pt x="177" y="2838"/>
                </a:cubicBezTo>
                <a:cubicBezTo>
                  <a:pt x="169" y="2819"/>
                  <a:pt x="165" y="2799"/>
                  <a:pt x="155" y="2783"/>
                </a:cubicBezTo>
                <a:cubicBezTo>
                  <a:pt x="151" y="2777"/>
                  <a:pt x="144" y="2766"/>
                  <a:pt x="144" y="2766"/>
                </a:cubicBezTo>
                <a:cubicBezTo>
                  <a:pt x="114" y="2631"/>
                  <a:pt x="88" y="2496"/>
                  <a:pt x="55" y="2363"/>
                </a:cubicBezTo>
                <a:cubicBezTo>
                  <a:pt x="47" y="2335"/>
                  <a:pt x="31" y="2310"/>
                  <a:pt x="22" y="2283"/>
                </a:cubicBezTo>
                <a:cubicBezTo>
                  <a:pt x="18" y="2274"/>
                  <a:pt x="18" y="2264"/>
                  <a:pt x="16" y="2255"/>
                </a:cubicBezTo>
                <a:cubicBezTo>
                  <a:pt x="14" y="2214"/>
                  <a:pt x="10" y="2133"/>
                  <a:pt x="10" y="2133"/>
                </a:cubicBezTo>
                <a:cubicBezTo>
                  <a:pt x="9" y="2017"/>
                  <a:pt x="0" y="1902"/>
                  <a:pt x="7" y="1787"/>
                </a:cubicBezTo>
                <a:cubicBezTo>
                  <a:pt x="7" y="1771"/>
                  <a:pt x="26" y="1763"/>
                  <a:pt x="33" y="1750"/>
                </a:cubicBezTo>
                <a:cubicBezTo>
                  <a:pt x="45" y="1723"/>
                  <a:pt x="41" y="1690"/>
                  <a:pt x="44" y="1661"/>
                </a:cubicBezTo>
                <a:cubicBezTo>
                  <a:pt x="45" y="1642"/>
                  <a:pt x="46" y="1623"/>
                  <a:pt x="49" y="1605"/>
                </a:cubicBezTo>
                <a:cubicBezTo>
                  <a:pt x="50" y="1593"/>
                  <a:pt x="55" y="1572"/>
                  <a:pt x="55" y="1572"/>
                </a:cubicBezTo>
                <a:cubicBezTo>
                  <a:pt x="71" y="1451"/>
                  <a:pt x="87" y="1331"/>
                  <a:pt x="103" y="1211"/>
                </a:cubicBezTo>
                <a:cubicBezTo>
                  <a:pt x="109" y="1161"/>
                  <a:pt x="116" y="1111"/>
                  <a:pt x="122" y="1061"/>
                </a:cubicBezTo>
                <a:cubicBezTo>
                  <a:pt x="123" y="1044"/>
                  <a:pt x="127" y="1011"/>
                  <a:pt x="127" y="1011"/>
                </a:cubicBezTo>
                <a:cubicBezTo>
                  <a:pt x="167" y="901"/>
                  <a:pt x="196" y="787"/>
                  <a:pt x="247" y="683"/>
                </a:cubicBezTo>
                <a:cubicBezTo>
                  <a:pt x="254" y="668"/>
                  <a:pt x="279" y="674"/>
                  <a:pt x="294" y="666"/>
                </a:cubicBezTo>
                <a:cubicBezTo>
                  <a:pt x="313" y="655"/>
                  <a:pt x="344" y="622"/>
                  <a:pt x="344" y="622"/>
                </a:cubicBezTo>
                <a:cubicBezTo>
                  <a:pt x="439" y="546"/>
                  <a:pt x="531" y="464"/>
                  <a:pt x="631" y="395"/>
                </a:cubicBezTo>
                <a:cubicBezTo>
                  <a:pt x="648" y="382"/>
                  <a:pt x="673" y="384"/>
                  <a:pt x="694" y="377"/>
                </a:cubicBezTo>
                <a:cubicBezTo>
                  <a:pt x="704" y="373"/>
                  <a:pt x="713" y="367"/>
                  <a:pt x="722" y="361"/>
                </a:cubicBezTo>
                <a:cubicBezTo>
                  <a:pt x="741" y="346"/>
                  <a:pt x="777" y="316"/>
                  <a:pt x="777" y="316"/>
                </a:cubicBezTo>
                <a:cubicBezTo>
                  <a:pt x="856" y="262"/>
                  <a:pt x="937" y="211"/>
                  <a:pt x="1015" y="155"/>
                </a:cubicBezTo>
                <a:cubicBezTo>
                  <a:pt x="1028" y="145"/>
                  <a:pt x="1035" y="130"/>
                  <a:pt x="1055" y="122"/>
                </a:cubicBezTo>
                <a:cubicBezTo>
                  <a:pt x="1185" y="43"/>
                  <a:pt x="1120" y="39"/>
                  <a:pt x="1194" y="83"/>
                </a:cubicBezTo>
                <a:cubicBezTo>
                  <a:pt x="1195" y="83"/>
                  <a:pt x="1197" y="83"/>
                  <a:pt x="1199" y="83"/>
                </a:cubicBezTo>
                <a:cubicBezTo>
                  <a:pt x="1249" y="88"/>
                  <a:pt x="1349" y="100"/>
                  <a:pt x="1349" y="100"/>
                </a:cubicBezTo>
                <a:close/>
              </a:path>
            </a:pathLst>
          </a:custGeom>
          <a:solidFill>
            <a:srgbClr val="CCFFCC">
              <a:alpha val="23921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3" name="Text Box 14"/>
          <p:cNvSpPr txBox="1">
            <a:spLocks noChangeArrowheads="1"/>
          </p:cNvSpPr>
          <p:nvPr/>
        </p:nvSpPr>
        <p:spPr bwMode="auto">
          <a:xfrm>
            <a:off x="7953375" y="5273675"/>
            <a:ext cx="1190625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200">
                <a:ea typeface="ＭＳ Ｐゴシック" pitchFamily="34" charset="-128"/>
              </a:rPr>
              <a:t>External</a:t>
            </a:r>
          </a:p>
          <a:p>
            <a:pPr eaLnBrk="1" hangingPunct="1"/>
            <a:r>
              <a:rPr lang="en-US" sz="1200">
                <a:ea typeface="ＭＳ Ｐゴシック" pitchFamily="34" charset="-128"/>
              </a:rPr>
              <a:t>Data </a:t>
            </a:r>
          </a:p>
          <a:p>
            <a:pPr eaLnBrk="1" hangingPunct="1"/>
            <a:r>
              <a:rPr lang="en-US" sz="1200">
                <a:ea typeface="ＭＳ Ｐゴシック" pitchFamily="34" charset="-128"/>
              </a:rPr>
              <a:t>Sources</a:t>
            </a:r>
          </a:p>
          <a:p>
            <a:pPr eaLnBrk="1" hangingPunct="1"/>
            <a:r>
              <a:rPr lang="en-US" sz="1200">
                <a:ea typeface="ＭＳ Ｐゴシック" pitchFamily="34" charset="-128"/>
              </a:rPr>
              <a:t>(e.g., Arrary </a:t>
            </a:r>
          </a:p>
          <a:p>
            <a:pPr eaLnBrk="1" hangingPunct="1"/>
            <a:r>
              <a:rPr lang="en-US" sz="1200">
                <a:ea typeface="ＭＳ Ｐゴシック" pitchFamily="34" charset="-128"/>
              </a:rPr>
              <a:t>   Express)</a:t>
            </a:r>
            <a:endParaRPr lang="en-US">
              <a:ea typeface="ＭＳ Ｐゴシック" pitchFamily="34" charset="-128"/>
            </a:endParaRPr>
          </a:p>
        </p:txBody>
      </p:sp>
      <p:sp>
        <p:nvSpPr>
          <p:cNvPr id="36874" name="AutoShape 18"/>
          <p:cNvSpPr>
            <a:spLocks noChangeArrowheads="1"/>
          </p:cNvSpPr>
          <p:nvPr/>
        </p:nvSpPr>
        <p:spPr bwMode="auto">
          <a:xfrm>
            <a:off x="5307013" y="4514850"/>
            <a:ext cx="1641475" cy="11906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1400">
                <a:ea typeface="ＭＳ Ｐゴシック" pitchFamily="34" charset="-128"/>
              </a:rPr>
              <a:t> Data</a:t>
            </a:r>
          </a:p>
          <a:p>
            <a:r>
              <a:rPr lang="en-US" sz="1400">
                <a:ea typeface="ＭＳ Ｐゴシック" pitchFamily="34" charset="-128"/>
              </a:rPr>
              <a:t> Manager</a:t>
            </a:r>
          </a:p>
          <a:p>
            <a:r>
              <a:rPr lang="en-US" sz="1400">
                <a:ea typeface="ＭＳ Ｐゴシック" pitchFamily="34" charset="-128"/>
              </a:rPr>
              <a:t> (DM)</a:t>
            </a:r>
            <a:endParaRPr lang="en-US">
              <a:ea typeface="ＭＳ Ｐゴシック" pitchFamily="34" charset="-128"/>
            </a:endParaRPr>
          </a:p>
        </p:txBody>
      </p:sp>
      <p:sp>
        <p:nvSpPr>
          <p:cNvPr id="36875" name="AutoShape 19"/>
          <p:cNvSpPr>
            <a:spLocks noChangeArrowheads="1"/>
          </p:cNvSpPr>
          <p:nvPr/>
        </p:nvSpPr>
        <p:spPr bwMode="auto">
          <a:xfrm>
            <a:off x="5351463" y="2714625"/>
            <a:ext cx="1590675" cy="120491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1400">
                <a:ea typeface="ＭＳ Ｐゴシック" pitchFamily="34" charset="-128"/>
              </a:rPr>
              <a:t> Analysis</a:t>
            </a:r>
          </a:p>
          <a:p>
            <a:r>
              <a:rPr lang="en-US" sz="1400">
                <a:ea typeface="ＭＳ Ｐゴシック" pitchFamily="34" charset="-128"/>
              </a:rPr>
              <a:t> Task</a:t>
            </a:r>
          </a:p>
          <a:p>
            <a:r>
              <a:rPr lang="en-US" sz="1400">
                <a:ea typeface="ＭＳ Ｐゴシック" pitchFamily="34" charset="-128"/>
              </a:rPr>
              <a:t> Manager</a:t>
            </a:r>
          </a:p>
          <a:p>
            <a:r>
              <a:rPr lang="en-US" sz="1400">
                <a:ea typeface="ＭＳ Ｐゴシック" pitchFamily="34" charset="-128"/>
              </a:rPr>
              <a:t> (ATM)</a:t>
            </a:r>
            <a:endParaRPr lang="en-US">
              <a:ea typeface="ＭＳ Ｐゴシック" pitchFamily="34" charset="-128"/>
            </a:endParaRPr>
          </a:p>
        </p:txBody>
      </p:sp>
      <p:sp>
        <p:nvSpPr>
          <p:cNvPr id="36876" name="AutoShape 29"/>
          <p:cNvSpPr>
            <a:spLocks noChangeArrowheads="1"/>
          </p:cNvSpPr>
          <p:nvPr/>
        </p:nvSpPr>
        <p:spPr bwMode="auto">
          <a:xfrm>
            <a:off x="6456363" y="3838575"/>
            <a:ext cx="609600" cy="698500"/>
          </a:xfrm>
          <a:prstGeom prst="can">
            <a:avLst>
              <a:gd name="adj" fmla="val 28646"/>
            </a:avLst>
          </a:prstGeom>
          <a:solidFill>
            <a:srgbClr val="E8D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1200" b="1">
                <a:solidFill>
                  <a:srgbClr val="C72BE3"/>
                </a:solidFill>
              </a:rPr>
              <a:t>Simple</a:t>
            </a:r>
          </a:p>
          <a:p>
            <a:r>
              <a:rPr lang="en-US" sz="1200" b="1">
                <a:solidFill>
                  <a:srgbClr val="C72BE3"/>
                </a:solidFill>
              </a:rPr>
              <a:t>DB</a:t>
            </a:r>
            <a:endParaRPr lang="en-US"/>
          </a:p>
        </p:txBody>
      </p:sp>
      <p:sp>
        <p:nvSpPr>
          <p:cNvPr id="36877" name="AutoShape 30"/>
          <p:cNvSpPr>
            <a:spLocks noChangeArrowheads="1"/>
          </p:cNvSpPr>
          <p:nvPr/>
        </p:nvSpPr>
        <p:spPr bwMode="auto">
          <a:xfrm>
            <a:off x="582613" y="6178550"/>
            <a:ext cx="6656387" cy="492125"/>
          </a:xfrm>
          <a:prstGeom prst="roundRect">
            <a:avLst>
              <a:gd name="adj" fmla="val 16667"/>
            </a:avLst>
          </a:prstGeom>
          <a:solidFill>
            <a:srgbClr val="FFCC99">
              <a:alpha val="61960"/>
            </a:srgb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/>
          <a:lstStyle/>
          <a:p>
            <a:r>
              <a:rPr lang="en-US" sz="1600" b="1">
                <a:solidFill>
                  <a:srgbClr val="C72BE3"/>
                </a:solidFill>
                <a:ea typeface="ＭＳ Ｐゴシック" pitchFamily="34" charset="-128"/>
              </a:rPr>
              <a:t>        S3</a:t>
            </a:r>
            <a:r>
              <a:rPr lang="en-US" sz="1600">
                <a:ea typeface="ＭＳ Ｐゴシック" pitchFamily="34" charset="-128"/>
              </a:rPr>
              <a:t> </a:t>
            </a:r>
            <a:endParaRPr lang="en-US">
              <a:ea typeface="ＭＳ Ｐゴシック" pitchFamily="34" charset="-128"/>
            </a:endParaRPr>
          </a:p>
        </p:txBody>
      </p:sp>
      <p:sp>
        <p:nvSpPr>
          <p:cNvPr id="32783" name="AutoShape 31"/>
          <p:cNvSpPr>
            <a:spLocks noChangeArrowheads="1"/>
          </p:cNvSpPr>
          <p:nvPr/>
        </p:nvSpPr>
        <p:spPr bwMode="auto">
          <a:xfrm>
            <a:off x="3524250" y="6280150"/>
            <a:ext cx="1093788" cy="333375"/>
          </a:xfrm>
          <a:prstGeom prst="foldedCorner">
            <a:avLst>
              <a:gd name="adj" fmla="val 35546"/>
            </a:avLst>
          </a:prstGeom>
          <a:solidFill>
            <a:schemeClr val="accent6">
              <a:lumMod val="75000"/>
              <a:alpha val="50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en-US" sz="1200" dirty="0">
                <a:latin typeface="Arial" charset="0"/>
                <a:ea typeface="ＭＳ Ｐゴシック" pitchFamily="1" charset="-128"/>
                <a:cs typeface="ＭＳ Ｐゴシック" pitchFamily="1" charset="-128"/>
              </a:rPr>
              <a:t>File transfers</a:t>
            </a:r>
            <a:endParaRPr lang="en-US" dirty="0">
              <a:latin typeface="Arial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36879" name="Text Box 33"/>
          <p:cNvSpPr txBox="1">
            <a:spLocks noChangeArrowheads="1"/>
          </p:cNvSpPr>
          <p:nvPr/>
        </p:nvSpPr>
        <p:spPr bwMode="auto">
          <a:xfrm>
            <a:off x="225425" y="1220788"/>
            <a:ext cx="21732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>
                <a:ea typeface="ＭＳ Ｐゴシック" pitchFamily="34" charset="-128"/>
              </a:rPr>
              <a:t>GS Clients</a:t>
            </a:r>
          </a:p>
        </p:txBody>
      </p:sp>
      <p:sp>
        <p:nvSpPr>
          <p:cNvPr id="32785" name="AutoShape 34"/>
          <p:cNvSpPr>
            <a:spLocks noChangeArrowheads="1"/>
          </p:cNvSpPr>
          <p:nvPr/>
        </p:nvSpPr>
        <p:spPr bwMode="auto">
          <a:xfrm flipH="1">
            <a:off x="2601913" y="6346825"/>
            <a:ext cx="652462" cy="21907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1159100479 h 21600"/>
              <a:gd name="T4" fmla="*/ 2147483647 w 21600"/>
              <a:gd name="T5" fmla="*/ 2147483647 h 21600"/>
              <a:gd name="T6" fmla="*/ 2147483647 w 21600"/>
              <a:gd name="T7" fmla="*/ 1159100479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008 h 21600"/>
              <a:gd name="T14" fmla="*/ 18967 w 21600"/>
              <a:gd name="T15" fmla="*/ 1659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690" y="0"/>
                </a:moveTo>
                <a:lnTo>
                  <a:pt x="16690" y="5008"/>
                </a:lnTo>
                <a:lnTo>
                  <a:pt x="3375" y="5008"/>
                </a:lnTo>
                <a:lnTo>
                  <a:pt x="3375" y="16592"/>
                </a:lnTo>
                <a:lnTo>
                  <a:pt x="16690" y="16592"/>
                </a:lnTo>
                <a:lnTo>
                  <a:pt x="1669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008"/>
                </a:moveTo>
                <a:lnTo>
                  <a:pt x="1350" y="16592"/>
                </a:lnTo>
                <a:lnTo>
                  <a:pt x="2700" y="16592"/>
                </a:lnTo>
                <a:lnTo>
                  <a:pt x="2700" y="5008"/>
                </a:lnTo>
                <a:close/>
              </a:path>
              <a:path w="21600" h="21600">
                <a:moveTo>
                  <a:pt x="0" y="5008"/>
                </a:moveTo>
                <a:lnTo>
                  <a:pt x="0" y="16592"/>
                </a:lnTo>
                <a:lnTo>
                  <a:pt x="675" y="16592"/>
                </a:lnTo>
                <a:lnTo>
                  <a:pt x="675" y="5008"/>
                </a:lnTo>
                <a:close/>
              </a:path>
            </a:pathLst>
          </a:custGeom>
          <a:solidFill>
            <a:schemeClr val="accent6">
              <a:lumMod val="75000"/>
              <a:alpha val="50000"/>
            </a:schemeClr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32786" name="AutoShape 35"/>
          <p:cNvSpPr>
            <a:spLocks noChangeArrowheads="1"/>
          </p:cNvSpPr>
          <p:nvPr/>
        </p:nvSpPr>
        <p:spPr bwMode="auto">
          <a:xfrm>
            <a:off x="4811713" y="6324600"/>
            <a:ext cx="569912" cy="23177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1536349077 h 21600"/>
              <a:gd name="T4" fmla="*/ 2147483647 w 21600"/>
              <a:gd name="T5" fmla="*/ 2147483647 h 21600"/>
              <a:gd name="T6" fmla="*/ 2147483647 w 21600"/>
              <a:gd name="T7" fmla="*/ 153634907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6">
              <a:lumMod val="75000"/>
              <a:alpha val="50000"/>
            </a:schemeClr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grpSp>
        <p:nvGrpSpPr>
          <p:cNvPr id="36882" name="Group 36"/>
          <p:cNvGrpSpPr>
            <a:grpSpLocks/>
          </p:cNvGrpSpPr>
          <p:nvPr/>
        </p:nvGrpSpPr>
        <p:grpSpPr bwMode="auto">
          <a:xfrm>
            <a:off x="3016250" y="1368425"/>
            <a:ext cx="1728788" cy="1233488"/>
            <a:chOff x="1516" y="1010"/>
            <a:chExt cx="1089" cy="777"/>
          </a:xfrm>
        </p:grpSpPr>
        <p:sp>
          <p:nvSpPr>
            <p:cNvPr id="36921" name="Rectangle 37"/>
            <p:cNvSpPr>
              <a:spLocks noChangeArrowheads="1"/>
            </p:cNvSpPr>
            <p:nvPr/>
          </p:nvSpPr>
          <p:spPr bwMode="auto">
            <a:xfrm>
              <a:off x="1516" y="1010"/>
              <a:ext cx="906" cy="657"/>
            </a:xfrm>
            <a:prstGeom prst="rect">
              <a:avLst/>
            </a:prstGeom>
            <a:solidFill>
              <a:schemeClr val="accent1">
                <a:alpha val="45882"/>
              </a:schemeClr>
            </a:solidFill>
            <a:ln w="9525">
              <a:solidFill>
                <a:srgbClr val="72BFC5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en-US">
                <a:ea typeface="ＭＳ Ｐゴシック" pitchFamily="34" charset="-128"/>
              </a:endParaRPr>
            </a:p>
          </p:txBody>
        </p:sp>
        <p:sp>
          <p:nvSpPr>
            <p:cNvPr id="36922" name="Rectangle 38"/>
            <p:cNvSpPr>
              <a:spLocks noChangeArrowheads="1"/>
            </p:cNvSpPr>
            <p:nvPr/>
          </p:nvSpPr>
          <p:spPr bwMode="auto">
            <a:xfrm>
              <a:off x="1611" y="1074"/>
              <a:ext cx="906" cy="657"/>
            </a:xfrm>
            <a:prstGeom prst="rect">
              <a:avLst/>
            </a:prstGeom>
            <a:solidFill>
              <a:schemeClr val="accent1">
                <a:alpha val="45882"/>
              </a:schemeClr>
            </a:solidFill>
            <a:ln w="9525">
              <a:solidFill>
                <a:srgbClr val="72BFC5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en-US">
                <a:ea typeface="ＭＳ Ｐゴシック" pitchFamily="34" charset="-128"/>
              </a:endParaRPr>
            </a:p>
          </p:txBody>
        </p:sp>
        <p:sp>
          <p:nvSpPr>
            <p:cNvPr id="37930" name="Rectangle 39"/>
            <p:cNvSpPr>
              <a:spLocks noChangeArrowheads="1"/>
            </p:cNvSpPr>
            <p:nvPr/>
          </p:nvSpPr>
          <p:spPr bwMode="auto">
            <a:xfrm>
              <a:off x="1699" y="1130"/>
              <a:ext cx="906" cy="657"/>
            </a:xfrm>
            <a:prstGeom prst="rect">
              <a:avLst/>
            </a:prstGeom>
            <a:solidFill>
              <a:schemeClr val="accent1">
                <a:alpha val="46000"/>
              </a:schemeClr>
            </a:solidFill>
            <a:ln w="9525">
              <a:solidFill>
                <a:srgbClr val="72BFC5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pPr>
                <a:defRPr/>
              </a:pPr>
              <a:r>
                <a:rPr lang="en-US" sz="1200" i="1" dirty="0">
                  <a:solidFill>
                    <a:schemeClr val="accent5">
                      <a:lumMod val="50000"/>
                      <a:alpha val="46000"/>
                    </a:schemeClr>
                  </a:solidFill>
                  <a:latin typeface="Arial" charset="0"/>
                  <a:ea typeface="ＭＳ Ｐゴシック" pitchFamily="1" charset="-128"/>
                  <a:cs typeface="ＭＳ Ｐゴシック" pitchFamily="1" charset="-128"/>
                </a:rPr>
                <a:t>Clustered</a:t>
              </a:r>
              <a:endParaRPr lang="en-US" dirty="0">
                <a:solidFill>
                  <a:schemeClr val="accent5">
                    <a:lumMod val="50000"/>
                    <a:alpha val="46000"/>
                  </a:schemeClr>
                </a:solidFill>
                <a:latin typeface="Arial" charset="0"/>
                <a:ea typeface="ＭＳ Ｐゴシック" pitchFamily="1" charset="-128"/>
                <a:cs typeface="ＭＳ Ｐゴシック" pitchFamily="1" charset="-128"/>
              </a:endParaRPr>
            </a:p>
          </p:txBody>
        </p:sp>
        <p:sp>
          <p:nvSpPr>
            <p:cNvPr id="36924" name="AutoShape 40"/>
            <p:cNvSpPr>
              <a:spLocks noChangeArrowheads="1"/>
            </p:cNvSpPr>
            <p:nvPr/>
          </p:nvSpPr>
          <p:spPr bwMode="auto">
            <a:xfrm>
              <a:off x="1801" y="1352"/>
              <a:ext cx="720" cy="301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r>
                <a:rPr lang="en-US" sz="1100">
                  <a:ea typeface="ＭＳ Ｐゴシック" pitchFamily="34" charset="-128"/>
                </a:rPr>
                <a:t>Identity</a:t>
              </a:r>
            </a:p>
            <a:p>
              <a:r>
                <a:rPr lang="en-US" sz="1100">
                  <a:ea typeface="ＭＳ Ｐゴシック" pitchFamily="34" charset="-128"/>
                </a:rPr>
                <a:t>Service </a:t>
              </a:r>
            </a:p>
            <a:p>
              <a:r>
                <a:rPr lang="en-US" sz="1100">
                  <a:ea typeface="ＭＳ Ｐゴシック" pitchFamily="34" charset="-128"/>
                </a:rPr>
                <a:t>(OpenID)</a:t>
              </a:r>
              <a:endParaRPr lang="en-US" sz="1800">
                <a:ea typeface="ＭＳ Ｐゴシック" pitchFamily="34" charset="-128"/>
              </a:endParaRPr>
            </a:p>
          </p:txBody>
        </p:sp>
      </p:grpSp>
      <p:sp>
        <p:nvSpPr>
          <p:cNvPr id="36883" name="AutoShape 45"/>
          <p:cNvSpPr>
            <a:spLocks noChangeArrowheads="1"/>
          </p:cNvSpPr>
          <p:nvPr/>
        </p:nvSpPr>
        <p:spPr bwMode="auto">
          <a:xfrm>
            <a:off x="6884988" y="5402263"/>
            <a:ext cx="1093787" cy="187325"/>
          </a:xfrm>
          <a:prstGeom prst="leftRightArrow">
            <a:avLst>
              <a:gd name="adj1" fmla="val 50000"/>
              <a:gd name="adj2" fmla="val 66202"/>
            </a:avLst>
          </a:prstGeom>
          <a:solidFill>
            <a:srgbClr val="CCFFFF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84" name="Rectangle 16"/>
          <p:cNvSpPr>
            <a:spLocks noChangeArrowheads="1"/>
          </p:cNvSpPr>
          <p:nvPr/>
        </p:nvSpPr>
        <p:spPr bwMode="auto">
          <a:xfrm>
            <a:off x="5165725" y="4851400"/>
            <a:ext cx="300038" cy="479425"/>
          </a:xfrm>
          <a:prstGeom prst="rect">
            <a:avLst/>
          </a:prstGeom>
          <a:solidFill>
            <a:srgbClr val="688BA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lIns="45720" anchor="b"/>
          <a:lstStyle/>
          <a:p>
            <a:r>
              <a:rPr lang="en-US" sz="1200">
                <a:solidFill>
                  <a:schemeClr val="bg1"/>
                </a:solidFill>
                <a:ea typeface="ＭＳ Ｐゴシック" pitchFamily="34" charset="-128"/>
              </a:rPr>
              <a:t>REST</a:t>
            </a:r>
            <a:endParaRPr lang="en-US">
              <a:solidFill>
                <a:schemeClr val="bg1"/>
              </a:solidFill>
              <a:ea typeface="ＭＳ Ｐゴシック" pitchFamily="34" charset="-128"/>
            </a:endParaRPr>
          </a:p>
        </p:txBody>
      </p:sp>
      <p:sp>
        <p:nvSpPr>
          <p:cNvPr id="36885" name="Rectangle 16"/>
          <p:cNvSpPr>
            <a:spLocks noChangeArrowheads="1"/>
          </p:cNvSpPr>
          <p:nvPr/>
        </p:nvSpPr>
        <p:spPr bwMode="auto">
          <a:xfrm>
            <a:off x="5205413" y="3081338"/>
            <a:ext cx="300037" cy="479425"/>
          </a:xfrm>
          <a:prstGeom prst="rect">
            <a:avLst/>
          </a:prstGeom>
          <a:solidFill>
            <a:srgbClr val="688BA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lIns="45720" anchor="b"/>
          <a:lstStyle/>
          <a:p>
            <a:r>
              <a:rPr lang="en-US" sz="1200">
                <a:solidFill>
                  <a:schemeClr val="bg1"/>
                </a:solidFill>
                <a:ea typeface="ＭＳ Ｐゴシック" pitchFamily="34" charset="-128"/>
              </a:rPr>
              <a:t>REST</a:t>
            </a:r>
            <a:endParaRPr lang="en-US">
              <a:solidFill>
                <a:schemeClr val="bg1"/>
              </a:solidFill>
              <a:ea typeface="ＭＳ Ｐゴシック" pitchFamily="34" charset="-128"/>
            </a:endParaRPr>
          </a:p>
        </p:txBody>
      </p:sp>
      <p:sp>
        <p:nvSpPr>
          <p:cNvPr id="36886" name="AutoShape 18"/>
          <p:cNvSpPr>
            <a:spLocks noChangeArrowheads="1"/>
          </p:cNvSpPr>
          <p:nvPr/>
        </p:nvSpPr>
        <p:spPr bwMode="auto">
          <a:xfrm rot="-5400000">
            <a:off x="5757863" y="4079875"/>
            <a:ext cx="1047750" cy="3492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1200">
                <a:ea typeface="ＭＳ Ｐゴシック" pitchFamily="34" charset="-128"/>
              </a:rPr>
              <a:t>Provenance</a:t>
            </a:r>
            <a:endParaRPr lang="en-US" sz="1600">
              <a:ea typeface="ＭＳ Ｐゴシック" pitchFamily="34" charset="-128"/>
            </a:endParaRPr>
          </a:p>
        </p:txBody>
      </p:sp>
      <p:sp>
        <p:nvSpPr>
          <p:cNvPr id="36887" name="AutoShape 104"/>
          <p:cNvSpPr>
            <a:spLocks noChangeArrowheads="1"/>
          </p:cNvSpPr>
          <p:nvPr/>
        </p:nvSpPr>
        <p:spPr bwMode="auto">
          <a:xfrm>
            <a:off x="6162675" y="5461000"/>
            <a:ext cx="523875" cy="311150"/>
          </a:xfrm>
          <a:prstGeom prst="foldedCorner">
            <a:avLst>
              <a:gd name="adj" fmla="val 41903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Left-Right Arrow 48"/>
          <p:cNvSpPr/>
          <p:nvPr/>
        </p:nvSpPr>
        <p:spPr>
          <a:xfrm>
            <a:off x="6481763" y="4622800"/>
            <a:ext cx="325437" cy="193675"/>
          </a:xfrm>
          <a:prstGeom prst="leftRightArrow">
            <a:avLst/>
          </a:prstGeom>
          <a:gradFill flip="none" rotWithShape="1">
            <a:gsLst>
              <a:gs pos="0">
                <a:srgbClr val="FFFF00"/>
              </a:gs>
              <a:gs pos="57000">
                <a:srgbClr val="FFFFFF"/>
              </a:gs>
            </a:gsLst>
            <a:lin ang="0" scaled="1"/>
            <a:tileRect/>
          </a:gra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3" name="Left-Right Arrow 52"/>
          <p:cNvSpPr/>
          <p:nvPr/>
        </p:nvSpPr>
        <p:spPr>
          <a:xfrm>
            <a:off x="6481763" y="4826000"/>
            <a:ext cx="325437" cy="193675"/>
          </a:xfrm>
          <a:prstGeom prst="leftRightArrow">
            <a:avLst/>
          </a:prstGeom>
          <a:gradFill flip="none" rotWithShape="1">
            <a:gsLst>
              <a:gs pos="0">
                <a:srgbClr val="FFFF00"/>
              </a:gs>
              <a:gs pos="57000">
                <a:srgbClr val="FFFFFF"/>
              </a:gs>
            </a:gsLst>
            <a:lin ang="0" scaled="1"/>
            <a:tileRect/>
          </a:gra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4" name="Left-Right Arrow 53"/>
          <p:cNvSpPr/>
          <p:nvPr/>
        </p:nvSpPr>
        <p:spPr>
          <a:xfrm>
            <a:off x="6481763" y="5038725"/>
            <a:ext cx="325437" cy="193675"/>
          </a:xfrm>
          <a:prstGeom prst="leftRightArrow">
            <a:avLst/>
          </a:prstGeom>
          <a:gradFill flip="none" rotWithShape="1">
            <a:gsLst>
              <a:gs pos="0">
                <a:srgbClr val="FFFF00"/>
              </a:gs>
              <a:gs pos="57000">
                <a:srgbClr val="FFFFFF"/>
              </a:gs>
            </a:gsLst>
            <a:lin ang="0" scaled="1"/>
            <a:tileRect/>
          </a:gra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36891" name="Group 60"/>
          <p:cNvGrpSpPr>
            <a:grpSpLocks/>
          </p:cNvGrpSpPr>
          <p:nvPr/>
        </p:nvGrpSpPr>
        <p:grpSpPr bwMode="auto">
          <a:xfrm>
            <a:off x="6523038" y="2784475"/>
            <a:ext cx="334962" cy="293688"/>
            <a:chOff x="2885440" y="4368800"/>
            <a:chExt cx="396240" cy="345440"/>
          </a:xfrm>
        </p:grpSpPr>
        <p:sp>
          <p:nvSpPr>
            <p:cNvPr id="56" name="Curved Left Arrow 55"/>
            <p:cNvSpPr/>
            <p:nvPr/>
          </p:nvSpPr>
          <p:spPr>
            <a:xfrm>
              <a:off x="3078865" y="4398676"/>
              <a:ext cx="202815" cy="315564"/>
            </a:xfrm>
            <a:prstGeom prst="curvedLeftArrow">
              <a:avLst/>
            </a:prstGeom>
            <a:gradFill>
              <a:gsLst>
                <a:gs pos="0">
                  <a:srgbClr val="FFA09A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0" name="Curved Left Arrow 59"/>
            <p:cNvSpPr/>
            <p:nvPr/>
          </p:nvSpPr>
          <p:spPr>
            <a:xfrm flipH="1" flipV="1">
              <a:off x="2885440" y="4368800"/>
              <a:ext cx="163378" cy="336103"/>
            </a:xfrm>
            <a:prstGeom prst="curvedLeftArrow">
              <a:avLst>
                <a:gd name="adj1" fmla="val 25000"/>
                <a:gd name="adj2" fmla="val 63612"/>
                <a:gd name="adj3" fmla="val 25000"/>
              </a:avLst>
            </a:prstGeom>
            <a:gradFill>
              <a:gsLst>
                <a:gs pos="0">
                  <a:srgbClr val="FFA09A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6892" name="Group 61"/>
          <p:cNvGrpSpPr>
            <a:grpSpLocks/>
          </p:cNvGrpSpPr>
          <p:nvPr/>
        </p:nvGrpSpPr>
        <p:grpSpPr bwMode="auto">
          <a:xfrm>
            <a:off x="6523038" y="3119438"/>
            <a:ext cx="334962" cy="293687"/>
            <a:chOff x="2885440" y="4368800"/>
            <a:chExt cx="396240" cy="345440"/>
          </a:xfrm>
        </p:grpSpPr>
        <p:sp>
          <p:nvSpPr>
            <p:cNvPr id="64" name="Curved Left Arrow 63"/>
            <p:cNvSpPr/>
            <p:nvPr/>
          </p:nvSpPr>
          <p:spPr>
            <a:xfrm>
              <a:off x="3078865" y="4398676"/>
              <a:ext cx="202815" cy="315564"/>
            </a:xfrm>
            <a:prstGeom prst="curvedLeftArrow">
              <a:avLst/>
            </a:prstGeom>
            <a:gradFill>
              <a:gsLst>
                <a:gs pos="0">
                  <a:srgbClr val="FFA09A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5" name="Curved Left Arrow 64"/>
            <p:cNvSpPr/>
            <p:nvPr/>
          </p:nvSpPr>
          <p:spPr>
            <a:xfrm flipH="1" flipV="1">
              <a:off x="2885440" y="4368800"/>
              <a:ext cx="163378" cy="336104"/>
            </a:xfrm>
            <a:prstGeom prst="curvedLeftArrow">
              <a:avLst>
                <a:gd name="adj1" fmla="val 25000"/>
                <a:gd name="adj2" fmla="val 63612"/>
                <a:gd name="adj3" fmla="val 25000"/>
              </a:avLst>
            </a:prstGeom>
            <a:gradFill>
              <a:gsLst>
                <a:gs pos="0">
                  <a:srgbClr val="FFA09A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6893" name="Group 65"/>
          <p:cNvGrpSpPr>
            <a:grpSpLocks/>
          </p:cNvGrpSpPr>
          <p:nvPr/>
        </p:nvGrpSpPr>
        <p:grpSpPr bwMode="auto">
          <a:xfrm>
            <a:off x="6523038" y="3463925"/>
            <a:ext cx="334962" cy="295275"/>
            <a:chOff x="2885440" y="4368800"/>
            <a:chExt cx="396240" cy="345440"/>
          </a:xfrm>
        </p:grpSpPr>
        <p:sp>
          <p:nvSpPr>
            <p:cNvPr id="68" name="Curved Left Arrow 67"/>
            <p:cNvSpPr/>
            <p:nvPr/>
          </p:nvSpPr>
          <p:spPr>
            <a:xfrm>
              <a:off x="3078865" y="4398515"/>
              <a:ext cx="202815" cy="315725"/>
            </a:xfrm>
            <a:prstGeom prst="curvedLeftArrow">
              <a:avLst/>
            </a:prstGeom>
            <a:gradFill>
              <a:gsLst>
                <a:gs pos="0">
                  <a:srgbClr val="FFA09A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9" name="Curved Left Arrow 68"/>
            <p:cNvSpPr/>
            <p:nvPr/>
          </p:nvSpPr>
          <p:spPr>
            <a:xfrm flipH="1" flipV="1">
              <a:off x="2885440" y="4368800"/>
              <a:ext cx="163378" cy="336155"/>
            </a:xfrm>
            <a:prstGeom prst="curvedLeftArrow">
              <a:avLst>
                <a:gd name="adj1" fmla="val 25000"/>
                <a:gd name="adj2" fmla="val 63612"/>
                <a:gd name="adj3" fmla="val 25000"/>
              </a:avLst>
            </a:prstGeom>
            <a:gradFill>
              <a:gsLst>
                <a:gs pos="0">
                  <a:srgbClr val="FFA09A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61" name="Rectangle 2"/>
          <p:cNvSpPr txBox="1">
            <a:spLocks noChangeArrowheads="1"/>
          </p:cNvSpPr>
          <p:nvPr/>
        </p:nvSpPr>
        <p:spPr>
          <a:xfrm>
            <a:off x="747713" y="111125"/>
            <a:ext cx="5999162" cy="782638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defTabSz="457200" fontAlgn="auto">
              <a:spcAft>
                <a:spcPts val="0"/>
              </a:spcAft>
              <a:defRPr/>
            </a:pPr>
            <a:r>
              <a:rPr lang="en-US" sz="2800" b="1" dirty="0">
                <a:latin typeface="Arial"/>
                <a:ea typeface="ＭＳ Ｐゴシック" pitchFamily="1" charset="-128"/>
                <a:cs typeface="Arial"/>
              </a:rPr>
              <a:t>Deployment Architecture and APIs</a:t>
            </a:r>
          </a:p>
        </p:txBody>
      </p:sp>
      <p:cxnSp>
        <p:nvCxnSpPr>
          <p:cNvPr id="78" name="Elbow Connector 77"/>
          <p:cNvCxnSpPr>
            <a:endCxn id="36924" idx="2"/>
          </p:cNvCxnSpPr>
          <p:nvPr/>
        </p:nvCxnSpPr>
        <p:spPr>
          <a:xfrm flipV="1">
            <a:off x="2095500" y="2389188"/>
            <a:ext cx="1944688" cy="1357312"/>
          </a:xfrm>
          <a:prstGeom prst="bentConnector2">
            <a:avLst/>
          </a:prstGeom>
          <a:ln>
            <a:solidFill>
              <a:srgbClr val="0000FF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Elbow Connector 82"/>
          <p:cNvCxnSpPr/>
          <p:nvPr/>
        </p:nvCxnSpPr>
        <p:spPr>
          <a:xfrm flipV="1">
            <a:off x="2095500" y="3308350"/>
            <a:ext cx="3109913" cy="438150"/>
          </a:xfrm>
          <a:prstGeom prst="bentConnector3">
            <a:avLst>
              <a:gd name="adj1" fmla="val 62660"/>
            </a:avLst>
          </a:prstGeom>
          <a:ln>
            <a:solidFill>
              <a:srgbClr val="0000FF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Elbow Connector 86"/>
          <p:cNvCxnSpPr>
            <a:endCxn id="36884" idx="1"/>
          </p:cNvCxnSpPr>
          <p:nvPr/>
        </p:nvCxnSpPr>
        <p:spPr>
          <a:xfrm>
            <a:off x="2095500" y="3730625"/>
            <a:ext cx="3070225" cy="1360488"/>
          </a:xfrm>
          <a:prstGeom prst="bentConnector3">
            <a:avLst>
              <a:gd name="adj1" fmla="val 63237"/>
            </a:avLst>
          </a:prstGeom>
          <a:ln>
            <a:solidFill>
              <a:srgbClr val="0000FF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Elbow Connector 106"/>
          <p:cNvCxnSpPr>
            <a:endCxn id="37930" idx="3"/>
          </p:cNvCxnSpPr>
          <p:nvPr/>
        </p:nvCxnSpPr>
        <p:spPr>
          <a:xfrm rot="10800000">
            <a:off x="4745038" y="2081213"/>
            <a:ext cx="2203450" cy="1293812"/>
          </a:xfrm>
          <a:prstGeom prst="bentConnector3">
            <a:avLst>
              <a:gd name="adj1" fmla="val -64697"/>
            </a:avLst>
          </a:prstGeom>
          <a:ln>
            <a:solidFill>
              <a:srgbClr val="0000FF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Elbow Connector 110"/>
          <p:cNvCxnSpPr>
            <a:stCxn id="36874" idx="3"/>
          </p:cNvCxnSpPr>
          <p:nvPr/>
        </p:nvCxnSpPr>
        <p:spPr>
          <a:xfrm flipV="1">
            <a:off x="6948488" y="3376613"/>
            <a:ext cx="1420812" cy="1733550"/>
          </a:xfrm>
          <a:prstGeom prst="bentConnector2">
            <a:avLst/>
          </a:prstGeom>
          <a:ln>
            <a:solidFill>
              <a:srgbClr val="0000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6900" name="Group 6"/>
          <p:cNvGrpSpPr>
            <a:grpSpLocks/>
          </p:cNvGrpSpPr>
          <p:nvPr/>
        </p:nvGrpSpPr>
        <p:grpSpPr bwMode="auto">
          <a:xfrm>
            <a:off x="466725" y="1752600"/>
            <a:ext cx="1328738" cy="4352925"/>
            <a:chOff x="466725" y="2190750"/>
            <a:chExt cx="1328738" cy="4352040"/>
          </a:xfrm>
        </p:grpSpPr>
        <p:sp>
          <p:nvSpPr>
            <p:cNvPr id="36901" name="AutoShape 9"/>
            <p:cNvSpPr>
              <a:spLocks noChangeArrowheads="1"/>
            </p:cNvSpPr>
            <p:nvPr/>
          </p:nvSpPr>
          <p:spPr bwMode="auto">
            <a:xfrm>
              <a:off x="466725" y="2192338"/>
              <a:ext cx="1143000" cy="477837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r>
                <a:rPr lang="en-US" sz="1400">
                  <a:ea typeface="ＭＳ Ｐゴシック" pitchFamily="34" charset="-128"/>
                </a:rPr>
                <a:t>GS UI</a:t>
              </a:r>
            </a:p>
          </p:txBody>
        </p:sp>
        <p:sp>
          <p:nvSpPr>
            <p:cNvPr id="36902" name="AutoShape 9"/>
            <p:cNvSpPr>
              <a:spLocks noChangeArrowheads="1"/>
            </p:cNvSpPr>
            <p:nvPr/>
          </p:nvSpPr>
          <p:spPr bwMode="auto">
            <a:xfrm>
              <a:off x="481013" y="2897188"/>
              <a:ext cx="1143000" cy="477837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r>
                <a:rPr lang="en-US" sz="1400">
                  <a:ea typeface="ＭＳ Ｐゴシック" pitchFamily="34" charset="-128"/>
                </a:rPr>
                <a:t>IGV</a:t>
              </a:r>
            </a:p>
          </p:txBody>
        </p:sp>
        <p:sp>
          <p:nvSpPr>
            <p:cNvPr id="36903" name="Rectangle 16"/>
            <p:cNvSpPr>
              <a:spLocks noChangeArrowheads="1"/>
            </p:cNvSpPr>
            <p:nvPr/>
          </p:nvSpPr>
          <p:spPr bwMode="auto">
            <a:xfrm>
              <a:off x="1495425" y="2898775"/>
              <a:ext cx="300038" cy="477838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lIns="45720" anchor="b"/>
            <a:lstStyle/>
            <a:p>
              <a:r>
                <a:rPr lang="en-US" sz="1200">
                  <a:ea typeface="ＭＳ Ｐゴシック" pitchFamily="34" charset="-128"/>
                </a:rPr>
                <a:t>REST</a:t>
              </a:r>
              <a:endParaRPr lang="en-US">
                <a:ea typeface="ＭＳ Ｐゴシック" pitchFamily="34" charset="-128"/>
              </a:endParaRPr>
            </a:p>
          </p:txBody>
        </p:sp>
        <p:sp>
          <p:nvSpPr>
            <p:cNvPr id="36904" name="Rectangle 16"/>
            <p:cNvSpPr>
              <a:spLocks noChangeArrowheads="1"/>
            </p:cNvSpPr>
            <p:nvPr/>
          </p:nvSpPr>
          <p:spPr bwMode="auto">
            <a:xfrm>
              <a:off x="1473200" y="2190750"/>
              <a:ext cx="300038" cy="477838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lIns="45720" anchor="b"/>
            <a:lstStyle/>
            <a:p>
              <a:r>
                <a:rPr lang="en-US" sz="1200">
                  <a:ea typeface="ＭＳ Ｐゴシック" pitchFamily="34" charset="-128"/>
                </a:rPr>
                <a:t>REST</a:t>
              </a:r>
              <a:endParaRPr lang="en-US">
                <a:ea typeface="ＭＳ Ｐゴシック" pitchFamily="34" charset="-128"/>
              </a:endParaRPr>
            </a:p>
          </p:txBody>
        </p:sp>
        <p:sp>
          <p:nvSpPr>
            <p:cNvPr id="36905" name="AutoShape 9"/>
            <p:cNvSpPr>
              <a:spLocks noChangeArrowheads="1"/>
            </p:cNvSpPr>
            <p:nvPr/>
          </p:nvSpPr>
          <p:spPr bwMode="auto">
            <a:xfrm>
              <a:off x="476250" y="3527425"/>
              <a:ext cx="1143000" cy="47783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r>
                <a:rPr lang="en-US" sz="1400">
                  <a:ea typeface="ＭＳ Ｐゴシック" pitchFamily="34" charset="-128"/>
                </a:rPr>
                <a:t>Genomica</a:t>
              </a:r>
              <a:endParaRPr lang="en-US" sz="2000">
                <a:ea typeface="ＭＳ Ｐゴシック" pitchFamily="34" charset="-128"/>
              </a:endParaRPr>
            </a:p>
          </p:txBody>
        </p:sp>
        <p:sp>
          <p:nvSpPr>
            <p:cNvPr id="36906" name="Rectangle 16"/>
            <p:cNvSpPr>
              <a:spLocks noChangeArrowheads="1"/>
            </p:cNvSpPr>
            <p:nvPr/>
          </p:nvSpPr>
          <p:spPr bwMode="auto">
            <a:xfrm>
              <a:off x="1490663" y="3529013"/>
              <a:ext cx="300037" cy="479425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lIns="45720" anchor="b"/>
            <a:lstStyle/>
            <a:p>
              <a:r>
                <a:rPr lang="en-US" sz="1200">
                  <a:ea typeface="ＭＳ Ｐゴシック" pitchFamily="34" charset="-128"/>
                </a:rPr>
                <a:t>CDK</a:t>
              </a:r>
              <a:endParaRPr lang="en-US">
                <a:ea typeface="ＭＳ Ｐゴシック" pitchFamily="34" charset="-128"/>
              </a:endParaRPr>
            </a:p>
          </p:txBody>
        </p:sp>
        <p:sp>
          <p:nvSpPr>
            <p:cNvPr id="36907" name="AutoShape 9"/>
            <p:cNvSpPr>
              <a:spLocks noChangeArrowheads="1"/>
            </p:cNvSpPr>
            <p:nvPr/>
          </p:nvSpPr>
          <p:spPr bwMode="auto">
            <a:xfrm>
              <a:off x="473075" y="4186238"/>
              <a:ext cx="1143000" cy="477837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r>
                <a:rPr lang="en-US" sz="1400">
                  <a:ea typeface="ＭＳ Ｐゴシック" pitchFamily="34" charset="-128"/>
                </a:rPr>
                <a:t>Gene-</a:t>
              </a:r>
            </a:p>
            <a:p>
              <a:r>
                <a:rPr lang="en-US" sz="1400">
                  <a:ea typeface="ＭＳ Ｐゴシック" pitchFamily="34" charset="-128"/>
                </a:rPr>
                <a:t>Pattern   </a:t>
              </a:r>
              <a:endParaRPr lang="en-US" sz="1800">
                <a:ea typeface="ＭＳ Ｐゴシック" pitchFamily="34" charset="-128"/>
              </a:endParaRPr>
            </a:p>
          </p:txBody>
        </p:sp>
        <p:sp>
          <p:nvSpPr>
            <p:cNvPr id="36908" name="Rectangle 16"/>
            <p:cNvSpPr>
              <a:spLocks noChangeArrowheads="1"/>
            </p:cNvSpPr>
            <p:nvPr/>
          </p:nvSpPr>
          <p:spPr bwMode="auto">
            <a:xfrm>
              <a:off x="1495425" y="4187825"/>
              <a:ext cx="300038" cy="479425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lIns="45720" anchor="b"/>
            <a:lstStyle/>
            <a:p>
              <a:r>
                <a:rPr lang="en-US" sz="1200">
                  <a:ea typeface="ＭＳ Ｐゴシック" pitchFamily="34" charset="-128"/>
                </a:rPr>
                <a:t>CDK</a:t>
              </a:r>
              <a:endParaRPr lang="en-US">
                <a:ea typeface="ＭＳ Ｐゴシック" pitchFamily="34" charset="-128"/>
              </a:endParaRPr>
            </a:p>
          </p:txBody>
        </p:sp>
        <p:sp>
          <p:nvSpPr>
            <p:cNvPr id="36909" name="AutoShape 9"/>
            <p:cNvSpPr>
              <a:spLocks noChangeArrowheads="1"/>
            </p:cNvSpPr>
            <p:nvPr/>
          </p:nvSpPr>
          <p:spPr bwMode="auto">
            <a:xfrm>
              <a:off x="482600" y="4821238"/>
              <a:ext cx="1143000" cy="477837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r>
                <a:rPr lang="en-US" sz="1400">
                  <a:ea typeface="ＭＳ Ｐゴシック" pitchFamily="34" charset="-128"/>
                </a:rPr>
                <a:t>Galaxy</a:t>
              </a:r>
              <a:endParaRPr lang="en-US" sz="1800">
                <a:ea typeface="ＭＳ Ｐゴシック" pitchFamily="34" charset="-128"/>
              </a:endParaRPr>
            </a:p>
          </p:txBody>
        </p:sp>
        <p:sp>
          <p:nvSpPr>
            <p:cNvPr id="36910" name="AutoShape 9"/>
            <p:cNvSpPr>
              <a:spLocks noChangeArrowheads="1"/>
            </p:cNvSpPr>
            <p:nvPr/>
          </p:nvSpPr>
          <p:spPr bwMode="auto">
            <a:xfrm>
              <a:off x="477838" y="5461000"/>
              <a:ext cx="1143000" cy="47783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r>
                <a:rPr lang="en-US" sz="1400">
                  <a:ea typeface="ＭＳ Ｐゴシック" pitchFamily="34" charset="-128"/>
                </a:rPr>
                <a:t>Cytoscape</a:t>
              </a:r>
              <a:endParaRPr lang="en-US" sz="1200">
                <a:ea typeface="ＭＳ Ｐゴシック" pitchFamily="34" charset="-128"/>
              </a:endParaRPr>
            </a:p>
          </p:txBody>
        </p:sp>
        <p:sp>
          <p:nvSpPr>
            <p:cNvPr id="36911" name="Rectangle 16"/>
            <p:cNvSpPr>
              <a:spLocks noChangeArrowheads="1"/>
            </p:cNvSpPr>
            <p:nvPr/>
          </p:nvSpPr>
          <p:spPr bwMode="auto">
            <a:xfrm>
              <a:off x="1461558" y="4817181"/>
              <a:ext cx="300038" cy="479425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lIns="45720" anchor="b"/>
            <a:lstStyle/>
            <a:p>
              <a:r>
                <a:rPr lang="en-US" sz="1200">
                  <a:ea typeface="ＭＳ Ｐゴシック" pitchFamily="34" charset="-128"/>
                </a:rPr>
                <a:t>REST</a:t>
              </a:r>
            </a:p>
          </p:txBody>
        </p:sp>
        <p:sp>
          <p:nvSpPr>
            <p:cNvPr id="36912" name="Rectangle 16"/>
            <p:cNvSpPr>
              <a:spLocks noChangeArrowheads="1"/>
            </p:cNvSpPr>
            <p:nvPr/>
          </p:nvSpPr>
          <p:spPr bwMode="auto">
            <a:xfrm>
              <a:off x="1461558" y="5458531"/>
              <a:ext cx="300038" cy="479425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lIns="45720" anchor="b"/>
            <a:lstStyle/>
            <a:p>
              <a:r>
                <a:rPr lang="en-US" sz="1200">
                  <a:ea typeface="ＭＳ Ｐゴシック" pitchFamily="34" charset="-128"/>
                </a:rPr>
                <a:t>CDK</a:t>
              </a:r>
            </a:p>
          </p:txBody>
        </p:sp>
        <p:sp>
          <p:nvSpPr>
            <p:cNvPr id="36913" name="AutoShape 9"/>
            <p:cNvSpPr>
              <a:spLocks noChangeArrowheads="1"/>
            </p:cNvSpPr>
            <p:nvPr/>
          </p:nvSpPr>
          <p:spPr bwMode="auto">
            <a:xfrm>
              <a:off x="489128" y="6064952"/>
              <a:ext cx="1143000" cy="47783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r>
                <a:rPr lang="en-US" sz="1400">
                  <a:ea typeface="ＭＳ Ｐゴシック" pitchFamily="34" charset="-128"/>
                </a:rPr>
                <a:t>UCSC</a:t>
              </a:r>
              <a:endParaRPr lang="en-US" sz="1200">
                <a:ea typeface="ＭＳ Ｐゴシック" pitchFamily="34" charset="-128"/>
              </a:endParaRPr>
            </a:p>
          </p:txBody>
        </p:sp>
        <p:sp>
          <p:nvSpPr>
            <p:cNvPr id="36914" name="Rectangle 16"/>
            <p:cNvSpPr>
              <a:spLocks noChangeArrowheads="1"/>
            </p:cNvSpPr>
            <p:nvPr/>
          </p:nvSpPr>
          <p:spPr bwMode="auto">
            <a:xfrm>
              <a:off x="1472848" y="6062483"/>
              <a:ext cx="300038" cy="479425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lIns="45720" anchor="b"/>
            <a:lstStyle/>
            <a:p>
              <a:r>
                <a:rPr lang="en-US" sz="1200">
                  <a:ea typeface="ＭＳ Ｐゴシック" pitchFamily="34" charset="-128"/>
                </a:rPr>
                <a:t>REST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725" y="1013549"/>
            <a:ext cx="8128002" cy="487362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b="1" dirty="0" smtClean="0"/>
              <a:t>Join the </a:t>
            </a:r>
            <a:r>
              <a:rPr lang="en-US" sz="3200" b="1" dirty="0" err="1" smtClean="0"/>
              <a:t>GenomeSpace</a:t>
            </a:r>
            <a:r>
              <a:rPr lang="en-US" sz="3200" b="1" dirty="0" smtClean="0"/>
              <a:t> community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991" y="1870363"/>
            <a:ext cx="8229600" cy="479684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459" dirty="0" smtClean="0"/>
              <a:t>Researchers with biological projects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3459" dirty="0" smtClean="0"/>
              <a:t>Developers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sz="3027" dirty="0" smtClean="0"/>
              <a:t>Add your tools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sz="3027" dirty="0" smtClean="0"/>
              <a:t>Contribute format converters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sz="3027" dirty="0" smtClean="0"/>
              <a:t>Build new infrastructure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3459" dirty="0" smtClean="0"/>
              <a:t>Data portals and repositories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sz="3027" dirty="0" smtClean="0"/>
              <a:t>Link your resources</a:t>
            </a:r>
            <a:endParaRPr lang="en-US" dirty="0" smtClean="0"/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en-US" dirty="0"/>
          </a:p>
        </p:txBody>
      </p:sp>
      <p:pic>
        <p:nvPicPr>
          <p:cNvPr id="4" name="Picture 149" descr="genomespace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41" y="110981"/>
            <a:ext cx="3010478" cy="872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622300" y="228600"/>
            <a:ext cx="8128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/>
              <a:t>Acknowledgements</a:t>
            </a:r>
            <a:r>
              <a:rPr lang="en-US" sz="3600" b="1">
                <a:solidFill>
                  <a:srgbClr val="FFFF00"/>
                </a:solidFill>
              </a:rPr>
              <a:t> </a:t>
            </a:r>
            <a:endParaRPr lang="en-US" sz="3600" b="1"/>
          </a:p>
        </p:txBody>
      </p:sp>
      <p:sp>
        <p:nvSpPr>
          <p:cNvPr id="38915" name="Text Box 4"/>
          <p:cNvSpPr txBox="1">
            <a:spLocks noChangeArrowheads="1"/>
          </p:cNvSpPr>
          <p:nvPr/>
        </p:nvSpPr>
        <p:spPr bwMode="auto">
          <a:xfrm>
            <a:off x="5965825" y="1603375"/>
            <a:ext cx="220662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600" b="1" u="sng" dirty="0">
                <a:ea typeface="ＭＳ Ｐゴシック" pitchFamily="34" charset="-128"/>
              </a:rPr>
              <a:t>Broad Institute</a:t>
            </a:r>
          </a:p>
          <a:p>
            <a:pPr eaLnBrk="1" hangingPunct="1"/>
            <a:r>
              <a:rPr lang="en-US" sz="1600" dirty="0">
                <a:ea typeface="ＭＳ Ｐゴシック" pitchFamily="34" charset="-128"/>
              </a:rPr>
              <a:t>Ted </a:t>
            </a:r>
            <a:r>
              <a:rPr lang="en-US" sz="1600" dirty="0" err="1">
                <a:ea typeface="ＭＳ Ｐゴシック" pitchFamily="34" charset="-128"/>
              </a:rPr>
              <a:t>Liefeld</a:t>
            </a:r>
            <a:endParaRPr lang="en-US" sz="1600" dirty="0">
              <a:ea typeface="ＭＳ Ｐゴシック" pitchFamily="34" charset="-128"/>
            </a:endParaRPr>
          </a:p>
          <a:p>
            <a:pPr eaLnBrk="1" hangingPunct="1"/>
            <a:r>
              <a:rPr lang="en-US" sz="1600" dirty="0">
                <a:ea typeface="ＭＳ Ｐゴシック" pitchFamily="34" charset="-128"/>
              </a:rPr>
              <a:t>Helga </a:t>
            </a:r>
            <a:r>
              <a:rPr lang="en-US" sz="1600" dirty="0" err="1">
                <a:ea typeface="ＭＳ Ｐゴシック" pitchFamily="34" charset="-128"/>
              </a:rPr>
              <a:t>Thorvaldsdottir</a:t>
            </a:r>
            <a:endParaRPr lang="en-US" sz="1600" dirty="0">
              <a:ea typeface="ＭＳ Ｐゴシック" pitchFamily="34" charset="-128"/>
            </a:endParaRPr>
          </a:p>
          <a:p>
            <a:pPr eaLnBrk="1" hangingPunct="1"/>
            <a:r>
              <a:rPr lang="en-US" sz="1600" dirty="0">
                <a:ea typeface="ＭＳ Ｐゴシック" pitchFamily="34" charset="-128"/>
              </a:rPr>
              <a:t>Jim Robinson</a:t>
            </a:r>
          </a:p>
          <a:p>
            <a:pPr eaLnBrk="1" hangingPunct="1"/>
            <a:r>
              <a:rPr lang="en-US" sz="1600" dirty="0">
                <a:ea typeface="ＭＳ Ｐゴシック" pitchFamily="34" charset="-128"/>
              </a:rPr>
              <a:t>Marco </a:t>
            </a:r>
            <a:r>
              <a:rPr lang="en-US" sz="1600" dirty="0" err="1">
                <a:ea typeface="ＭＳ Ｐゴシック" pitchFamily="34" charset="-128"/>
              </a:rPr>
              <a:t>Ocana</a:t>
            </a:r>
            <a:endParaRPr lang="en-US" sz="1600" dirty="0">
              <a:ea typeface="ＭＳ Ｐゴシック" pitchFamily="34" charset="-128"/>
            </a:endParaRPr>
          </a:p>
          <a:p>
            <a:pPr eaLnBrk="1" hangingPunct="1"/>
            <a:r>
              <a:rPr lang="en-US" sz="1600" dirty="0">
                <a:ea typeface="ＭＳ Ｐゴシック" pitchFamily="34" charset="-128"/>
              </a:rPr>
              <a:t>Eliot Polk</a:t>
            </a:r>
          </a:p>
          <a:p>
            <a:pPr eaLnBrk="1" hangingPunct="1"/>
            <a:r>
              <a:rPr lang="en-US" sz="1600" dirty="0">
                <a:ea typeface="ＭＳ Ｐゴシック" pitchFamily="34" charset="-128"/>
              </a:rPr>
              <a:t>Jill </a:t>
            </a:r>
            <a:r>
              <a:rPr lang="en-US" sz="1600" dirty="0" err="1">
                <a:ea typeface="ＭＳ Ｐゴシック" pitchFamily="34" charset="-128"/>
              </a:rPr>
              <a:t>Mesirov</a:t>
            </a:r>
            <a:r>
              <a:rPr lang="en-US" sz="1600" dirty="0">
                <a:ea typeface="ＭＳ Ｐゴシック" pitchFamily="34" charset="-128"/>
              </a:rPr>
              <a:t>, PI</a:t>
            </a:r>
          </a:p>
        </p:txBody>
      </p:sp>
      <p:sp>
        <p:nvSpPr>
          <p:cNvPr id="38916" name="Text Box 3"/>
          <p:cNvSpPr txBox="1">
            <a:spLocks noChangeArrowheads="1"/>
          </p:cNvSpPr>
          <p:nvPr/>
        </p:nvSpPr>
        <p:spPr bwMode="auto">
          <a:xfrm>
            <a:off x="350838" y="1681163"/>
            <a:ext cx="5394325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600" b="1" u="sng" dirty="0" err="1">
                <a:ea typeface="ＭＳ Ｐゴシック" pitchFamily="34" charset="-128"/>
              </a:rPr>
              <a:t>GenomeSpace</a:t>
            </a:r>
            <a:r>
              <a:rPr lang="en-US" sz="1600" b="1" u="sng" dirty="0">
                <a:ea typeface="ＭＳ Ｐゴシック" pitchFamily="34" charset="-128"/>
              </a:rPr>
              <a:t> Collaborators</a:t>
            </a:r>
          </a:p>
          <a:p>
            <a:pPr eaLnBrk="1" hangingPunct="1"/>
            <a:r>
              <a:rPr lang="en-US" sz="1600" b="1" dirty="0" err="1">
                <a:ea typeface="ＭＳ Ｐゴシック" pitchFamily="34" charset="-128"/>
              </a:rPr>
              <a:t>Cytoscape</a:t>
            </a:r>
            <a:r>
              <a:rPr lang="en-US" sz="1600" b="1" dirty="0">
                <a:ea typeface="ＭＳ Ｐゴシック" pitchFamily="34" charset="-128"/>
              </a:rPr>
              <a:t>: </a:t>
            </a:r>
            <a:r>
              <a:rPr lang="en-US" sz="1600" dirty="0">
                <a:ea typeface="ＭＳ Ｐゴシック" pitchFamily="34" charset="-128"/>
              </a:rPr>
              <a:t>Trey </a:t>
            </a:r>
            <a:r>
              <a:rPr lang="en-US" sz="1600" dirty="0" err="1">
                <a:ea typeface="ＭＳ Ｐゴシック" pitchFamily="34" charset="-128"/>
              </a:rPr>
              <a:t>Ideker</a:t>
            </a:r>
            <a:r>
              <a:rPr lang="en-US" sz="1600" dirty="0">
                <a:ea typeface="ＭＳ Ｐゴシック" pitchFamily="34" charset="-128"/>
              </a:rPr>
              <a:t> Lab, UCSD</a:t>
            </a:r>
          </a:p>
          <a:p>
            <a:pPr eaLnBrk="1" hangingPunct="1"/>
            <a:r>
              <a:rPr lang="en-US" sz="1600" b="1" dirty="0">
                <a:ea typeface="ＭＳ Ｐゴシック" pitchFamily="34" charset="-128"/>
              </a:rPr>
              <a:t>Galaxy: </a:t>
            </a:r>
            <a:r>
              <a:rPr lang="en-US" sz="1600" dirty="0">
                <a:ea typeface="ＭＳ Ｐゴシック" pitchFamily="34" charset="-128"/>
              </a:rPr>
              <a:t>Anton </a:t>
            </a:r>
            <a:r>
              <a:rPr lang="en-US" sz="1600" dirty="0" err="1">
                <a:ea typeface="ＭＳ Ｐゴシック" pitchFamily="34" charset="-128"/>
              </a:rPr>
              <a:t>Nekrutenko</a:t>
            </a:r>
            <a:r>
              <a:rPr lang="en-US" sz="1600" dirty="0">
                <a:ea typeface="ＭＳ Ｐゴシック" pitchFamily="34" charset="-128"/>
              </a:rPr>
              <a:t> Lab</a:t>
            </a:r>
            <a:r>
              <a:rPr lang="en-US" sz="1600" b="1" dirty="0">
                <a:ea typeface="ＭＳ Ｐゴシック" pitchFamily="34" charset="-128"/>
              </a:rPr>
              <a:t>,</a:t>
            </a:r>
            <a:r>
              <a:rPr lang="en-US" sz="1600" dirty="0">
                <a:ea typeface="ＭＳ Ｐゴシック" pitchFamily="34" charset="-128"/>
              </a:rPr>
              <a:t> Penn State University </a:t>
            </a:r>
          </a:p>
          <a:p>
            <a:pPr eaLnBrk="1" hangingPunct="1"/>
            <a:r>
              <a:rPr lang="en-US" sz="1600" b="1" dirty="0" err="1">
                <a:ea typeface="ＭＳ Ｐゴシック" pitchFamily="34" charset="-128"/>
              </a:rPr>
              <a:t>Genomica</a:t>
            </a:r>
            <a:r>
              <a:rPr lang="en-US" sz="1600" b="1" dirty="0">
                <a:ea typeface="ＭＳ Ｐゴシック" pitchFamily="34" charset="-128"/>
              </a:rPr>
              <a:t>: </a:t>
            </a:r>
            <a:r>
              <a:rPr lang="en-US" sz="1600" dirty="0" err="1">
                <a:ea typeface="ＭＳ Ｐゴシック" pitchFamily="34" charset="-128"/>
              </a:rPr>
              <a:t>Eran</a:t>
            </a:r>
            <a:r>
              <a:rPr lang="en-US" sz="1600" dirty="0">
                <a:ea typeface="ＭＳ Ｐゴシック" pitchFamily="34" charset="-128"/>
              </a:rPr>
              <a:t> Segal Lab, Weizmann </a:t>
            </a:r>
            <a:r>
              <a:rPr lang="en-US" sz="1600" dirty="0" smtClean="0">
                <a:ea typeface="ＭＳ Ｐゴシック" pitchFamily="34" charset="-128"/>
              </a:rPr>
              <a:t>Institute</a:t>
            </a:r>
            <a:endParaRPr lang="en-US" sz="1600" dirty="0">
              <a:ea typeface="ＭＳ Ｐゴシック" pitchFamily="34" charset="-128"/>
            </a:endParaRPr>
          </a:p>
          <a:p>
            <a:pPr eaLnBrk="1" hangingPunct="1"/>
            <a:r>
              <a:rPr lang="en-US" sz="1600" b="1" dirty="0">
                <a:ea typeface="ＭＳ Ｐゴシック" pitchFamily="34" charset="-128"/>
              </a:rPr>
              <a:t>UCSC Browser Team</a:t>
            </a:r>
          </a:p>
          <a:p>
            <a:pPr eaLnBrk="1" hangingPunct="1"/>
            <a:r>
              <a:rPr lang="en-US" sz="1600" b="1" dirty="0" err="1">
                <a:ea typeface="ＭＳ Ｐゴシック" pitchFamily="34" charset="-128"/>
              </a:rPr>
              <a:t>GenePattern</a:t>
            </a:r>
            <a:r>
              <a:rPr lang="en-US" sz="1600" b="1" dirty="0">
                <a:ea typeface="ＭＳ Ｐゴシック" pitchFamily="34" charset="-128"/>
              </a:rPr>
              <a:t> Team</a:t>
            </a:r>
          </a:p>
          <a:p>
            <a:pPr eaLnBrk="1" hangingPunct="1"/>
            <a:r>
              <a:rPr lang="en-US" sz="1600" b="1" dirty="0">
                <a:ea typeface="ＭＳ Ｐゴシック" pitchFamily="34" charset="-128"/>
              </a:rPr>
              <a:t>IGV </a:t>
            </a:r>
            <a:r>
              <a:rPr lang="en-US" sz="1600" b="1" dirty="0" smtClean="0">
                <a:ea typeface="ＭＳ Ｐゴシック" pitchFamily="34" charset="-128"/>
              </a:rPr>
              <a:t>Team</a:t>
            </a:r>
          </a:p>
          <a:p>
            <a:pPr eaLnBrk="1" hangingPunct="1"/>
            <a:endParaRPr lang="en-US" sz="1600" b="1" dirty="0" smtClean="0">
              <a:ea typeface="ＭＳ Ｐゴシック" pitchFamily="34" charset="-128"/>
            </a:endParaRPr>
          </a:p>
          <a:p>
            <a:pPr eaLnBrk="1" hangingPunct="1"/>
            <a:r>
              <a:rPr lang="en-US" sz="1600" b="1" dirty="0" smtClean="0">
                <a:ea typeface="ＭＳ Ｐゴシック" pitchFamily="34" charset="-128"/>
              </a:rPr>
              <a:t>Driving </a:t>
            </a:r>
            <a:r>
              <a:rPr lang="en-US" sz="1600" b="1" dirty="0">
                <a:ea typeface="ＭＳ Ｐゴシック" pitchFamily="34" charset="-128"/>
              </a:rPr>
              <a:t>Biological Projects</a:t>
            </a:r>
          </a:p>
          <a:p>
            <a:pPr eaLnBrk="1" hangingPunct="1"/>
            <a:r>
              <a:rPr lang="en-US" sz="1600" b="1" dirty="0">
                <a:ea typeface="ＭＳ Ｐゴシック" pitchFamily="34" charset="-128"/>
              </a:rPr>
              <a:t>Howard Chang Lab </a:t>
            </a:r>
            <a:r>
              <a:rPr lang="en-US" sz="1600" dirty="0">
                <a:ea typeface="ＭＳ Ｐゴシック" pitchFamily="34" charset="-128"/>
              </a:rPr>
              <a:t>– Stanford University</a:t>
            </a:r>
          </a:p>
          <a:p>
            <a:pPr eaLnBrk="1" hangingPunct="1"/>
            <a:r>
              <a:rPr lang="en-US" sz="1600" b="1" dirty="0">
                <a:ea typeface="ＭＳ Ｐゴシック" pitchFamily="34" charset="-128"/>
              </a:rPr>
              <a:t>Aviv </a:t>
            </a:r>
            <a:r>
              <a:rPr lang="en-US" sz="1600" b="1" dirty="0" err="1">
                <a:ea typeface="ＭＳ Ｐゴシック" pitchFamily="34" charset="-128"/>
              </a:rPr>
              <a:t>Regev</a:t>
            </a:r>
            <a:r>
              <a:rPr lang="en-US" sz="1600" b="1" dirty="0">
                <a:ea typeface="ＭＳ Ｐゴシック" pitchFamily="34" charset="-128"/>
              </a:rPr>
              <a:t> Lab </a:t>
            </a:r>
            <a:r>
              <a:rPr lang="en-US" sz="1600" dirty="0">
                <a:ea typeface="ＭＳ Ｐゴシック" pitchFamily="34" charset="-128"/>
              </a:rPr>
              <a:t>– Broad Institute</a:t>
            </a:r>
          </a:p>
          <a:p>
            <a:pPr eaLnBrk="1" hangingPunct="1"/>
            <a:endParaRPr lang="en-US" sz="1600" b="1" dirty="0">
              <a:ea typeface="ＭＳ Ｐゴシック" pitchFamily="34" charset="-128"/>
            </a:endParaRPr>
          </a:p>
          <a:p>
            <a:pPr eaLnBrk="1" hangingPunct="1"/>
            <a:endParaRPr lang="en-US" sz="1600" dirty="0">
              <a:ea typeface="ＭＳ Ｐゴシック" pitchFamily="34" charset="-128"/>
            </a:endParaRPr>
          </a:p>
        </p:txBody>
      </p:sp>
      <p:sp>
        <p:nvSpPr>
          <p:cNvPr id="38917" name="Rectangle 1"/>
          <p:cNvSpPr>
            <a:spLocks noChangeArrowheads="1"/>
          </p:cNvSpPr>
          <p:nvPr/>
        </p:nvSpPr>
        <p:spPr bwMode="auto">
          <a:xfrm>
            <a:off x="6886575" y="4075113"/>
            <a:ext cx="17049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b="1">
                <a:ea typeface="ＭＳ Ｐゴシック" pitchFamily="34" charset="-128"/>
              </a:rPr>
              <a:t>Funding</a:t>
            </a:r>
          </a:p>
        </p:txBody>
      </p:sp>
      <p:sp>
        <p:nvSpPr>
          <p:cNvPr id="38918" name="TextBox 2"/>
          <p:cNvSpPr txBox="1">
            <a:spLocks noChangeArrowheads="1"/>
          </p:cNvSpPr>
          <p:nvPr/>
        </p:nvSpPr>
        <p:spPr bwMode="auto">
          <a:xfrm>
            <a:off x="1362803" y="5607050"/>
            <a:ext cx="388474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/>
              <a:t>gs-help@broadinstitute.org</a:t>
            </a:r>
          </a:p>
          <a:p>
            <a:pPr algn="ctr" eaLnBrk="1" hangingPunct="1"/>
            <a:r>
              <a:rPr lang="en-US"/>
              <a:t>www.genomespace.org</a:t>
            </a:r>
          </a:p>
        </p:txBody>
      </p:sp>
      <p:pic>
        <p:nvPicPr>
          <p:cNvPr id="38919" name="Picture 2" descr="File:US-NIH-NHGRI-Logo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350" y="4556125"/>
            <a:ext cx="2198688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Picture 6" descr="http://upload.wikimedia.org/wikipedia/en/thumb/1/1d/AmazonWebservices_Logo.svg/1000px-AmazonWebservices_Logo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350" y="5330825"/>
            <a:ext cx="1735138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108"/>
          <p:cNvGrpSpPr>
            <a:grpSpLocks/>
          </p:cNvGrpSpPr>
          <p:nvPr/>
        </p:nvGrpSpPr>
        <p:grpSpPr bwMode="auto">
          <a:xfrm>
            <a:off x="6654800" y="2006600"/>
            <a:ext cx="2273300" cy="3543300"/>
            <a:chOff x="6654800" y="2006600"/>
            <a:chExt cx="2273300" cy="3543300"/>
          </a:xfrm>
        </p:grpSpPr>
        <p:sp>
          <p:nvSpPr>
            <p:cNvPr id="26" name="Rectangle 52"/>
            <p:cNvSpPr>
              <a:spLocks noChangeArrowheads="1"/>
            </p:cNvSpPr>
            <p:nvPr/>
          </p:nvSpPr>
          <p:spPr bwMode="auto">
            <a:xfrm>
              <a:off x="6654800" y="2006600"/>
              <a:ext cx="2273300" cy="35433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US" sz="1600">
                <a:latin typeface="Arial" charset="0"/>
                <a:cs typeface="Arial" charset="0"/>
              </a:endParaRPr>
            </a:p>
          </p:txBody>
        </p:sp>
        <p:sp>
          <p:nvSpPr>
            <p:cNvPr id="12317" name="Oval 27"/>
            <p:cNvSpPr>
              <a:spLocks noChangeArrowheads="1"/>
            </p:cNvSpPr>
            <p:nvPr/>
          </p:nvSpPr>
          <p:spPr bwMode="auto">
            <a:xfrm>
              <a:off x="6807200" y="2139365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600"/>
            </a:p>
          </p:txBody>
        </p:sp>
        <p:sp>
          <p:nvSpPr>
            <p:cNvPr id="12318" name="Text Box 33"/>
            <p:cNvSpPr txBox="1">
              <a:spLocks noChangeArrowheads="1"/>
            </p:cNvSpPr>
            <p:nvPr/>
          </p:nvSpPr>
          <p:spPr bwMode="auto">
            <a:xfrm>
              <a:off x="7035800" y="2084388"/>
              <a:ext cx="124665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1600">
                  <a:latin typeface="Gill Sans"/>
                </a:rPr>
                <a:t>GenePattern</a:t>
              </a:r>
            </a:p>
          </p:txBody>
        </p:sp>
        <p:sp>
          <p:nvSpPr>
            <p:cNvPr id="12319" name="Oval 28"/>
            <p:cNvSpPr>
              <a:spLocks noChangeArrowheads="1"/>
            </p:cNvSpPr>
            <p:nvPr/>
          </p:nvSpPr>
          <p:spPr bwMode="auto">
            <a:xfrm>
              <a:off x="6807200" y="2448927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60BD51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600"/>
            </a:p>
          </p:txBody>
        </p:sp>
        <p:sp>
          <p:nvSpPr>
            <p:cNvPr id="12320" name="Text Box 34"/>
            <p:cNvSpPr txBox="1">
              <a:spLocks noChangeArrowheads="1"/>
            </p:cNvSpPr>
            <p:nvPr/>
          </p:nvSpPr>
          <p:spPr bwMode="auto">
            <a:xfrm>
              <a:off x="7035800" y="2393950"/>
              <a:ext cx="1056599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1600">
                  <a:latin typeface="Gill Sans"/>
                </a:rPr>
                <a:t>Cytoscape</a:t>
              </a:r>
            </a:p>
          </p:txBody>
        </p:sp>
        <p:sp>
          <p:nvSpPr>
            <p:cNvPr id="12321" name="Oval 29"/>
            <p:cNvSpPr>
              <a:spLocks noChangeArrowheads="1"/>
            </p:cNvSpPr>
            <p:nvPr/>
          </p:nvSpPr>
          <p:spPr bwMode="auto">
            <a:xfrm>
              <a:off x="6807200" y="275849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0000FF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600"/>
            </a:p>
          </p:txBody>
        </p:sp>
        <p:sp>
          <p:nvSpPr>
            <p:cNvPr id="12322" name="Text Box 35"/>
            <p:cNvSpPr txBox="1">
              <a:spLocks noChangeArrowheads="1"/>
            </p:cNvSpPr>
            <p:nvPr/>
          </p:nvSpPr>
          <p:spPr bwMode="auto">
            <a:xfrm>
              <a:off x="7035800" y="2703513"/>
              <a:ext cx="51809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1600">
                  <a:latin typeface="Gill Sans"/>
                </a:rPr>
                <a:t>IGV</a:t>
              </a:r>
            </a:p>
          </p:txBody>
        </p:sp>
        <p:sp>
          <p:nvSpPr>
            <p:cNvPr id="12323" name="Oval 31"/>
            <p:cNvSpPr>
              <a:spLocks noChangeArrowheads="1"/>
            </p:cNvSpPr>
            <p:nvPr/>
          </p:nvSpPr>
          <p:spPr bwMode="auto">
            <a:xfrm>
              <a:off x="6807200" y="3068052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CC3399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600"/>
            </a:p>
          </p:txBody>
        </p:sp>
        <p:sp>
          <p:nvSpPr>
            <p:cNvPr id="12324" name="Text Box 36"/>
            <p:cNvSpPr txBox="1">
              <a:spLocks noChangeArrowheads="1"/>
            </p:cNvSpPr>
            <p:nvPr/>
          </p:nvSpPr>
          <p:spPr bwMode="auto">
            <a:xfrm>
              <a:off x="7035800" y="3013075"/>
              <a:ext cx="103125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1600">
                  <a:latin typeface="Gill Sans"/>
                </a:rPr>
                <a:t>Genomica</a:t>
              </a:r>
            </a:p>
          </p:txBody>
        </p:sp>
        <p:sp>
          <p:nvSpPr>
            <p:cNvPr id="12325" name="Oval 30"/>
            <p:cNvSpPr>
              <a:spLocks noChangeArrowheads="1"/>
            </p:cNvSpPr>
            <p:nvPr/>
          </p:nvSpPr>
          <p:spPr bwMode="auto">
            <a:xfrm>
              <a:off x="6807200" y="3377615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FF931E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600"/>
            </a:p>
          </p:txBody>
        </p:sp>
        <p:sp>
          <p:nvSpPr>
            <p:cNvPr id="12326" name="Text Box 37"/>
            <p:cNvSpPr txBox="1">
              <a:spLocks noChangeArrowheads="1"/>
            </p:cNvSpPr>
            <p:nvPr/>
          </p:nvSpPr>
          <p:spPr bwMode="auto">
            <a:xfrm>
              <a:off x="7035800" y="3322638"/>
              <a:ext cx="73159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1600">
                  <a:latin typeface="Gill Sans"/>
                </a:rPr>
                <a:t>CMAP</a:t>
              </a:r>
            </a:p>
          </p:txBody>
        </p:sp>
        <p:sp>
          <p:nvSpPr>
            <p:cNvPr id="12327" name="Oval 32"/>
            <p:cNvSpPr>
              <a:spLocks noChangeArrowheads="1"/>
            </p:cNvSpPr>
            <p:nvPr/>
          </p:nvSpPr>
          <p:spPr bwMode="auto">
            <a:xfrm>
              <a:off x="6807200" y="3687177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600"/>
            </a:p>
          </p:txBody>
        </p:sp>
        <p:sp>
          <p:nvSpPr>
            <p:cNvPr id="12328" name="Text Box 38"/>
            <p:cNvSpPr txBox="1">
              <a:spLocks noChangeArrowheads="1"/>
            </p:cNvSpPr>
            <p:nvPr/>
          </p:nvSpPr>
          <p:spPr bwMode="auto">
            <a:xfrm>
              <a:off x="7035800" y="3632200"/>
              <a:ext cx="148039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1600">
                  <a:latin typeface="Gill Sans"/>
                </a:rPr>
                <a:t>UCSC Browser</a:t>
              </a:r>
            </a:p>
          </p:txBody>
        </p:sp>
        <p:sp>
          <p:nvSpPr>
            <p:cNvPr id="12329" name="Line 54"/>
            <p:cNvSpPr>
              <a:spLocks noChangeShapeType="1"/>
            </p:cNvSpPr>
            <p:nvPr/>
          </p:nvSpPr>
          <p:spPr bwMode="auto">
            <a:xfrm>
              <a:off x="6800850" y="4089400"/>
              <a:ext cx="19812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30" name="Oval 55"/>
            <p:cNvSpPr>
              <a:spLocks noChangeArrowheads="1"/>
            </p:cNvSpPr>
            <p:nvPr/>
          </p:nvSpPr>
          <p:spPr bwMode="auto">
            <a:xfrm>
              <a:off x="6807200" y="4263440"/>
              <a:ext cx="228600" cy="2286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600"/>
            </a:p>
          </p:txBody>
        </p:sp>
        <p:sp>
          <p:nvSpPr>
            <p:cNvPr id="12331" name="Text Box 58"/>
            <p:cNvSpPr txBox="1">
              <a:spLocks noChangeArrowheads="1"/>
            </p:cNvSpPr>
            <p:nvPr/>
          </p:nvSpPr>
          <p:spPr bwMode="auto">
            <a:xfrm>
              <a:off x="7035800" y="4208463"/>
              <a:ext cx="125256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1600">
                  <a:latin typeface="Gill Sans"/>
                </a:rPr>
                <a:t>Analysis step</a:t>
              </a:r>
            </a:p>
          </p:txBody>
        </p:sp>
        <p:sp>
          <p:nvSpPr>
            <p:cNvPr id="12332" name="Rectangle 56"/>
            <p:cNvSpPr>
              <a:spLocks noChangeArrowheads="1"/>
            </p:cNvSpPr>
            <p:nvPr/>
          </p:nvSpPr>
          <p:spPr bwMode="auto">
            <a:xfrm>
              <a:off x="6807200" y="4573002"/>
              <a:ext cx="228600" cy="228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600"/>
            </a:p>
          </p:txBody>
        </p:sp>
        <p:sp>
          <p:nvSpPr>
            <p:cNvPr id="12333" name="Text Box 59"/>
            <p:cNvSpPr txBox="1">
              <a:spLocks noChangeArrowheads="1"/>
            </p:cNvSpPr>
            <p:nvPr/>
          </p:nvSpPr>
          <p:spPr bwMode="auto">
            <a:xfrm>
              <a:off x="7035800" y="4518025"/>
              <a:ext cx="178726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1600">
                  <a:latin typeface="Gill Sans"/>
                </a:rPr>
                <a:t>Analysis conclusion</a:t>
              </a:r>
            </a:p>
          </p:txBody>
        </p:sp>
        <p:sp>
          <p:nvSpPr>
            <p:cNvPr id="12334" name="Line 61"/>
            <p:cNvSpPr>
              <a:spLocks noChangeShapeType="1"/>
            </p:cNvSpPr>
            <p:nvPr/>
          </p:nvSpPr>
          <p:spPr bwMode="auto">
            <a:xfrm>
              <a:off x="6807201" y="4996865"/>
              <a:ext cx="228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35" name="Text Box 63"/>
            <p:cNvSpPr txBox="1">
              <a:spLocks noChangeArrowheads="1"/>
            </p:cNvSpPr>
            <p:nvPr/>
          </p:nvSpPr>
          <p:spPr bwMode="auto">
            <a:xfrm>
              <a:off x="7035801" y="4827588"/>
              <a:ext cx="115869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1600">
                  <a:latin typeface="Gill Sans"/>
                </a:rPr>
                <a:t>Within tool</a:t>
              </a:r>
            </a:p>
          </p:txBody>
        </p:sp>
        <p:sp>
          <p:nvSpPr>
            <p:cNvPr id="12336" name="Line 62"/>
            <p:cNvSpPr>
              <a:spLocks noChangeShapeType="1"/>
            </p:cNvSpPr>
            <p:nvPr/>
          </p:nvSpPr>
          <p:spPr bwMode="auto">
            <a:xfrm>
              <a:off x="6807200" y="5308015"/>
              <a:ext cx="228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37" name="Text Box 64"/>
            <p:cNvSpPr txBox="1">
              <a:spLocks noChangeArrowheads="1"/>
            </p:cNvSpPr>
            <p:nvPr/>
          </p:nvSpPr>
          <p:spPr bwMode="auto">
            <a:xfrm>
              <a:off x="7035800" y="5138738"/>
              <a:ext cx="123433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1600">
                  <a:latin typeface="Gill Sans"/>
                </a:rPr>
                <a:t>Across tools</a:t>
              </a:r>
            </a:p>
          </p:txBody>
        </p:sp>
      </p:grpSp>
      <p:sp>
        <p:nvSpPr>
          <p:cNvPr id="56" name="Rectangle 2"/>
          <p:cNvSpPr txBox="1">
            <a:spLocks noChangeArrowheads="1"/>
          </p:cNvSpPr>
          <p:nvPr/>
        </p:nvSpPr>
        <p:spPr bwMode="auto">
          <a:xfrm>
            <a:off x="727075" y="114300"/>
            <a:ext cx="7762875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3600" b="1" kern="0">
                <a:solidFill>
                  <a:schemeClr val="tx2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rPr>
              <a:t>12 steps, 6 tools, 7 transitions</a:t>
            </a:r>
            <a:endParaRPr lang="en-US" sz="3600" b="1" kern="0" dirty="0">
              <a:solidFill>
                <a:schemeClr val="tx2"/>
              </a:solidFill>
              <a:latin typeface="+mj-lt"/>
              <a:ea typeface="ＭＳ Ｐゴシック" pitchFamily="-107" charset="-128"/>
              <a:cs typeface="ＭＳ Ｐゴシック" pitchFamily="-107" charset="-128"/>
            </a:endParaRPr>
          </a:p>
        </p:txBody>
      </p:sp>
      <p:cxnSp>
        <p:nvCxnSpPr>
          <p:cNvPr id="12292" name="AutoShape 5"/>
          <p:cNvCxnSpPr>
            <a:cxnSpLocks noChangeShapeType="1"/>
            <a:stCxn id="12313" idx="4"/>
            <a:endCxn id="12302" idx="0"/>
          </p:cNvCxnSpPr>
          <p:nvPr/>
        </p:nvCxnSpPr>
        <p:spPr bwMode="auto">
          <a:xfrm rot="5400000">
            <a:off x="388938" y="2728913"/>
            <a:ext cx="631825" cy="31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293" name="AutoShape 8"/>
          <p:cNvCxnSpPr>
            <a:cxnSpLocks noChangeShapeType="1"/>
            <a:stCxn id="12303" idx="4"/>
            <a:endCxn id="12308" idx="0"/>
          </p:cNvCxnSpPr>
          <p:nvPr/>
        </p:nvCxnSpPr>
        <p:spPr bwMode="auto">
          <a:xfrm rot="5400000">
            <a:off x="1624013" y="3983038"/>
            <a:ext cx="631825" cy="31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294" name="AutoShape 13"/>
          <p:cNvCxnSpPr>
            <a:cxnSpLocks noChangeShapeType="1"/>
            <a:stCxn id="12310" idx="4"/>
            <a:endCxn id="12299" idx="0"/>
          </p:cNvCxnSpPr>
          <p:nvPr/>
        </p:nvCxnSpPr>
        <p:spPr bwMode="auto">
          <a:xfrm rot="5400000">
            <a:off x="2716213" y="5094288"/>
            <a:ext cx="917575" cy="31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295" name="AutoShape 19"/>
          <p:cNvCxnSpPr>
            <a:cxnSpLocks noChangeShapeType="1"/>
            <a:stCxn id="12308" idx="7"/>
            <a:endCxn id="12314" idx="3"/>
          </p:cNvCxnSpPr>
          <p:nvPr/>
        </p:nvCxnSpPr>
        <p:spPr bwMode="auto">
          <a:xfrm rot="5400000" flipH="1" flipV="1">
            <a:off x="1831976" y="2651125"/>
            <a:ext cx="2068512" cy="1411287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296" name="AutoShape 20"/>
          <p:cNvCxnSpPr>
            <a:cxnSpLocks noChangeShapeType="1"/>
            <a:stCxn id="12314" idx="5"/>
            <a:endCxn id="12306" idx="0"/>
          </p:cNvCxnSpPr>
          <p:nvPr/>
        </p:nvCxnSpPr>
        <p:spPr bwMode="auto">
          <a:xfrm rot="16200000" flipH="1">
            <a:off x="3850482" y="2485231"/>
            <a:ext cx="722312" cy="3968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297" name="AutoShape 24"/>
          <p:cNvCxnSpPr>
            <a:cxnSpLocks noChangeShapeType="1"/>
            <a:stCxn id="12306" idx="5"/>
          </p:cNvCxnSpPr>
          <p:nvPr/>
        </p:nvCxnSpPr>
        <p:spPr bwMode="auto">
          <a:xfrm rot="16200000" flipH="1">
            <a:off x="4615657" y="3591719"/>
            <a:ext cx="741362" cy="71120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298" name="AutoShape 21"/>
          <p:cNvCxnSpPr>
            <a:cxnSpLocks noChangeShapeType="1"/>
            <a:stCxn id="12306" idx="4"/>
            <a:endCxn id="12311" idx="0"/>
          </p:cNvCxnSpPr>
          <p:nvPr/>
        </p:nvCxnSpPr>
        <p:spPr bwMode="auto">
          <a:xfrm rot="5400000">
            <a:off x="4094163" y="3983038"/>
            <a:ext cx="631825" cy="31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299" name="Oval 11"/>
          <p:cNvSpPr>
            <a:spLocks noChangeArrowheads="1"/>
          </p:cNvSpPr>
          <p:nvPr/>
        </p:nvSpPr>
        <p:spPr bwMode="auto">
          <a:xfrm>
            <a:off x="2863850" y="5554663"/>
            <a:ext cx="622300" cy="622300"/>
          </a:xfrm>
          <a:prstGeom prst="ellipse">
            <a:avLst/>
          </a:prstGeom>
          <a:gradFill rotWithShape="1">
            <a:gsLst>
              <a:gs pos="0">
                <a:srgbClr val="0000FF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/>
              <a:t>6</a:t>
            </a:r>
          </a:p>
        </p:txBody>
      </p:sp>
      <p:cxnSp>
        <p:nvCxnSpPr>
          <p:cNvPr id="12300" name="AutoShape 25"/>
          <p:cNvCxnSpPr>
            <a:cxnSpLocks noChangeShapeType="1"/>
            <a:stCxn id="12299" idx="6"/>
            <a:endCxn id="12301" idx="1"/>
          </p:cNvCxnSpPr>
          <p:nvPr/>
        </p:nvCxnSpPr>
        <p:spPr bwMode="auto">
          <a:xfrm>
            <a:off x="3486150" y="5865813"/>
            <a:ext cx="1230313" cy="1587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301" name="Rectangle 50"/>
          <p:cNvSpPr>
            <a:spLocks noChangeArrowheads="1"/>
          </p:cNvSpPr>
          <p:nvPr/>
        </p:nvSpPr>
        <p:spPr bwMode="auto">
          <a:xfrm>
            <a:off x="4716463" y="5554663"/>
            <a:ext cx="622300" cy="622300"/>
          </a:xfrm>
          <a:prstGeom prst="rect">
            <a:avLst/>
          </a:prstGeom>
          <a:gradFill rotWithShape="0">
            <a:gsLst>
              <a:gs pos="0">
                <a:srgbClr val="CE489E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/>
              <a:t>8</a:t>
            </a:r>
          </a:p>
        </p:txBody>
      </p:sp>
      <p:sp>
        <p:nvSpPr>
          <p:cNvPr id="12302" name="Oval 4"/>
          <p:cNvSpPr>
            <a:spLocks noChangeArrowheads="1"/>
          </p:cNvSpPr>
          <p:nvPr/>
        </p:nvSpPr>
        <p:spPr bwMode="auto">
          <a:xfrm>
            <a:off x="393700" y="3044825"/>
            <a:ext cx="622300" cy="622300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/>
              <a:t>2</a:t>
            </a:r>
          </a:p>
        </p:txBody>
      </p:sp>
      <p:sp>
        <p:nvSpPr>
          <p:cNvPr id="12303" name="Oval 6"/>
          <p:cNvSpPr>
            <a:spLocks noChangeArrowheads="1"/>
          </p:cNvSpPr>
          <p:nvPr/>
        </p:nvSpPr>
        <p:spPr bwMode="auto">
          <a:xfrm>
            <a:off x="1628775" y="3044825"/>
            <a:ext cx="622300" cy="622300"/>
          </a:xfrm>
          <a:prstGeom prst="ellipse">
            <a:avLst/>
          </a:prstGeom>
          <a:gradFill rotWithShape="1">
            <a:gsLst>
              <a:gs pos="0">
                <a:srgbClr val="60BD51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/>
              <a:t>3</a:t>
            </a:r>
          </a:p>
        </p:txBody>
      </p:sp>
      <p:cxnSp>
        <p:nvCxnSpPr>
          <p:cNvPr id="12304" name="AutoShape 9"/>
          <p:cNvCxnSpPr>
            <a:cxnSpLocks noChangeShapeType="1"/>
            <a:stCxn id="12302" idx="6"/>
            <a:endCxn id="12303" idx="2"/>
          </p:cNvCxnSpPr>
          <p:nvPr/>
        </p:nvCxnSpPr>
        <p:spPr bwMode="auto">
          <a:xfrm>
            <a:off x="1016000" y="3355975"/>
            <a:ext cx="612775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305" name="AutoShape 22"/>
          <p:cNvCxnSpPr>
            <a:cxnSpLocks noChangeShapeType="1"/>
            <a:stCxn id="12306" idx="6"/>
            <a:endCxn id="12307" idx="1"/>
          </p:cNvCxnSpPr>
          <p:nvPr/>
        </p:nvCxnSpPr>
        <p:spPr bwMode="auto">
          <a:xfrm>
            <a:off x="4721225" y="3355975"/>
            <a:ext cx="612775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306" name="Oval 15"/>
          <p:cNvSpPr>
            <a:spLocks noChangeArrowheads="1"/>
          </p:cNvSpPr>
          <p:nvPr/>
        </p:nvSpPr>
        <p:spPr bwMode="auto">
          <a:xfrm>
            <a:off x="4098925" y="3044825"/>
            <a:ext cx="622300" cy="622300"/>
          </a:xfrm>
          <a:prstGeom prst="ellipse">
            <a:avLst/>
          </a:prstGeom>
          <a:gradFill rotWithShape="1">
            <a:gsLst>
              <a:gs pos="0">
                <a:srgbClr val="CC3399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/>
              <a:t>ii</a:t>
            </a:r>
          </a:p>
        </p:txBody>
      </p:sp>
      <p:sp>
        <p:nvSpPr>
          <p:cNvPr id="12307" name="Rectangle 45"/>
          <p:cNvSpPr>
            <a:spLocks noChangeArrowheads="1"/>
          </p:cNvSpPr>
          <p:nvPr/>
        </p:nvSpPr>
        <p:spPr bwMode="auto">
          <a:xfrm>
            <a:off x="5334000" y="3044825"/>
            <a:ext cx="622300" cy="622300"/>
          </a:xfrm>
          <a:prstGeom prst="rect">
            <a:avLst/>
          </a:prstGeom>
          <a:gradFill rotWithShape="0">
            <a:gsLst>
              <a:gs pos="0">
                <a:srgbClr val="FF983A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/>
              <a:t>iii</a:t>
            </a:r>
          </a:p>
        </p:txBody>
      </p:sp>
      <p:sp>
        <p:nvSpPr>
          <p:cNvPr id="12308" name="Oval 7"/>
          <p:cNvSpPr>
            <a:spLocks noChangeArrowheads="1"/>
          </p:cNvSpPr>
          <p:nvPr/>
        </p:nvSpPr>
        <p:spPr bwMode="auto">
          <a:xfrm>
            <a:off x="1628775" y="4298950"/>
            <a:ext cx="622300" cy="622300"/>
          </a:xfrm>
          <a:prstGeom prst="ellipse">
            <a:avLst/>
          </a:prstGeom>
          <a:gradFill rotWithShape="1">
            <a:gsLst>
              <a:gs pos="0">
                <a:srgbClr val="60BD51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/>
              <a:t>4</a:t>
            </a:r>
          </a:p>
        </p:txBody>
      </p:sp>
      <p:cxnSp>
        <p:nvCxnSpPr>
          <p:cNvPr id="12309" name="AutoShape 12"/>
          <p:cNvCxnSpPr>
            <a:cxnSpLocks noChangeShapeType="1"/>
            <a:stCxn id="12308" idx="6"/>
            <a:endCxn id="12310" idx="2"/>
          </p:cNvCxnSpPr>
          <p:nvPr/>
        </p:nvCxnSpPr>
        <p:spPr bwMode="auto">
          <a:xfrm>
            <a:off x="2251075" y="4610100"/>
            <a:ext cx="612775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310" name="Oval 10"/>
          <p:cNvSpPr>
            <a:spLocks noChangeArrowheads="1"/>
          </p:cNvSpPr>
          <p:nvPr/>
        </p:nvSpPr>
        <p:spPr bwMode="auto">
          <a:xfrm>
            <a:off x="2863850" y="4298950"/>
            <a:ext cx="622300" cy="622300"/>
          </a:xfrm>
          <a:prstGeom prst="ellipse">
            <a:avLst/>
          </a:prstGeom>
          <a:gradFill rotWithShape="1">
            <a:gsLst>
              <a:gs pos="0">
                <a:srgbClr val="0000FF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/>
              <a:t>5</a:t>
            </a:r>
          </a:p>
        </p:txBody>
      </p:sp>
      <p:sp>
        <p:nvSpPr>
          <p:cNvPr id="12311" name="Rectangle 46"/>
          <p:cNvSpPr>
            <a:spLocks noChangeArrowheads="1"/>
          </p:cNvSpPr>
          <p:nvPr/>
        </p:nvSpPr>
        <p:spPr bwMode="auto">
          <a:xfrm>
            <a:off x="4098925" y="4298950"/>
            <a:ext cx="622300" cy="622300"/>
          </a:xfrm>
          <a:prstGeom prst="rect">
            <a:avLst/>
          </a:prstGeom>
          <a:gradFill rotWithShape="0">
            <a:gsLst>
              <a:gs pos="0">
                <a:srgbClr val="CE489E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/>
              <a:t>iv</a:t>
            </a:r>
          </a:p>
        </p:txBody>
      </p:sp>
      <p:sp>
        <p:nvSpPr>
          <p:cNvPr id="12312" name="Rectangle 51"/>
          <p:cNvSpPr>
            <a:spLocks noChangeArrowheads="1"/>
          </p:cNvSpPr>
          <p:nvPr/>
        </p:nvSpPr>
        <p:spPr bwMode="auto">
          <a:xfrm>
            <a:off x="5334000" y="4298950"/>
            <a:ext cx="622300" cy="622300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/>
              <a:t>v</a:t>
            </a:r>
          </a:p>
        </p:txBody>
      </p:sp>
      <p:sp>
        <p:nvSpPr>
          <p:cNvPr id="12313" name="Oval 3"/>
          <p:cNvSpPr>
            <a:spLocks noChangeArrowheads="1"/>
          </p:cNvSpPr>
          <p:nvPr/>
        </p:nvSpPr>
        <p:spPr bwMode="auto">
          <a:xfrm>
            <a:off x="393700" y="1790700"/>
            <a:ext cx="622300" cy="622300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/>
              <a:t>1</a:t>
            </a:r>
          </a:p>
        </p:txBody>
      </p:sp>
      <p:sp>
        <p:nvSpPr>
          <p:cNvPr id="12314" name="Oval 14"/>
          <p:cNvSpPr>
            <a:spLocks noChangeArrowheads="1"/>
          </p:cNvSpPr>
          <p:nvPr/>
        </p:nvSpPr>
        <p:spPr bwMode="auto">
          <a:xfrm>
            <a:off x="3481388" y="1790700"/>
            <a:ext cx="622300" cy="622300"/>
          </a:xfrm>
          <a:prstGeom prst="ellipse">
            <a:avLst/>
          </a:prstGeom>
          <a:gradFill rotWithShape="1">
            <a:gsLst>
              <a:gs pos="0">
                <a:srgbClr val="CC3399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/>
              <a:t>i</a:t>
            </a:r>
          </a:p>
        </p:txBody>
      </p:sp>
      <p:cxnSp>
        <p:nvCxnSpPr>
          <p:cNvPr id="12315" name="AutoShape 9"/>
          <p:cNvCxnSpPr>
            <a:cxnSpLocks noChangeShapeType="1"/>
            <a:stCxn id="12313" idx="6"/>
            <a:endCxn id="12314" idx="2"/>
          </p:cNvCxnSpPr>
          <p:nvPr/>
        </p:nvCxnSpPr>
        <p:spPr bwMode="auto">
          <a:xfrm>
            <a:off x="1016000" y="2101850"/>
            <a:ext cx="2465388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 bwMode="auto">
          <a:xfrm>
            <a:off x="803275" y="1189038"/>
            <a:ext cx="7537450" cy="5241925"/>
          </a:xfrm>
          <a:prstGeom prst="roundRect">
            <a:avLst>
              <a:gd name="adj" fmla="val 10969"/>
            </a:avLst>
          </a:prstGeom>
          <a:noFill/>
          <a:ln>
            <a:noFill/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457200" indent="-457200">
              <a:lnSpc>
                <a:spcPct val="90000"/>
              </a:lnSpc>
              <a:spcBef>
                <a:spcPts val="600"/>
              </a:spcBef>
              <a:buFont typeface="Arial"/>
              <a:buChar char="•"/>
              <a:defRPr/>
            </a:pPr>
            <a:r>
              <a:rPr lang="en-US" sz="2800" dirty="0" smtClean="0">
                <a:ea typeface="ＭＳ Ｐゴシック" pitchFamily="-107" charset="-128"/>
                <a:cs typeface="ＭＳ Ｐゴシック" pitchFamily="-107" charset="-128"/>
              </a:rPr>
              <a:t>Flood </a:t>
            </a:r>
            <a:r>
              <a:rPr lang="en-US" sz="2800" dirty="0">
                <a:ea typeface="ＭＳ Ｐゴシック" pitchFamily="-107" charset="-128"/>
                <a:cs typeface="ＭＳ Ｐゴシック" pitchFamily="-107" charset="-128"/>
              </a:rPr>
              <a:t>of high throughput biological data</a:t>
            </a:r>
            <a:endParaRPr lang="en-US" sz="2200" dirty="0">
              <a:ea typeface="ＭＳ Ｐゴシック" pitchFamily="-107" charset="-128"/>
              <a:cs typeface="ＭＳ Ｐゴシック" pitchFamily="-107" charset="-128"/>
            </a:endParaRPr>
          </a:p>
          <a:p>
            <a:pPr>
              <a:lnSpc>
                <a:spcPct val="90000"/>
              </a:lnSpc>
              <a:spcBef>
                <a:spcPts val="0"/>
              </a:spcBef>
              <a:defRPr/>
            </a:pPr>
            <a:r>
              <a:rPr lang="en-US" sz="2200" dirty="0">
                <a:ea typeface="ＭＳ Ｐゴシック" pitchFamily="-107" charset="-128"/>
                <a:cs typeface="ＭＳ Ｐゴシック" pitchFamily="-107" charset="-128"/>
              </a:rPr>
              <a:t>	</a:t>
            </a:r>
            <a:r>
              <a:rPr lang="en-US" sz="2000" dirty="0">
                <a:ea typeface="ＭＳ Ｐゴシック" pitchFamily="-107" charset="-128"/>
                <a:cs typeface="ＭＳ Ｐゴシック" pitchFamily="-107" charset="-128"/>
              </a:rPr>
              <a:t>genomic sequence, global mRNA expression profiles, 	copy number and LOH, epigenetic data, 		protein level and modification status, </a:t>
            </a:r>
          </a:p>
          <a:p>
            <a:pPr>
              <a:lnSpc>
                <a:spcPct val="90000"/>
              </a:lnSpc>
              <a:spcBef>
                <a:spcPts val="0"/>
              </a:spcBef>
              <a:defRPr/>
            </a:pPr>
            <a:r>
              <a:rPr lang="en-US" sz="2000" dirty="0">
                <a:ea typeface="ＭＳ Ｐゴシック" pitchFamily="-107" charset="-128"/>
                <a:cs typeface="ＭＳ Ｐゴシック" pitchFamily="-107" charset="-128"/>
              </a:rPr>
              <a:t>	metabolite profiles</a:t>
            </a:r>
          </a:p>
          <a:p>
            <a:pPr>
              <a:lnSpc>
                <a:spcPct val="90000"/>
              </a:lnSpc>
              <a:spcBef>
                <a:spcPts val="0"/>
              </a:spcBef>
              <a:defRPr/>
            </a:pPr>
            <a:endParaRPr lang="en-US" sz="2000" dirty="0">
              <a:ea typeface="ＭＳ Ｐゴシック" pitchFamily="-107" charset="-128"/>
              <a:cs typeface="ＭＳ Ｐゴシック" pitchFamily="-107" charset="-128"/>
            </a:endParaRPr>
          </a:p>
          <a:p>
            <a:pPr marL="457200" indent="-457200">
              <a:lnSpc>
                <a:spcPct val="90000"/>
              </a:lnSpc>
              <a:spcBef>
                <a:spcPts val="0"/>
              </a:spcBef>
              <a:buFont typeface="Arial"/>
              <a:buChar char="•"/>
              <a:defRPr/>
            </a:pPr>
            <a:r>
              <a:rPr lang="en-US" sz="2800" dirty="0" smtClean="0">
                <a:ea typeface="ＭＳ Ｐゴシック" pitchFamily="-107" charset="-128"/>
                <a:cs typeface="ＭＳ Ｐゴシック" pitchFamily="-107" charset="-128"/>
              </a:rPr>
              <a:t>Proliferation </a:t>
            </a:r>
            <a:r>
              <a:rPr lang="en-US" sz="2800" dirty="0">
                <a:ea typeface="ＭＳ Ｐゴシック" pitchFamily="-107" charset="-128"/>
                <a:cs typeface="ＭＳ Ｐゴシック" pitchFamily="-107" charset="-128"/>
              </a:rPr>
              <a:t>of tools</a:t>
            </a:r>
          </a:p>
          <a:p>
            <a:pPr>
              <a:lnSpc>
                <a:spcPct val="90000"/>
              </a:lnSpc>
              <a:spcBef>
                <a:spcPts val="0"/>
              </a:spcBef>
              <a:defRPr/>
            </a:pPr>
            <a:r>
              <a:rPr lang="en-US" sz="2200" dirty="0">
                <a:ea typeface="ＭＳ Ｐゴシック" pitchFamily="-107" charset="-128"/>
                <a:cs typeface="ＭＳ Ｐゴシック" pitchFamily="-107" charset="-128"/>
              </a:rPr>
              <a:t>	</a:t>
            </a:r>
            <a:r>
              <a:rPr lang="en-US" sz="2000" dirty="0">
                <a:ea typeface="ＭＳ Ｐゴシック" pitchFamily="-107" charset="-128"/>
                <a:cs typeface="ＭＳ Ｐゴシック" pitchFamily="-107" charset="-128"/>
              </a:rPr>
              <a:t>Databases, visualization, and analysis </a:t>
            </a:r>
          </a:p>
          <a:p>
            <a:pPr lvl="1">
              <a:defRPr/>
            </a:pPr>
            <a:r>
              <a:rPr lang="en-US" sz="2000" dirty="0">
                <a:ea typeface="ＭＳ Ｐゴシック" pitchFamily="-107" charset="-128"/>
                <a:cs typeface="ＭＳ Ｐゴシック" pitchFamily="-107" charset="-128"/>
              </a:rPr>
              <a:t>	</a:t>
            </a:r>
            <a:r>
              <a:rPr lang="en-US" sz="2000" dirty="0"/>
              <a:t>Difficulty of getting tools to work together </a:t>
            </a:r>
            <a:endParaRPr lang="en-US" sz="2000" dirty="0">
              <a:ea typeface="ＭＳ Ｐゴシック" pitchFamily="-107" charset="-128"/>
              <a:cs typeface="ＭＳ Ｐゴシック" pitchFamily="-107" charset="-128"/>
            </a:endParaRPr>
          </a:p>
          <a:p>
            <a:pPr lvl="1">
              <a:lnSpc>
                <a:spcPct val="90000"/>
              </a:lnSpc>
              <a:spcBef>
                <a:spcPts val="0"/>
              </a:spcBef>
              <a:defRPr/>
            </a:pPr>
            <a:r>
              <a:rPr lang="en-US" sz="1400" dirty="0">
                <a:ea typeface="ＭＳ Ｐゴシック" pitchFamily="-107" charset="-128"/>
                <a:cs typeface="ＭＳ Ｐゴシック" pitchFamily="-107" charset="-128"/>
              </a:rPr>
              <a:t>	</a:t>
            </a:r>
            <a:r>
              <a:rPr lang="en-US" sz="2000" dirty="0">
                <a:ea typeface="ＭＳ Ｐゴシック" pitchFamily="-107" charset="-128"/>
                <a:cs typeface="ＭＳ Ｐゴシック" pitchFamily="-107" charset="-128"/>
              </a:rPr>
              <a:t>Access, analyze, visualize each data type separately</a:t>
            </a: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0" y="158750"/>
            <a:ext cx="914400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600" b="1" kern="0" dirty="0">
                <a:solidFill>
                  <a:schemeClr val="tx2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rPr>
              <a:t>The Challenges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88925" y="1238250"/>
            <a:ext cx="8501063" cy="5376863"/>
          </a:xfrm>
        </p:spPr>
        <p:txBody>
          <a:bodyPr/>
          <a:lstStyle/>
          <a:p>
            <a:r>
              <a:rPr lang="en-US" sz="2800" smtClean="0"/>
              <a:t>A lightweight “connection layer” for a wide variety of integrative genomic analyses</a:t>
            </a:r>
          </a:p>
          <a:p>
            <a:pPr lvl="1">
              <a:buFont typeface="Courier New" pitchFamily="49" charset="0"/>
              <a:buChar char="o"/>
            </a:pPr>
            <a:r>
              <a:rPr lang="en-US" sz="2800" smtClean="0"/>
              <a:t>Support for all types of resource: Web-based, desktop, etc.</a:t>
            </a:r>
          </a:p>
          <a:p>
            <a:pPr lvl="1">
              <a:buFont typeface="Courier New" pitchFamily="49" charset="0"/>
              <a:buChar char="o"/>
            </a:pPr>
            <a:r>
              <a:rPr lang="en-US" sz="2800" smtClean="0"/>
              <a:t>Automatic conversion of data formats between tools</a:t>
            </a:r>
          </a:p>
          <a:p>
            <a:pPr lvl="1">
              <a:buFont typeface="Courier New" pitchFamily="49" charset="0"/>
              <a:buChar char="o"/>
            </a:pPr>
            <a:r>
              <a:rPr lang="en-US" sz="2800" smtClean="0"/>
              <a:t>Easy access to data from any location</a:t>
            </a:r>
          </a:p>
          <a:p>
            <a:pPr lvl="1">
              <a:buFont typeface="Courier New" pitchFamily="49" charset="0"/>
              <a:buChar char="o"/>
            </a:pPr>
            <a:r>
              <a:rPr lang="en-US" sz="2800" smtClean="0"/>
              <a:t>Any tool that joins is automatically connected to the community of tools</a:t>
            </a:r>
          </a:p>
          <a:p>
            <a:pPr lvl="1">
              <a:buFont typeface="Courier New" pitchFamily="49" charset="0"/>
              <a:buChar char="o"/>
            </a:pPr>
            <a:r>
              <a:rPr lang="en-US" sz="2800" smtClean="0"/>
              <a:t>Ease of entry into the environment</a:t>
            </a:r>
          </a:p>
        </p:txBody>
      </p:sp>
      <p:sp>
        <p:nvSpPr>
          <p:cNvPr id="13315" name="Rectangle 4"/>
          <p:cNvSpPr>
            <a:spLocks noGrp="1" noChangeArrowheads="1"/>
          </p:cNvSpPr>
          <p:nvPr>
            <p:ph type="title"/>
          </p:nvPr>
        </p:nvSpPr>
        <p:spPr>
          <a:xfrm>
            <a:off x="660400" y="0"/>
            <a:ext cx="7772400" cy="1143000"/>
          </a:xfrm>
        </p:spPr>
        <p:txBody>
          <a:bodyPr/>
          <a:lstStyle/>
          <a:p>
            <a:r>
              <a:rPr lang="en-US" sz="3200" b="1" smtClean="0">
                <a:solidFill>
                  <a:srgbClr val="000000"/>
                </a:solidFill>
                <a:latin typeface="Arial" pitchFamily="34" charset="0"/>
              </a:rPr>
              <a:t>The Need</a:t>
            </a:r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625" y="4217988"/>
            <a:ext cx="2492375" cy="251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363" y="3873500"/>
            <a:ext cx="3565525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11153"/>
            <a:ext cx="5003800" cy="183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888" y="654050"/>
            <a:ext cx="3306762" cy="274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TextBox 10"/>
          <p:cNvSpPr txBox="1">
            <a:spLocks noChangeArrowheads="1"/>
          </p:cNvSpPr>
          <p:nvPr/>
        </p:nvSpPr>
        <p:spPr bwMode="auto">
          <a:xfrm>
            <a:off x="427038" y="346075"/>
            <a:ext cx="85550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>
                <a:latin typeface="Georgia" pitchFamily="18" charset="0"/>
              </a:rPr>
              <a:t>Cloud-based storage</a:t>
            </a:r>
          </a:p>
        </p:txBody>
      </p:sp>
      <p:sp>
        <p:nvSpPr>
          <p:cNvPr id="14343" name="TextBox 11"/>
          <p:cNvSpPr txBox="1">
            <a:spLocks noChangeArrowheads="1"/>
          </p:cNvSpPr>
          <p:nvPr/>
        </p:nvSpPr>
        <p:spPr bwMode="auto">
          <a:xfrm>
            <a:off x="371475" y="3338513"/>
            <a:ext cx="85883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>
                <a:latin typeface="Georgia" pitchFamily="18" charset="0"/>
              </a:rPr>
              <a:t>API connectivity layer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6"/>
          <p:cNvGrpSpPr>
            <a:grpSpLocks/>
          </p:cNvGrpSpPr>
          <p:nvPr/>
        </p:nvGrpSpPr>
        <p:grpSpPr bwMode="auto">
          <a:xfrm>
            <a:off x="2197100" y="2106613"/>
            <a:ext cx="4910138" cy="3054350"/>
            <a:chOff x="2196484" y="2106879"/>
            <a:chExt cx="4910754" cy="3053818"/>
          </a:xfrm>
        </p:grpSpPr>
        <p:grpSp>
          <p:nvGrpSpPr>
            <p:cNvPr id="3" name="Group 66"/>
            <p:cNvGrpSpPr/>
            <p:nvPr/>
          </p:nvGrpSpPr>
          <p:grpSpPr>
            <a:xfrm>
              <a:off x="2196484" y="2106879"/>
              <a:ext cx="4910754" cy="3053818"/>
              <a:chOff x="0" y="2159000"/>
              <a:chExt cx="7086600" cy="4406900"/>
            </a:xfrm>
            <a:effectLst>
              <a:outerShdw blurRad="50800" dist="38100" dir="2700000">
                <a:srgbClr val="000000">
                  <a:alpha val="47000"/>
                </a:srgbClr>
              </a:outerShdw>
            </a:effectLst>
          </p:grpSpPr>
          <p:sp>
            <p:nvSpPr>
              <p:cNvPr id="68" name="AutoShape 96"/>
              <p:cNvSpPr>
                <a:spLocks noChangeArrowheads="1"/>
              </p:cNvSpPr>
              <p:nvPr/>
            </p:nvSpPr>
            <p:spPr bwMode="auto">
              <a:xfrm>
                <a:off x="0" y="2159000"/>
                <a:ext cx="7086600" cy="4406900"/>
              </a:xfrm>
              <a:prstGeom prst="cloudCallout">
                <a:avLst>
                  <a:gd name="adj1" fmla="val -33579"/>
                  <a:gd name="adj2" fmla="val -32060"/>
                </a:avLst>
              </a:prstGeom>
              <a:solidFill>
                <a:srgbClr val="FFDAD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000">
                  <a:latin typeface="Arial" pitchFamily="-106" charset="0"/>
                  <a:cs typeface="Arial" charset="0"/>
                </a:endParaRPr>
              </a:p>
            </p:txBody>
          </p:sp>
          <p:sp>
            <p:nvSpPr>
              <p:cNvPr id="69" name="Rectangle 1053"/>
              <p:cNvSpPr>
                <a:spLocks noChangeArrowheads="1"/>
              </p:cNvSpPr>
              <p:nvPr/>
            </p:nvSpPr>
            <p:spPr bwMode="auto">
              <a:xfrm>
                <a:off x="727075" y="2743200"/>
                <a:ext cx="904875" cy="714375"/>
              </a:xfrm>
              <a:prstGeom prst="rect">
                <a:avLst/>
              </a:prstGeom>
              <a:solidFill>
                <a:srgbClr val="FFDAD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pitchFamily="-106" charset="0"/>
                  <a:cs typeface="Arial" charset="0"/>
                </a:endParaRPr>
              </a:p>
            </p:txBody>
          </p:sp>
          <p:sp>
            <p:nvSpPr>
              <p:cNvPr id="70" name="AutoShape 1056"/>
              <p:cNvSpPr>
                <a:spLocks noChangeArrowheads="1"/>
              </p:cNvSpPr>
              <p:nvPr/>
            </p:nvSpPr>
            <p:spPr bwMode="auto">
              <a:xfrm rot="10495305">
                <a:off x="942975" y="2686050"/>
                <a:ext cx="461963" cy="558800"/>
              </a:xfrm>
              <a:prstGeom prst="triangle">
                <a:avLst>
                  <a:gd name="adj" fmla="val 50000"/>
                </a:avLst>
              </a:prstGeom>
              <a:solidFill>
                <a:srgbClr val="FFDAD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pitchFamily="-106" charset="0"/>
                  <a:cs typeface="Arial" charset="0"/>
                </a:endParaRPr>
              </a:p>
            </p:txBody>
          </p:sp>
        </p:grpSp>
        <p:pic>
          <p:nvPicPr>
            <p:cNvPr id="15418" name="Picture 55" descr="gs_logo.png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4769" y="2984494"/>
              <a:ext cx="1314450" cy="1277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363" name="Picture 1" descr="GS nam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" r="2887"/>
          <a:stretch>
            <a:fillRect/>
          </a:stretch>
        </p:blipFill>
        <p:spPr bwMode="auto">
          <a:xfrm>
            <a:off x="2535238" y="1135063"/>
            <a:ext cx="4073525" cy="73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0"/>
          <p:cNvSpPr/>
          <p:nvPr/>
        </p:nvSpPr>
        <p:spPr>
          <a:xfrm>
            <a:off x="3028950" y="2171700"/>
            <a:ext cx="3086100" cy="2919413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4" name="Group 55"/>
          <p:cNvGrpSpPr>
            <a:grpSpLocks/>
          </p:cNvGrpSpPr>
          <p:nvPr/>
        </p:nvGrpSpPr>
        <p:grpSpPr bwMode="auto">
          <a:xfrm>
            <a:off x="6535738" y="2601913"/>
            <a:ext cx="2889250" cy="1941512"/>
            <a:chOff x="6535738" y="4445001"/>
            <a:chExt cx="2889250" cy="1941828"/>
          </a:xfrm>
        </p:grpSpPr>
        <p:sp>
          <p:nvSpPr>
            <p:cNvPr id="15415" name="TextBox 12"/>
            <p:cNvSpPr txBox="1">
              <a:spLocks noChangeArrowheads="1"/>
            </p:cNvSpPr>
            <p:nvPr/>
          </p:nvSpPr>
          <p:spPr bwMode="auto">
            <a:xfrm>
              <a:off x="6535738" y="4445001"/>
              <a:ext cx="2889250" cy="641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sz="1800" b="1">
                  <a:latin typeface="Calibri" pitchFamily="34" charset="0"/>
                  <a:cs typeface="Calibri" pitchFamily="34" charset="0"/>
                </a:rPr>
                <a:t>3 Driving Biological</a:t>
              </a:r>
            </a:p>
            <a:p>
              <a:pPr algn="ctr" eaLnBrk="1" hangingPunct="1"/>
              <a:r>
                <a:rPr lang="en-US" sz="1800" b="1">
                  <a:latin typeface="Calibri" pitchFamily="34" charset="0"/>
                  <a:cs typeface="Calibri" pitchFamily="34" charset="0"/>
                </a:rPr>
                <a:t>Projects</a:t>
              </a:r>
            </a:p>
          </p:txBody>
        </p:sp>
        <p:sp>
          <p:nvSpPr>
            <p:cNvPr id="15416" name="TextBox 13"/>
            <p:cNvSpPr txBox="1">
              <a:spLocks noChangeArrowheads="1"/>
            </p:cNvSpPr>
            <p:nvPr/>
          </p:nvSpPr>
          <p:spPr bwMode="auto">
            <a:xfrm>
              <a:off x="6940551" y="5181903"/>
              <a:ext cx="2079625" cy="1204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</a:pPr>
              <a:r>
                <a:rPr lang="en-US" sz="1600">
                  <a:latin typeface="Calibri" pitchFamily="34" charset="0"/>
                  <a:cs typeface="Calibri" pitchFamily="34" charset="0"/>
                </a:rPr>
                <a:t>lincRNAs</a:t>
              </a:r>
            </a:p>
            <a:p>
              <a:pPr algn="ctr" eaLnBrk="1" hangingPunct="1">
                <a:lnSpc>
                  <a:spcPct val="90000"/>
                </a:lnSpc>
              </a:pPr>
              <a:endParaRPr lang="en-US" sz="1600">
                <a:latin typeface="Calibri" pitchFamily="34" charset="0"/>
                <a:cs typeface="Calibri" pitchFamily="34" charset="0"/>
              </a:endParaRPr>
            </a:p>
            <a:p>
              <a:pPr algn="ctr" eaLnBrk="1" hangingPunct="1">
                <a:lnSpc>
                  <a:spcPct val="90000"/>
                </a:lnSpc>
              </a:pPr>
              <a:r>
                <a:rPr lang="en-US" sz="1600">
                  <a:latin typeface="Calibri" pitchFamily="34" charset="0"/>
                  <a:cs typeface="Calibri" pitchFamily="34" charset="0"/>
                </a:rPr>
                <a:t>Cancer stem cells</a:t>
              </a:r>
            </a:p>
            <a:p>
              <a:pPr algn="ctr" eaLnBrk="1" hangingPunct="1">
                <a:lnSpc>
                  <a:spcPct val="90000"/>
                </a:lnSpc>
              </a:pPr>
              <a:endParaRPr lang="en-US" sz="1600">
                <a:latin typeface="Calibri" pitchFamily="34" charset="0"/>
                <a:cs typeface="Calibri" pitchFamily="34" charset="0"/>
              </a:endParaRPr>
            </a:p>
            <a:p>
              <a:pPr algn="ctr" eaLnBrk="1" hangingPunct="1">
                <a:lnSpc>
                  <a:spcPct val="90000"/>
                </a:lnSpc>
              </a:pPr>
              <a:r>
                <a:rPr lang="en-US" sz="1600">
                  <a:latin typeface="Calibri" pitchFamily="34" charset="0"/>
                  <a:cs typeface="Calibri" pitchFamily="34" charset="0"/>
                </a:rPr>
                <a:t>Patient Stratification</a:t>
              </a:r>
            </a:p>
          </p:txBody>
        </p:sp>
      </p:grpSp>
      <p:grpSp>
        <p:nvGrpSpPr>
          <p:cNvPr id="5" name="Group 53"/>
          <p:cNvGrpSpPr>
            <a:grpSpLocks/>
          </p:cNvGrpSpPr>
          <p:nvPr/>
        </p:nvGrpSpPr>
        <p:grpSpPr bwMode="auto">
          <a:xfrm>
            <a:off x="20638" y="2601913"/>
            <a:ext cx="2187575" cy="2054225"/>
            <a:chOff x="20637" y="1987550"/>
            <a:chExt cx="2187575" cy="2055430"/>
          </a:xfrm>
        </p:grpSpPr>
        <p:sp>
          <p:nvSpPr>
            <p:cNvPr id="15413" name="TextBox 11"/>
            <p:cNvSpPr txBox="1">
              <a:spLocks noChangeArrowheads="1"/>
            </p:cNvSpPr>
            <p:nvPr/>
          </p:nvSpPr>
          <p:spPr bwMode="auto">
            <a:xfrm>
              <a:off x="20637" y="1987550"/>
              <a:ext cx="2187575" cy="366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sz="1800" b="1">
                  <a:latin typeface="Calibri" pitchFamily="34" charset="0"/>
                  <a:cs typeface="Calibri" pitchFamily="34" charset="0"/>
                </a:rPr>
                <a:t>6 Seed Tools</a:t>
              </a:r>
            </a:p>
          </p:txBody>
        </p:sp>
        <p:sp>
          <p:nvSpPr>
            <p:cNvPr id="15414" name="TextBox 14"/>
            <p:cNvSpPr txBox="1">
              <a:spLocks noChangeArrowheads="1"/>
            </p:cNvSpPr>
            <p:nvPr/>
          </p:nvSpPr>
          <p:spPr bwMode="auto">
            <a:xfrm>
              <a:off x="74612" y="2483141"/>
              <a:ext cx="2081213" cy="1559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sz="1600">
                  <a:latin typeface="Calibri" pitchFamily="34" charset="0"/>
                  <a:cs typeface="Calibri" pitchFamily="34" charset="0"/>
                </a:rPr>
                <a:t>Cytoscape</a:t>
              </a:r>
            </a:p>
            <a:p>
              <a:pPr algn="ctr" eaLnBrk="1" hangingPunct="1"/>
              <a:r>
                <a:rPr lang="en-US" sz="1600">
                  <a:latin typeface="Calibri" pitchFamily="34" charset="0"/>
                  <a:cs typeface="Calibri" pitchFamily="34" charset="0"/>
                </a:rPr>
                <a:t>Galaxy</a:t>
              </a:r>
            </a:p>
            <a:p>
              <a:pPr algn="ctr" eaLnBrk="1" hangingPunct="1"/>
              <a:r>
                <a:rPr lang="en-US" sz="1600">
                  <a:latin typeface="Calibri" pitchFamily="34" charset="0"/>
                  <a:cs typeface="Calibri" pitchFamily="34" charset="0"/>
                </a:rPr>
                <a:t>GenePattern</a:t>
              </a:r>
            </a:p>
            <a:p>
              <a:pPr algn="ctr" eaLnBrk="1" hangingPunct="1"/>
              <a:r>
                <a:rPr lang="en-US" sz="1600">
                  <a:latin typeface="Calibri" pitchFamily="34" charset="0"/>
                  <a:cs typeface="Calibri" pitchFamily="34" charset="0"/>
                </a:rPr>
                <a:t>Genomica</a:t>
              </a:r>
            </a:p>
            <a:p>
              <a:pPr algn="ctr" eaLnBrk="1" hangingPunct="1"/>
              <a:r>
                <a:rPr lang="en-US" sz="1600">
                  <a:latin typeface="Calibri" pitchFamily="34" charset="0"/>
                  <a:cs typeface="Calibri" pitchFamily="34" charset="0"/>
                </a:rPr>
                <a:t>IGV</a:t>
              </a:r>
            </a:p>
            <a:p>
              <a:pPr algn="ctr" eaLnBrk="1" hangingPunct="1"/>
              <a:r>
                <a:rPr lang="en-US" sz="1600">
                  <a:latin typeface="Calibri" pitchFamily="34" charset="0"/>
                  <a:cs typeface="Calibri" pitchFamily="34" charset="0"/>
                </a:rPr>
                <a:t>UCSC Browser</a:t>
              </a:r>
            </a:p>
          </p:txBody>
        </p:sp>
      </p:grpSp>
      <p:cxnSp>
        <p:nvCxnSpPr>
          <p:cNvPr id="17" name="Straight Arrow Connector 16"/>
          <p:cNvCxnSpPr>
            <a:stCxn id="11" idx="1"/>
            <a:endCxn id="11" idx="5"/>
          </p:cNvCxnSpPr>
          <p:nvPr/>
        </p:nvCxnSpPr>
        <p:spPr>
          <a:xfrm rot="16200000" flipH="1">
            <a:off x="3539332" y="2540794"/>
            <a:ext cx="2065337" cy="2181225"/>
          </a:xfrm>
          <a:prstGeom prst="straightConnector1">
            <a:avLst/>
          </a:prstGeom>
          <a:ln>
            <a:solidFill>
              <a:schemeClr val="bg2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1" idx="7"/>
            <a:endCxn id="11" idx="3"/>
          </p:cNvCxnSpPr>
          <p:nvPr/>
        </p:nvCxnSpPr>
        <p:spPr>
          <a:xfrm rot="16200000" flipH="1" flipV="1">
            <a:off x="3539332" y="2540794"/>
            <a:ext cx="2065337" cy="2181225"/>
          </a:xfrm>
          <a:prstGeom prst="straightConnector1">
            <a:avLst/>
          </a:prstGeom>
          <a:ln>
            <a:solidFill>
              <a:schemeClr val="bg2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1" idx="2"/>
            <a:endCxn id="11" idx="6"/>
          </p:cNvCxnSpPr>
          <p:nvPr/>
        </p:nvCxnSpPr>
        <p:spPr>
          <a:xfrm rot="10800000" flipH="1">
            <a:off x="3028950" y="3632200"/>
            <a:ext cx="3086100" cy="1588"/>
          </a:xfrm>
          <a:prstGeom prst="straightConnector1">
            <a:avLst/>
          </a:prstGeom>
          <a:ln>
            <a:solidFill>
              <a:schemeClr val="bg2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rot="16200000" flipH="1">
            <a:off x="2740819" y="3923507"/>
            <a:ext cx="1030287" cy="450850"/>
          </a:xfrm>
          <a:prstGeom prst="straightConnector1">
            <a:avLst/>
          </a:prstGeom>
          <a:ln>
            <a:solidFill>
              <a:srgbClr val="80808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11" idx="5"/>
            <a:endCxn id="11" idx="7"/>
          </p:cNvCxnSpPr>
          <p:nvPr/>
        </p:nvCxnSpPr>
        <p:spPr>
          <a:xfrm rot="5400000" flipH="1">
            <a:off x="4631532" y="3631406"/>
            <a:ext cx="2063750" cy="1587"/>
          </a:xfrm>
          <a:prstGeom prst="straightConnector1">
            <a:avLst/>
          </a:prstGeom>
          <a:ln>
            <a:solidFill>
              <a:srgbClr val="80808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11" idx="1"/>
            <a:endCxn id="11" idx="6"/>
          </p:cNvCxnSpPr>
          <p:nvPr/>
        </p:nvCxnSpPr>
        <p:spPr>
          <a:xfrm rot="16200000" flipH="1">
            <a:off x="4281488" y="1798638"/>
            <a:ext cx="1033462" cy="2633662"/>
          </a:xfrm>
          <a:prstGeom prst="straightConnector1">
            <a:avLst/>
          </a:prstGeom>
          <a:ln>
            <a:solidFill>
              <a:srgbClr val="80808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Group 47"/>
          <p:cNvGrpSpPr>
            <a:grpSpLocks/>
          </p:cNvGrpSpPr>
          <p:nvPr/>
        </p:nvGrpSpPr>
        <p:grpSpPr bwMode="auto">
          <a:xfrm>
            <a:off x="2362200" y="2041525"/>
            <a:ext cx="4813300" cy="3143250"/>
            <a:chOff x="2362200" y="2041525"/>
            <a:chExt cx="4813301" cy="3143250"/>
          </a:xfrm>
        </p:grpSpPr>
        <p:pic>
          <p:nvPicPr>
            <p:cNvPr id="15407" name="Picture 38" descr="cytoscape_sm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4201" y="2092325"/>
              <a:ext cx="520700" cy="520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08" name="Picture 39" descr="galaxy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1900" y="4664075"/>
              <a:ext cx="914400" cy="520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09" name="Picture 41" descr="genomica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4901" y="3406775"/>
              <a:ext cx="990600" cy="520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10" name="Picture 44" descr="gp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5800" y="4664075"/>
              <a:ext cx="520700" cy="520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11" name="Picture 45" descr="igv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9100" y="2041525"/>
              <a:ext cx="520700" cy="520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12" name="Picture 46" descr="UCSC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3406775"/>
              <a:ext cx="596900" cy="520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82"/>
          <p:cNvGrpSpPr>
            <a:grpSpLocks/>
          </p:cNvGrpSpPr>
          <p:nvPr/>
        </p:nvGrpSpPr>
        <p:grpSpPr bwMode="auto">
          <a:xfrm>
            <a:off x="303213" y="5159375"/>
            <a:ext cx="2046287" cy="1042988"/>
            <a:chOff x="303161" y="5387975"/>
            <a:chExt cx="2046749" cy="1042322"/>
          </a:xfrm>
        </p:grpSpPr>
        <p:sp>
          <p:nvSpPr>
            <p:cNvPr id="77" name="Rounded Rectangle 76"/>
            <p:cNvSpPr/>
            <p:nvPr/>
          </p:nvSpPr>
          <p:spPr>
            <a:xfrm>
              <a:off x="760464" y="5844883"/>
              <a:ext cx="1589446" cy="585414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25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25000"/>
                  </a:schemeClr>
                </a:gs>
              </a:gsLst>
              <a:lin ang="16200000" scaled="0"/>
              <a:tileRect/>
            </a:gradFill>
            <a:ln>
              <a:solidFill>
                <a:schemeClr val="accent1">
                  <a:lumMod val="50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 dirty="0">
                <a:solidFill>
                  <a:schemeClr val="tx1"/>
                </a:solidFill>
                <a:cs typeface="Calibri"/>
              </a:endParaRPr>
            </a:p>
          </p:txBody>
        </p:sp>
        <p:sp>
          <p:nvSpPr>
            <p:cNvPr id="76" name="Rounded Rectangle 75"/>
            <p:cNvSpPr/>
            <p:nvPr/>
          </p:nvSpPr>
          <p:spPr>
            <a:xfrm>
              <a:off x="608030" y="5692580"/>
              <a:ext cx="1589446" cy="585414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5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50000"/>
                  </a:schemeClr>
                </a:gs>
              </a:gsLst>
              <a:lin ang="16200000" scaled="0"/>
              <a:tileRect/>
            </a:gradFill>
            <a:ln>
              <a:solidFill>
                <a:schemeClr val="accent1">
                  <a:lumMod val="50000"/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 dirty="0">
                <a:solidFill>
                  <a:schemeClr val="tx1"/>
                </a:solidFill>
                <a:cs typeface="Calibri"/>
              </a:endParaRPr>
            </a:p>
          </p:txBody>
        </p:sp>
        <p:sp>
          <p:nvSpPr>
            <p:cNvPr id="75" name="Rounded Rectangle 74"/>
            <p:cNvSpPr/>
            <p:nvPr/>
          </p:nvSpPr>
          <p:spPr>
            <a:xfrm>
              <a:off x="455595" y="5540278"/>
              <a:ext cx="1589446" cy="585414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75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75000"/>
                  </a:schemeClr>
                </a:gs>
              </a:gsLst>
              <a:lin ang="16200000" scaled="0"/>
              <a:tileRect/>
            </a:gradFill>
            <a:ln>
              <a:solidFill>
                <a:schemeClr val="accent1">
                  <a:lumMod val="50000"/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 dirty="0">
                <a:solidFill>
                  <a:schemeClr val="tx1"/>
                </a:solidFill>
                <a:cs typeface="Calibri"/>
              </a:endParaRPr>
            </a:p>
          </p:txBody>
        </p:sp>
        <p:sp>
          <p:nvSpPr>
            <p:cNvPr id="71" name="Rounded Rectangle 70"/>
            <p:cNvSpPr/>
            <p:nvPr/>
          </p:nvSpPr>
          <p:spPr>
            <a:xfrm>
              <a:off x="303161" y="5387975"/>
              <a:ext cx="1589446" cy="585414"/>
            </a:xfrm>
            <a:prstGeom prst="roundRect">
              <a:avLst/>
            </a:prstGeom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 dirty="0" smtClean="0">
                  <a:solidFill>
                    <a:schemeClr val="tx1"/>
                  </a:solidFill>
                  <a:cs typeface="Calibri"/>
                </a:rPr>
                <a:t>New tools</a:t>
              </a:r>
              <a:endParaRPr lang="en-US" sz="1600" dirty="0">
                <a:solidFill>
                  <a:schemeClr val="tx1"/>
                </a:solidFill>
                <a:cs typeface="Calibri"/>
              </a:endParaRPr>
            </a:p>
          </p:txBody>
        </p:sp>
      </p:grpSp>
      <p:grpSp>
        <p:nvGrpSpPr>
          <p:cNvPr id="8" name="Group 83"/>
          <p:cNvGrpSpPr>
            <a:grpSpLocks/>
          </p:cNvGrpSpPr>
          <p:nvPr/>
        </p:nvGrpSpPr>
        <p:grpSpPr bwMode="auto">
          <a:xfrm>
            <a:off x="6802438" y="5164138"/>
            <a:ext cx="2047875" cy="1028700"/>
            <a:chOff x="6535738" y="5400214"/>
            <a:chExt cx="2047837" cy="1030083"/>
          </a:xfrm>
        </p:grpSpPr>
        <p:sp>
          <p:nvSpPr>
            <p:cNvPr id="79" name="Rounded Rectangle 78"/>
            <p:cNvSpPr/>
            <p:nvPr/>
          </p:nvSpPr>
          <p:spPr>
            <a:xfrm>
              <a:off x="6535738" y="5845312"/>
              <a:ext cx="1589058" cy="584985"/>
            </a:xfrm>
            <a:prstGeom prst="roundRect">
              <a:avLst/>
            </a:prstGeom>
            <a:gradFill flip="none" rotWithShape="1">
              <a:gsLst>
                <a:gs pos="0">
                  <a:schemeClr val="accent2">
                    <a:tint val="50000"/>
                    <a:satMod val="300000"/>
                    <a:alpha val="25000"/>
                  </a:schemeClr>
                </a:gs>
                <a:gs pos="35000">
                  <a:schemeClr val="accent2">
                    <a:tint val="37000"/>
                    <a:satMod val="300000"/>
                    <a:alpha val="25000"/>
                  </a:schemeClr>
                </a:gs>
                <a:gs pos="100000">
                  <a:schemeClr val="accent2">
                    <a:tint val="15000"/>
                    <a:satMod val="350000"/>
                    <a:alpha val="25000"/>
                  </a:schemeClr>
                </a:gs>
              </a:gsLst>
              <a:lin ang="16200000" scaled="1"/>
              <a:tileRect/>
            </a:gradFill>
            <a:ln w="9525" cap="flat" cmpd="sng" algn="ctr">
              <a:solidFill>
                <a:schemeClr val="accent2">
                  <a:shade val="95000"/>
                  <a:satMod val="105000"/>
                  <a:alpha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 dirty="0">
                <a:solidFill>
                  <a:schemeClr val="tx1"/>
                </a:solidFill>
                <a:cs typeface="Calibri"/>
              </a:endParaRPr>
            </a:p>
          </p:txBody>
        </p:sp>
        <p:sp>
          <p:nvSpPr>
            <p:cNvPr id="80" name="Rounded Rectangle 79"/>
            <p:cNvSpPr/>
            <p:nvPr/>
          </p:nvSpPr>
          <p:spPr>
            <a:xfrm>
              <a:off x="6688135" y="5679990"/>
              <a:ext cx="1590645" cy="584985"/>
            </a:xfrm>
            <a:prstGeom prst="roundRect">
              <a:avLst/>
            </a:prstGeom>
            <a:gradFill flip="none" rotWithShape="1">
              <a:gsLst>
                <a:gs pos="0">
                  <a:schemeClr val="accent2">
                    <a:tint val="50000"/>
                    <a:satMod val="300000"/>
                    <a:alpha val="50000"/>
                  </a:schemeClr>
                </a:gs>
                <a:gs pos="35000">
                  <a:schemeClr val="accent2">
                    <a:tint val="37000"/>
                    <a:satMod val="300000"/>
                    <a:alpha val="50000"/>
                  </a:schemeClr>
                </a:gs>
                <a:gs pos="100000">
                  <a:schemeClr val="accent2">
                    <a:tint val="15000"/>
                    <a:satMod val="350000"/>
                    <a:alpha val="50000"/>
                  </a:schemeClr>
                </a:gs>
              </a:gsLst>
              <a:lin ang="16200000" scaled="1"/>
              <a:tileRect/>
            </a:gradFill>
            <a:ln>
              <a:solidFill>
                <a:schemeClr val="accent2">
                  <a:shade val="95000"/>
                  <a:satMod val="105000"/>
                  <a:alpha val="5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 dirty="0">
                <a:solidFill>
                  <a:schemeClr val="tx1"/>
                </a:solidFill>
                <a:cs typeface="Calibri"/>
              </a:endParaRPr>
            </a:p>
          </p:txBody>
        </p:sp>
        <p:sp>
          <p:nvSpPr>
            <p:cNvPr id="81" name="Rounded Rectangle 80"/>
            <p:cNvSpPr/>
            <p:nvPr/>
          </p:nvSpPr>
          <p:spPr>
            <a:xfrm>
              <a:off x="6840532" y="5532153"/>
              <a:ext cx="1590645" cy="584985"/>
            </a:xfrm>
            <a:prstGeom prst="roundRect">
              <a:avLst/>
            </a:prstGeom>
            <a:gradFill flip="none" rotWithShape="1">
              <a:gsLst>
                <a:gs pos="0">
                  <a:schemeClr val="accent2">
                    <a:tint val="50000"/>
                    <a:satMod val="300000"/>
                    <a:alpha val="75000"/>
                  </a:schemeClr>
                </a:gs>
                <a:gs pos="35000">
                  <a:schemeClr val="accent2">
                    <a:tint val="37000"/>
                    <a:satMod val="300000"/>
                    <a:alpha val="75000"/>
                  </a:schemeClr>
                </a:gs>
                <a:gs pos="100000">
                  <a:schemeClr val="accent2">
                    <a:tint val="15000"/>
                    <a:satMod val="350000"/>
                    <a:alpha val="75000"/>
                  </a:schemeClr>
                </a:gs>
              </a:gsLst>
              <a:lin ang="16200000" scaled="1"/>
              <a:tileRect/>
            </a:gradFill>
            <a:ln>
              <a:solidFill>
                <a:schemeClr val="accent2">
                  <a:shade val="95000"/>
                  <a:satMod val="105000"/>
                  <a:alpha val="75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 dirty="0">
                <a:solidFill>
                  <a:schemeClr val="tx1"/>
                </a:solidFill>
                <a:cs typeface="Calibri"/>
              </a:endParaRPr>
            </a:p>
          </p:txBody>
        </p:sp>
        <p:sp>
          <p:nvSpPr>
            <p:cNvPr id="82" name="Rounded Rectangle 81"/>
            <p:cNvSpPr/>
            <p:nvPr/>
          </p:nvSpPr>
          <p:spPr>
            <a:xfrm>
              <a:off x="6994516" y="5400214"/>
              <a:ext cx="1589059" cy="584985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 dirty="0" smtClean="0">
                  <a:solidFill>
                    <a:schemeClr val="tx1"/>
                  </a:solidFill>
                  <a:cs typeface="Calibri"/>
                </a:rPr>
                <a:t>New Biological Projects</a:t>
              </a:r>
              <a:endParaRPr lang="en-US" sz="1600" dirty="0">
                <a:solidFill>
                  <a:schemeClr val="tx1"/>
                </a:solidFill>
                <a:cs typeface="Calibri"/>
              </a:endParaRPr>
            </a:p>
          </p:txBody>
        </p:sp>
      </p:grpSp>
      <p:sp>
        <p:nvSpPr>
          <p:cNvPr id="15376" name="Title 8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28700"/>
          </a:xfrm>
        </p:spPr>
        <p:txBody>
          <a:bodyPr/>
          <a:lstStyle/>
          <a:p>
            <a:r>
              <a:rPr lang="en-US" sz="2800" dirty="0" smtClean="0">
                <a:latin typeface="Georgia" pitchFamily="18" charset="0"/>
                <a:ea typeface="Georgia" pitchFamily="18" charset="0"/>
                <a:cs typeface="Georgia" pitchFamily="18" charset="0"/>
              </a:rPr>
              <a:t>Online community to share diverse computational tools</a:t>
            </a:r>
          </a:p>
        </p:txBody>
      </p:sp>
      <p:cxnSp>
        <p:nvCxnSpPr>
          <p:cNvPr id="9" name="Straight Arrow Connector 22"/>
          <p:cNvCxnSpPr>
            <a:cxnSpLocks noChangeShapeType="1"/>
            <a:stCxn id="11" idx="6"/>
            <a:endCxn id="11" idx="7"/>
          </p:cNvCxnSpPr>
          <p:nvPr/>
        </p:nvCxnSpPr>
        <p:spPr bwMode="auto">
          <a:xfrm flipV="1">
            <a:off x="3028950" y="2598738"/>
            <a:ext cx="2633663" cy="1033462"/>
          </a:xfrm>
          <a:prstGeom prst="straightConnector1">
            <a:avLst/>
          </a:prstGeom>
          <a:noFill/>
          <a:ln w="25400">
            <a:solidFill>
              <a:schemeClr val="bg2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0" name="Straight Arrow Connector 22"/>
          <p:cNvCxnSpPr>
            <a:cxnSpLocks noChangeShapeType="1"/>
            <a:stCxn id="11" idx="6"/>
            <a:endCxn id="11" idx="7"/>
          </p:cNvCxnSpPr>
          <p:nvPr/>
        </p:nvCxnSpPr>
        <p:spPr bwMode="auto">
          <a:xfrm flipV="1">
            <a:off x="3028950" y="2598738"/>
            <a:ext cx="452438" cy="1033462"/>
          </a:xfrm>
          <a:prstGeom prst="straightConnector1">
            <a:avLst/>
          </a:prstGeom>
          <a:noFill/>
          <a:ln w="25400">
            <a:solidFill>
              <a:schemeClr val="bg2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2" name="Straight Arrow Connector 22"/>
          <p:cNvCxnSpPr>
            <a:cxnSpLocks noChangeShapeType="1"/>
            <a:stCxn id="11" idx="6"/>
            <a:endCxn id="11" idx="7"/>
          </p:cNvCxnSpPr>
          <p:nvPr/>
        </p:nvCxnSpPr>
        <p:spPr bwMode="auto">
          <a:xfrm>
            <a:off x="3028950" y="3632200"/>
            <a:ext cx="2633663" cy="1031875"/>
          </a:xfrm>
          <a:prstGeom prst="straightConnector1">
            <a:avLst/>
          </a:prstGeom>
          <a:noFill/>
          <a:ln w="25400">
            <a:solidFill>
              <a:schemeClr val="bg2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3" name="Straight Arrow Connector 22"/>
          <p:cNvCxnSpPr>
            <a:cxnSpLocks noChangeShapeType="1"/>
            <a:stCxn id="11" idx="6"/>
            <a:endCxn id="11" idx="7"/>
          </p:cNvCxnSpPr>
          <p:nvPr/>
        </p:nvCxnSpPr>
        <p:spPr bwMode="auto">
          <a:xfrm>
            <a:off x="3481388" y="4664075"/>
            <a:ext cx="2181225" cy="0"/>
          </a:xfrm>
          <a:prstGeom prst="straightConnector1">
            <a:avLst/>
          </a:prstGeom>
          <a:noFill/>
          <a:ln w="25400">
            <a:solidFill>
              <a:schemeClr val="bg2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4" name="Straight Arrow Connector 22"/>
          <p:cNvCxnSpPr>
            <a:cxnSpLocks noChangeShapeType="1"/>
            <a:stCxn id="11" idx="6"/>
            <a:endCxn id="11" idx="7"/>
          </p:cNvCxnSpPr>
          <p:nvPr/>
        </p:nvCxnSpPr>
        <p:spPr bwMode="auto">
          <a:xfrm flipH="1">
            <a:off x="5662613" y="3632200"/>
            <a:ext cx="452437" cy="1031875"/>
          </a:xfrm>
          <a:prstGeom prst="straightConnector1">
            <a:avLst/>
          </a:prstGeom>
          <a:noFill/>
          <a:ln w="25400">
            <a:solidFill>
              <a:schemeClr val="bg2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5" name="Straight Arrow Connector 42"/>
          <p:cNvCxnSpPr>
            <a:cxnSpLocks noChangeShapeType="1"/>
            <a:stCxn id="11" idx="6"/>
            <a:endCxn id="11" idx="7"/>
          </p:cNvCxnSpPr>
          <p:nvPr/>
        </p:nvCxnSpPr>
        <p:spPr bwMode="auto">
          <a:xfrm>
            <a:off x="3481388" y="2598738"/>
            <a:ext cx="2181225" cy="0"/>
          </a:xfrm>
          <a:prstGeom prst="straightConnector1">
            <a:avLst/>
          </a:prstGeom>
          <a:noFill/>
          <a:ln w="25400">
            <a:solidFill>
              <a:srgbClr val="808080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6" name="Straight Arrow Connector 42"/>
          <p:cNvCxnSpPr>
            <a:cxnSpLocks noChangeShapeType="1"/>
            <a:stCxn id="11" idx="6"/>
            <a:endCxn id="11" idx="7"/>
          </p:cNvCxnSpPr>
          <p:nvPr/>
        </p:nvCxnSpPr>
        <p:spPr bwMode="auto">
          <a:xfrm>
            <a:off x="3481388" y="2598738"/>
            <a:ext cx="0" cy="2065337"/>
          </a:xfrm>
          <a:prstGeom prst="straightConnector1">
            <a:avLst/>
          </a:prstGeom>
          <a:noFill/>
          <a:ln w="25400">
            <a:solidFill>
              <a:srgbClr val="808080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8" name="Straight Arrow Connector 20"/>
          <p:cNvCxnSpPr>
            <a:cxnSpLocks noChangeShapeType="1"/>
            <a:stCxn id="11" idx="6"/>
            <a:endCxn id="11" idx="7"/>
          </p:cNvCxnSpPr>
          <p:nvPr/>
        </p:nvCxnSpPr>
        <p:spPr bwMode="auto">
          <a:xfrm flipH="1">
            <a:off x="3481388" y="3632200"/>
            <a:ext cx="2633662" cy="1031875"/>
          </a:xfrm>
          <a:prstGeom prst="straightConnector1">
            <a:avLst/>
          </a:prstGeom>
          <a:noFill/>
          <a:ln w="25400">
            <a:solidFill>
              <a:schemeClr val="bg2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9" name="Straight Arrow Connector 40"/>
          <p:cNvCxnSpPr>
            <a:cxnSpLocks noChangeShapeType="1"/>
            <a:stCxn id="11" idx="6"/>
            <a:endCxn id="11" idx="7"/>
          </p:cNvCxnSpPr>
          <p:nvPr/>
        </p:nvCxnSpPr>
        <p:spPr bwMode="auto">
          <a:xfrm flipH="1" flipV="1">
            <a:off x="5662613" y="2598738"/>
            <a:ext cx="452437" cy="1033462"/>
          </a:xfrm>
          <a:prstGeom prst="straightConnector1">
            <a:avLst/>
          </a:prstGeom>
          <a:noFill/>
          <a:ln w="25400">
            <a:solidFill>
              <a:srgbClr val="808080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pic>
        <p:nvPicPr>
          <p:cNvPr id="64" name="Picture 63" descr="gs_logo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775" y="2984500"/>
            <a:ext cx="1314450" cy="127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Rectangle 57"/>
          <p:cNvSpPr>
            <a:spLocks noChangeArrowheads="1"/>
          </p:cNvSpPr>
          <p:nvPr/>
        </p:nvSpPr>
        <p:spPr bwMode="auto">
          <a:xfrm>
            <a:off x="3362325" y="5453063"/>
            <a:ext cx="24685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000090"/>
                </a:solidFill>
              </a:rPr>
              <a:t>www.genomespace.org</a:t>
            </a:r>
          </a:p>
        </p:txBody>
      </p:sp>
      <p:grpSp>
        <p:nvGrpSpPr>
          <p:cNvPr id="20" name="Group 24"/>
          <p:cNvGrpSpPr>
            <a:grpSpLocks/>
          </p:cNvGrpSpPr>
          <p:nvPr/>
        </p:nvGrpSpPr>
        <p:grpSpPr bwMode="auto">
          <a:xfrm>
            <a:off x="292100" y="6359525"/>
            <a:ext cx="8559800" cy="498475"/>
            <a:chOff x="292014" y="6359525"/>
            <a:chExt cx="8559971" cy="498475"/>
          </a:xfrm>
        </p:grpSpPr>
        <p:pic>
          <p:nvPicPr>
            <p:cNvPr id="15390" name="Picture 56" descr="Stanford-University-Logo_0.jp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2654" y="6359525"/>
              <a:ext cx="598068" cy="498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91" name="Picture 58" descr="UCSDa1286.gif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9170" y="6403981"/>
              <a:ext cx="550862" cy="409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5392" name="Group 23"/>
            <p:cNvGrpSpPr>
              <a:grpSpLocks/>
            </p:cNvGrpSpPr>
            <p:nvPr/>
          </p:nvGrpSpPr>
          <p:grpSpPr bwMode="auto">
            <a:xfrm>
              <a:off x="292014" y="6433044"/>
              <a:ext cx="8559971" cy="351437"/>
              <a:chOff x="292014" y="6433044"/>
              <a:chExt cx="8559971" cy="351437"/>
            </a:xfrm>
          </p:grpSpPr>
          <p:pic>
            <p:nvPicPr>
              <p:cNvPr id="15393" name="Picture 54" descr="home-ucsantacruz.gif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2014" y="6491755"/>
                <a:ext cx="965142" cy="2340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94" name="Picture 55" descr="penn-state-shield-logo.png"/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620" r="29529" b="24985"/>
              <a:stretch>
                <a:fillRect/>
              </a:stretch>
            </p:blipFill>
            <p:spPr bwMode="auto">
              <a:xfrm>
                <a:off x="2392046" y="6433044"/>
                <a:ext cx="552683" cy="3514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95" name="Picture 57" descr="weizmann.jpg"/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6186" y="6484824"/>
                <a:ext cx="1184454" cy="247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96" name="Picture 58" descr="broad-logo.jpg"/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6743" y="6518776"/>
                <a:ext cx="717429" cy="1799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97" name="Picture 60" descr="720px-US-NIH-NHGRI-Logo.svg.png"/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12736" y="6440886"/>
                <a:ext cx="1002904" cy="3357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98" name="Picture 21" descr="AWS_LOGO_RGB_300px.jpg"/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07654" y="6458659"/>
                <a:ext cx="944331" cy="3002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5389" name="Picture 6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850" y="1355725"/>
            <a:ext cx="19494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5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5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5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5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65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7"/>
          <p:cNvSpPr txBox="1">
            <a:spLocks noChangeArrowheads="1"/>
          </p:cNvSpPr>
          <p:nvPr/>
        </p:nvSpPr>
        <p:spPr bwMode="auto">
          <a:xfrm>
            <a:off x="1189038" y="1289050"/>
            <a:ext cx="6569075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/>
              <a:buChar char="•"/>
              <a:defRPr/>
            </a:pPr>
            <a:r>
              <a:rPr lang="en-US" sz="2800" dirty="0">
                <a:latin typeface="Calibri" pitchFamily="1" charset="0"/>
                <a:cs typeface="Arial" charset="0"/>
              </a:rPr>
              <a:t>  Aimed towards non-programming users</a:t>
            </a:r>
          </a:p>
          <a:p>
            <a:pPr marL="228600" indent="-228600">
              <a:buFont typeface="Arial"/>
              <a:buChar char="•"/>
              <a:defRPr/>
            </a:pPr>
            <a:endParaRPr lang="en-US" sz="2800" dirty="0">
              <a:latin typeface="Calibri" pitchFamily="1" charset="0"/>
              <a:cs typeface="Arial" charset="0"/>
            </a:endParaRPr>
          </a:p>
          <a:p>
            <a:pPr marL="228600" indent="-228600">
              <a:buFont typeface="Arial"/>
              <a:buChar char="•"/>
              <a:defRPr/>
            </a:pPr>
            <a:r>
              <a:rPr lang="en-US" sz="2800" dirty="0">
                <a:latin typeface="Calibri" pitchFamily="1" charset="0"/>
                <a:cs typeface="Arial" charset="0"/>
              </a:rPr>
              <a:t>Support interoperability through automatic cross-tool data transfer</a:t>
            </a:r>
          </a:p>
          <a:p>
            <a:pPr marL="228600" indent="-228600">
              <a:buFont typeface="Arial"/>
              <a:buChar char="•"/>
              <a:defRPr/>
            </a:pPr>
            <a:endParaRPr lang="en-US" sz="2800" dirty="0">
              <a:latin typeface="Calibri" pitchFamily="1" charset="0"/>
              <a:cs typeface="Arial" charset="0"/>
            </a:endParaRPr>
          </a:p>
          <a:p>
            <a:pPr marL="228600" indent="-228600">
              <a:buFont typeface="Arial"/>
              <a:buChar char="•"/>
              <a:defRPr/>
            </a:pPr>
            <a:r>
              <a:rPr lang="en-US" sz="2800" dirty="0">
                <a:latin typeface="Calibri" pitchFamily="1" charset="0"/>
                <a:cs typeface="Arial" charset="0"/>
              </a:rPr>
              <a:t>Requires minimal changes to tools</a:t>
            </a:r>
          </a:p>
        </p:txBody>
      </p:sp>
      <p:pic>
        <p:nvPicPr>
          <p:cNvPr id="16387" name="Picture 9" descr="three_concept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363" y="4805363"/>
            <a:ext cx="260350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Box 11"/>
          <p:cNvSpPr txBox="1">
            <a:spLocks noChangeArrowheads="1"/>
          </p:cNvSpPr>
          <p:nvPr/>
        </p:nvSpPr>
        <p:spPr bwMode="auto">
          <a:xfrm>
            <a:off x="5487988" y="6327775"/>
            <a:ext cx="2597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/>
              <a:t>www.genomespace.org</a:t>
            </a:r>
          </a:p>
        </p:txBody>
      </p:sp>
      <p:sp>
        <p:nvSpPr>
          <p:cNvPr id="28677" name="Title 12"/>
          <p:cNvSpPr>
            <a:spLocks noGrp="1"/>
          </p:cNvSpPr>
          <p:nvPr>
            <p:ph type="title" idx="4294967295"/>
          </p:nvPr>
        </p:nvSpPr>
        <p:spPr>
          <a:xfrm>
            <a:off x="-1" y="274638"/>
            <a:ext cx="9028545" cy="1143000"/>
          </a:xfrm>
          <a:ln>
            <a:miter lim="800000"/>
            <a:headEnd/>
            <a:tailEnd/>
          </a:ln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err="1" smtClean="0">
                <a:solidFill>
                  <a:srgbClr val="000000"/>
                </a:solidFill>
              </a:rPr>
              <a:t>GenomeSpace</a:t>
            </a:r>
            <a:r>
              <a:rPr lang="en-US" dirty="0" smtClean="0">
                <a:solidFill>
                  <a:srgbClr val="000000"/>
                </a:solidFill>
              </a:rPr>
              <a:t> Principles</a:t>
            </a:r>
            <a:br>
              <a:rPr lang="en-US" dirty="0" smtClean="0">
                <a:solidFill>
                  <a:srgbClr val="000000"/>
                </a:solidFill>
              </a:rPr>
            </a:br>
            <a:endParaRPr lang="en-US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8100" cmpd="sng">
          <a:solidFill>
            <a:srgbClr val="FF0000"/>
          </a:solidFill>
        </a:ln>
        <a:effectLst>
          <a:outerShdw blurRad="40000" dist="23000" dir="5400000" rotWithShape="0">
            <a:schemeClr val="tx1">
              <a:alpha val="35000"/>
            </a:schemeClr>
          </a:outerShdw>
        </a:effectLst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Advantage.thmx</Template>
  <TotalTime>28460</TotalTime>
  <Words>2581</Words>
  <Application>Microsoft Macintosh PowerPoint</Application>
  <PresentationFormat>On-screen Show (4:3)</PresentationFormat>
  <Paragraphs>492</Paragraphs>
  <Slides>32</Slides>
  <Notes>32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PowerPoint Presentation</vt:lpstr>
      <vt:lpstr>Need: Insights through integrative studies</vt:lpstr>
      <vt:lpstr>Translational Research Example</vt:lpstr>
      <vt:lpstr>PowerPoint Presentation</vt:lpstr>
      <vt:lpstr>PowerPoint Presentation</vt:lpstr>
      <vt:lpstr>The Need</vt:lpstr>
      <vt:lpstr>PowerPoint Presentation</vt:lpstr>
      <vt:lpstr>Online community to share diverse computational tools</vt:lpstr>
      <vt:lpstr>GenomeSpace Principles </vt:lpstr>
      <vt:lpstr>PowerPoint Presentation</vt:lpstr>
      <vt:lpstr>Seed Tools</vt:lpstr>
      <vt:lpstr>New Tools</vt:lpstr>
      <vt:lpstr>Using GenomeSpace</vt:lpstr>
      <vt:lpstr>GenomeSpace Actions</vt:lpstr>
      <vt:lpstr>GenomeSpace Tool Enablement: IGV</vt:lpstr>
      <vt:lpstr>GenomeSpace Tool Enablement: GenePattern</vt:lpstr>
      <vt:lpstr>GenomeSpace Tool Enablement: GenePattern</vt:lpstr>
      <vt:lpstr>GenomeSpace Data Source Integration: InSilico DB</vt:lpstr>
      <vt:lpstr>Other collaborating projects </vt:lpstr>
      <vt:lpstr>PowerPoint Presentation</vt:lpstr>
      <vt:lpstr>PowerPoint Presentation</vt:lpstr>
      <vt:lpstr>PowerPoint Presentation</vt:lpstr>
      <vt:lpstr>Step 1: Create transcription factor dataset in Genomica and save to GenomeSpace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Deployment Architecture</vt:lpstr>
      <vt:lpstr>Join the GenomeSpace community</vt:lpstr>
      <vt:lpstr>PowerPoint Presentation</vt:lpstr>
    </vt:vector>
  </TitlesOfParts>
  <Company>Broad Institute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the  Broad Institute</dc:title>
  <dc:creator>Administrator</dc:creator>
  <cp:lastModifiedBy>Admnistrator</cp:lastModifiedBy>
  <cp:revision>350</cp:revision>
  <cp:lastPrinted>2012-06-28T13:54:28Z</cp:lastPrinted>
  <dcterms:created xsi:type="dcterms:W3CDTF">2012-06-29T13:04:24Z</dcterms:created>
  <dcterms:modified xsi:type="dcterms:W3CDTF">2012-07-14T16:10:11Z</dcterms:modified>
</cp:coreProperties>
</file>