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28803600" cy="43205400"/>
  <p:notesSz cx="6858000" cy="9144000"/>
  <p:defaultTextStyle>
    <a:defPPr>
      <a:defRPr lang="en-US"/>
    </a:defPPr>
    <a:lvl1pPr marL="0" algn="l" defTabSz="2057400" rtl="0" eaLnBrk="1" latinLnBrk="0" hangingPunct="1">
      <a:defRPr sz="8100" kern="1200">
        <a:solidFill>
          <a:schemeClr val="tx1"/>
        </a:solidFill>
        <a:latin typeface="+mn-lt"/>
        <a:ea typeface="+mn-ea"/>
        <a:cs typeface="+mn-cs"/>
      </a:defRPr>
    </a:lvl1pPr>
    <a:lvl2pPr marL="2057400" algn="l" defTabSz="2057400" rtl="0" eaLnBrk="1" latinLnBrk="0" hangingPunct="1">
      <a:defRPr sz="8100" kern="1200">
        <a:solidFill>
          <a:schemeClr val="tx1"/>
        </a:solidFill>
        <a:latin typeface="+mn-lt"/>
        <a:ea typeface="+mn-ea"/>
        <a:cs typeface="+mn-cs"/>
      </a:defRPr>
    </a:lvl2pPr>
    <a:lvl3pPr marL="4114800" algn="l" defTabSz="2057400" rtl="0" eaLnBrk="1" latinLnBrk="0" hangingPunct="1">
      <a:defRPr sz="8100" kern="1200">
        <a:solidFill>
          <a:schemeClr val="tx1"/>
        </a:solidFill>
        <a:latin typeface="+mn-lt"/>
        <a:ea typeface="+mn-ea"/>
        <a:cs typeface="+mn-cs"/>
      </a:defRPr>
    </a:lvl3pPr>
    <a:lvl4pPr marL="6172200" algn="l" defTabSz="2057400" rtl="0" eaLnBrk="1" latinLnBrk="0" hangingPunct="1">
      <a:defRPr sz="8100" kern="1200">
        <a:solidFill>
          <a:schemeClr val="tx1"/>
        </a:solidFill>
        <a:latin typeface="+mn-lt"/>
        <a:ea typeface="+mn-ea"/>
        <a:cs typeface="+mn-cs"/>
      </a:defRPr>
    </a:lvl4pPr>
    <a:lvl5pPr marL="8229600" algn="l" defTabSz="2057400" rtl="0" eaLnBrk="1" latinLnBrk="0" hangingPunct="1">
      <a:defRPr sz="8100" kern="1200">
        <a:solidFill>
          <a:schemeClr val="tx1"/>
        </a:solidFill>
        <a:latin typeface="+mn-lt"/>
        <a:ea typeface="+mn-ea"/>
        <a:cs typeface="+mn-cs"/>
      </a:defRPr>
    </a:lvl5pPr>
    <a:lvl6pPr marL="10287000" algn="l" defTabSz="2057400" rtl="0" eaLnBrk="1" latinLnBrk="0" hangingPunct="1">
      <a:defRPr sz="8100" kern="1200">
        <a:solidFill>
          <a:schemeClr val="tx1"/>
        </a:solidFill>
        <a:latin typeface="+mn-lt"/>
        <a:ea typeface="+mn-ea"/>
        <a:cs typeface="+mn-cs"/>
      </a:defRPr>
    </a:lvl6pPr>
    <a:lvl7pPr marL="12344400" algn="l" defTabSz="2057400" rtl="0" eaLnBrk="1" latinLnBrk="0" hangingPunct="1">
      <a:defRPr sz="8100" kern="1200">
        <a:solidFill>
          <a:schemeClr val="tx1"/>
        </a:solidFill>
        <a:latin typeface="+mn-lt"/>
        <a:ea typeface="+mn-ea"/>
        <a:cs typeface="+mn-cs"/>
      </a:defRPr>
    </a:lvl7pPr>
    <a:lvl8pPr marL="14401800" algn="l" defTabSz="2057400" rtl="0" eaLnBrk="1" latinLnBrk="0" hangingPunct="1">
      <a:defRPr sz="8100" kern="1200">
        <a:solidFill>
          <a:schemeClr val="tx1"/>
        </a:solidFill>
        <a:latin typeface="+mn-lt"/>
        <a:ea typeface="+mn-ea"/>
        <a:cs typeface="+mn-cs"/>
      </a:defRPr>
    </a:lvl8pPr>
    <a:lvl9pPr marL="16459200" algn="l" defTabSz="2057400" rtl="0" eaLnBrk="1" latinLnBrk="0" hangingPunct="1">
      <a:defRPr sz="8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32" d="100"/>
          <a:sy n="32" d="100"/>
        </p:scale>
        <p:origin x="-1216" y="504"/>
      </p:cViewPr>
      <p:guideLst>
        <p:guide orient="horz" pos="13608"/>
        <p:guide pos="907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60270" y="13421680"/>
            <a:ext cx="24483060" cy="9261158"/>
          </a:xfrm>
        </p:spPr>
        <p:txBody>
          <a:bodyPr/>
          <a:lstStyle/>
          <a:p>
            <a:r>
              <a:rPr lang="en-US" smtClean="0"/>
              <a:t>Click to edit Master title style</a:t>
            </a:r>
            <a:endParaRPr lang="en-US"/>
          </a:p>
        </p:txBody>
      </p:sp>
      <p:sp>
        <p:nvSpPr>
          <p:cNvPr id="3" name="Subtitle 2"/>
          <p:cNvSpPr>
            <a:spLocks noGrp="1"/>
          </p:cNvSpPr>
          <p:nvPr>
            <p:ph type="subTitle" idx="1"/>
          </p:nvPr>
        </p:nvSpPr>
        <p:spPr>
          <a:xfrm>
            <a:off x="4320540" y="24483060"/>
            <a:ext cx="20162520" cy="11041380"/>
          </a:xfrm>
        </p:spPr>
        <p:txBody>
          <a:bodyPr/>
          <a:lstStyle>
            <a:lvl1pPr marL="0" indent="0" algn="ctr">
              <a:buNone/>
              <a:defRPr>
                <a:solidFill>
                  <a:schemeClr val="tx1">
                    <a:tint val="75000"/>
                  </a:schemeClr>
                </a:solidFill>
              </a:defRPr>
            </a:lvl1pPr>
            <a:lvl2pPr marL="2057400" indent="0" algn="ctr">
              <a:buNone/>
              <a:defRPr>
                <a:solidFill>
                  <a:schemeClr val="tx1">
                    <a:tint val="75000"/>
                  </a:schemeClr>
                </a:solidFill>
              </a:defRPr>
            </a:lvl2pPr>
            <a:lvl3pPr marL="4114800" indent="0" algn="ctr">
              <a:buNone/>
              <a:defRPr>
                <a:solidFill>
                  <a:schemeClr val="tx1">
                    <a:tint val="75000"/>
                  </a:schemeClr>
                </a:solidFill>
              </a:defRPr>
            </a:lvl3pPr>
            <a:lvl4pPr marL="6172200" indent="0" algn="ctr">
              <a:buNone/>
              <a:defRPr>
                <a:solidFill>
                  <a:schemeClr val="tx1">
                    <a:tint val="75000"/>
                  </a:schemeClr>
                </a:solidFill>
              </a:defRPr>
            </a:lvl4pPr>
            <a:lvl5pPr marL="8229600" indent="0" algn="ctr">
              <a:buNone/>
              <a:defRPr>
                <a:solidFill>
                  <a:schemeClr val="tx1">
                    <a:tint val="75000"/>
                  </a:schemeClr>
                </a:solidFill>
              </a:defRPr>
            </a:lvl5pPr>
            <a:lvl6pPr marL="10287000" indent="0" algn="ctr">
              <a:buNone/>
              <a:defRPr>
                <a:solidFill>
                  <a:schemeClr val="tx1">
                    <a:tint val="75000"/>
                  </a:schemeClr>
                </a:solidFill>
              </a:defRPr>
            </a:lvl6pPr>
            <a:lvl7pPr marL="12344400" indent="0" algn="ctr">
              <a:buNone/>
              <a:defRPr>
                <a:solidFill>
                  <a:schemeClr val="tx1">
                    <a:tint val="75000"/>
                  </a:schemeClr>
                </a:solidFill>
              </a:defRPr>
            </a:lvl7pPr>
            <a:lvl8pPr marL="14401800" indent="0" algn="ctr">
              <a:buNone/>
              <a:defRPr>
                <a:solidFill>
                  <a:schemeClr val="tx1">
                    <a:tint val="75000"/>
                  </a:schemeClr>
                </a:solidFill>
              </a:defRPr>
            </a:lvl8pPr>
            <a:lvl9pPr marL="16459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170111-39EB-6C4A-B1E5-3D5D3304F6A9}" type="datetimeFigureOut">
              <a:rPr lang="en-US" smtClean="0"/>
              <a:t>6/7/13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4B68A3-70E6-A54B-9429-85922221D121}" type="slidenum">
              <a:rPr lang="en-US" smtClean="0"/>
              <a:t>‹#›</a:t>
            </a:fld>
            <a:endParaRPr lang="en-US"/>
          </a:p>
        </p:txBody>
      </p:sp>
    </p:spTree>
    <p:extLst>
      <p:ext uri="{BB962C8B-B14F-4D97-AF65-F5344CB8AC3E}">
        <p14:creationId xmlns:p14="http://schemas.microsoft.com/office/powerpoint/2010/main" val="3740781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170111-39EB-6C4A-B1E5-3D5D3304F6A9}" type="datetimeFigureOut">
              <a:rPr lang="en-US" smtClean="0"/>
              <a:t>6/7/13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4B68A3-70E6-A54B-9429-85922221D121}" type="slidenum">
              <a:rPr lang="en-US" smtClean="0"/>
              <a:t>‹#›</a:t>
            </a:fld>
            <a:endParaRPr lang="en-US"/>
          </a:p>
        </p:txBody>
      </p:sp>
    </p:spTree>
    <p:extLst>
      <p:ext uri="{BB962C8B-B14F-4D97-AF65-F5344CB8AC3E}">
        <p14:creationId xmlns:p14="http://schemas.microsoft.com/office/powerpoint/2010/main" val="2604050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3225" y="10901365"/>
            <a:ext cx="20412551" cy="2322490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35568" y="10901365"/>
            <a:ext cx="60767595" cy="2322490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170111-39EB-6C4A-B1E5-3D5D3304F6A9}" type="datetimeFigureOut">
              <a:rPr lang="en-US" smtClean="0"/>
              <a:t>6/7/13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4B68A3-70E6-A54B-9429-85922221D121}" type="slidenum">
              <a:rPr lang="en-US" smtClean="0"/>
              <a:t>‹#›</a:t>
            </a:fld>
            <a:endParaRPr lang="en-US"/>
          </a:p>
        </p:txBody>
      </p:sp>
    </p:spTree>
    <p:extLst>
      <p:ext uri="{BB962C8B-B14F-4D97-AF65-F5344CB8AC3E}">
        <p14:creationId xmlns:p14="http://schemas.microsoft.com/office/powerpoint/2010/main" val="1321243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170111-39EB-6C4A-B1E5-3D5D3304F6A9}" type="datetimeFigureOut">
              <a:rPr lang="en-US" smtClean="0"/>
              <a:t>6/7/13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4B68A3-70E6-A54B-9429-85922221D121}" type="slidenum">
              <a:rPr lang="en-US" smtClean="0"/>
              <a:t>‹#›</a:t>
            </a:fld>
            <a:endParaRPr lang="en-US"/>
          </a:p>
        </p:txBody>
      </p:sp>
    </p:spTree>
    <p:extLst>
      <p:ext uri="{BB962C8B-B14F-4D97-AF65-F5344CB8AC3E}">
        <p14:creationId xmlns:p14="http://schemas.microsoft.com/office/powerpoint/2010/main" val="423149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75286" y="27763473"/>
            <a:ext cx="24483060" cy="8581073"/>
          </a:xfrm>
        </p:spPr>
        <p:txBody>
          <a:bodyPr anchor="t"/>
          <a:lstStyle>
            <a:lvl1pPr algn="l">
              <a:defRPr sz="18000" b="1" cap="all"/>
            </a:lvl1pPr>
          </a:lstStyle>
          <a:p>
            <a:r>
              <a:rPr lang="en-US" smtClean="0"/>
              <a:t>Click to edit Master title style</a:t>
            </a:r>
            <a:endParaRPr lang="en-US"/>
          </a:p>
        </p:txBody>
      </p:sp>
      <p:sp>
        <p:nvSpPr>
          <p:cNvPr id="3" name="Text Placeholder 2"/>
          <p:cNvSpPr>
            <a:spLocks noGrp="1"/>
          </p:cNvSpPr>
          <p:nvPr>
            <p:ph type="body" idx="1"/>
          </p:nvPr>
        </p:nvSpPr>
        <p:spPr>
          <a:xfrm>
            <a:off x="2275286" y="18312295"/>
            <a:ext cx="24483060" cy="9451178"/>
          </a:xfrm>
        </p:spPr>
        <p:txBody>
          <a:bodyPr anchor="b"/>
          <a:lstStyle>
            <a:lvl1pPr marL="0" indent="0">
              <a:buNone/>
              <a:defRPr sz="9000">
                <a:solidFill>
                  <a:schemeClr val="tx1">
                    <a:tint val="75000"/>
                  </a:schemeClr>
                </a:solidFill>
              </a:defRPr>
            </a:lvl1pPr>
            <a:lvl2pPr marL="2057400" indent="0">
              <a:buNone/>
              <a:defRPr sz="8100">
                <a:solidFill>
                  <a:schemeClr val="tx1">
                    <a:tint val="75000"/>
                  </a:schemeClr>
                </a:solidFill>
              </a:defRPr>
            </a:lvl2pPr>
            <a:lvl3pPr marL="4114800" indent="0">
              <a:buNone/>
              <a:defRPr sz="7200">
                <a:solidFill>
                  <a:schemeClr val="tx1">
                    <a:tint val="75000"/>
                  </a:schemeClr>
                </a:solidFill>
              </a:defRPr>
            </a:lvl3pPr>
            <a:lvl4pPr marL="6172200" indent="0">
              <a:buNone/>
              <a:defRPr sz="6300">
                <a:solidFill>
                  <a:schemeClr val="tx1">
                    <a:tint val="75000"/>
                  </a:schemeClr>
                </a:solidFill>
              </a:defRPr>
            </a:lvl4pPr>
            <a:lvl5pPr marL="8229600" indent="0">
              <a:buNone/>
              <a:defRPr sz="6300">
                <a:solidFill>
                  <a:schemeClr val="tx1">
                    <a:tint val="75000"/>
                  </a:schemeClr>
                </a:solidFill>
              </a:defRPr>
            </a:lvl5pPr>
            <a:lvl6pPr marL="10287000" indent="0">
              <a:buNone/>
              <a:defRPr sz="6300">
                <a:solidFill>
                  <a:schemeClr val="tx1">
                    <a:tint val="75000"/>
                  </a:schemeClr>
                </a:solidFill>
              </a:defRPr>
            </a:lvl6pPr>
            <a:lvl7pPr marL="12344400" indent="0">
              <a:buNone/>
              <a:defRPr sz="6300">
                <a:solidFill>
                  <a:schemeClr val="tx1">
                    <a:tint val="75000"/>
                  </a:schemeClr>
                </a:solidFill>
              </a:defRPr>
            </a:lvl7pPr>
            <a:lvl8pPr marL="14401800" indent="0">
              <a:buNone/>
              <a:defRPr sz="6300">
                <a:solidFill>
                  <a:schemeClr val="tx1">
                    <a:tint val="75000"/>
                  </a:schemeClr>
                </a:solidFill>
              </a:defRPr>
            </a:lvl8pPr>
            <a:lvl9pPr marL="16459200" indent="0">
              <a:buNone/>
              <a:defRPr sz="6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170111-39EB-6C4A-B1E5-3D5D3304F6A9}" type="datetimeFigureOut">
              <a:rPr lang="en-US" smtClean="0"/>
              <a:t>6/7/13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4B68A3-70E6-A54B-9429-85922221D121}" type="slidenum">
              <a:rPr lang="en-US" smtClean="0"/>
              <a:t>‹#›</a:t>
            </a:fld>
            <a:endParaRPr lang="en-US"/>
          </a:p>
        </p:txBody>
      </p:sp>
    </p:spTree>
    <p:extLst>
      <p:ext uri="{BB962C8B-B14F-4D97-AF65-F5344CB8AC3E}">
        <p14:creationId xmlns:p14="http://schemas.microsoft.com/office/powerpoint/2010/main" val="732492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35570" y="63507940"/>
            <a:ext cx="40590072" cy="179642453"/>
          </a:xfrm>
        </p:spPr>
        <p:txBody>
          <a:bodyPr/>
          <a:lstStyle>
            <a:lvl1pPr>
              <a:defRPr sz="12600"/>
            </a:lvl1pPr>
            <a:lvl2pPr>
              <a:defRPr sz="10800"/>
            </a:lvl2pPr>
            <a:lvl3pPr>
              <a:defRPr sz="9000"/>
            </a:lvl3pPr>
            <a:lvl4pPr>
              <a:defRPr sz="8100"/>
            </a:lvl4pPr>
            <a:lvl5pPr>
              <a:defRPr sz="8100"/>
            </a:lvl5pPr>
            <a:lvl6pPr>
              <a:defRPr sz="8100"/>
            </a:lvl6pPr>
            <a:lvl7pPr>
              <a:defRPr sz="8100"/>
            </a:lvl7pPr>
            <a:lvl8pPr>
              <a:defRPr sz="8100"/>
            </a:lvl8pPr>
            <a:lvl9pPr>
              <a:defRPr sz="8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605700" y="63507940"/>
            <a:ext cx="40590075" cy="179642453"/>
          </a:xfrm>
        </p:spPr>
        <p:txBody>
          <a:bodyPr/>
          <a:lstStyle>
            <a:lvl1pPr>
              <a:defRPr sz="12600"/>
            </a:lvl1pPr>
            <a:lvl2pPr>
              <a:defRPr sz="10800"/>
            </a:lvl2pPr>
            <a:lvl3pPr>
              <a:defRPr sz="9000"/>
            </a:lvl3pPr>
            <a:lvl4pPr>
              <a:defRPr sz="8100"/>
            </a:lvl4pPr>
            <a:lvl5pPr>
              <a:defRPr sz="8100"/>
            </a:lvl5pPr>
            <a:lvl6pPr>
              <a:defRPr sz="8100"/>
            </a:lvl6pPr>
            <a:lvl7pPr>
              <a:defRPr sz="8100"/>
            </a:lvl7pPr>
            <a:lvl8pPr>
              <a:defRPr sz="8100"/>
            </a:lvl8pPr>
            <a:lvl9pPr>
              <a:defRPr sz="8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170111-39EB-6C4A-B1E5-3D5D3304F6A9}" type="datetimeFigureOut">
              <a:rPr lang="en-US" smtClean="0"/>
              <a:t>6/7/13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4B68A3-70E6-A54B-9429-85922221D121}" type="slidenum">
              <a:rPr lang="en-US" smtClean="0"/>
              <a:t>‹#›</a:t>
            </a:fld>
            <a:endParaRPr lang="en-US"/>
          </a:p>
        </p:txBody>
      </p:sp>
    </p:spTree>
    <p:extLst>
      <p:ext uri="{BB962C8B-B14F-4D97-AF65-F5344CB8AC3E}">
        <p14:creationId xmlns:p14="http://schemas.microsoft.com/office/powerpoint/2010/main" val="4072202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0180" y="1730219"/>
            <a:ext cx="25923240" cy="72009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40180" y="9671212"/>
            <a:ext cx="12726592" cy="4030501"/>
          </a:xfrm>
        </p:spPr>
        <p:txBody>
          <a:bodyPr anchor="b"/>
          <a:lstStyle>
            <a:lvl1pPr marL="0" indent="0">
              <a:buNone/>
              <a:defRPr sz="10800" b="1"/>
            </a:lvl1pPr>
            <a:lvl2pPr marL="2057400" indent="0">
              <a:buNone/>
              <a:defRPr sz="9000" b="1"/>
            </a:lvl2pPr>
            <a:lvl3pPr marL="4114800" indent="0">
              <a:buNone/>
              <a:defRPr sz="8100" b="1"/>
            </a:lvl3pPr>
            <a:lvl4pPr marL="6172200" indent="0">
              <a:buNone/>
              <a:defRPr sz="7200" b="1"/>
            </a:lvl4pPr>
            <a:lvl5pPr marL="8229600" indent="0">
              <a:buNone/>
              <a:defRPr sz="7200" b="1"/>
            </a:lvl5pPr>
            <a:lvl6pPr marL="10287000" indent="0">
              <a:buNone/>
              <a:defRPr sz="7200" b="1"/>
            </a:lvl6pPr>
            <a:lvl7pPr marL="12344400" indent="0">
              <a:buNone/>
              <a:defRPr sz="7200" b="1"/>
            </a:lvl7pPr>
            <a:lvl8pPr marL="14401800" indent="0">
              <a:buNone/>
              <a:defRPr sz="7200" b="1"/>
            </a:lvl8pPr>
            <a:lvl9pPr marL="16459200" indent="0">
              <a:buNone/>
              <a:defRPr sz="7200" b="1"/>
            </a:lvl9pPr>
          </a:lstStyle>
          <a:p>
            <a:pPr lvl="0"/>
            <a:r>
              <a:rPr lang="en-US" smtClean="0"/>
              <a:t>Click to edit Master text styles</a:t>
            </a:r>
          </a:p>
        </p:txBody>
      </p:sp>
      <p:sp>
        <p:nvSpPr>
          <p:cNvPr id="4" name="Content Placeholder 3"/>
          <p:cNvSpPr>
            <a:spLocks noGrp="1"/>
          </p:cNvSpPr>
          <p:nvPr>
            <p:ph sz="half" idx="2"/>
          </p:nvPr>
        </p:nvSpPr>
        <p:spPr>
          <a:xfrm>
            <a:off x="1440180" y="13701713"/>
            <a:ext cx="12726592" cy="24893114"/>
          </a:xfrm>
        </p:spPr>
        <p:txBody>
          <a:bodyPr/>
          <a:lstStyle>
            <a:lvl1pPr>
              <a:defRPr sz="10800"/>
            </a:lvl1pPr>
            <a:lvl2pPr>
              <a:defRPr sz="9000"/>
            </a:lvl2pPr>
            <a:lvl3pPr>
              <a:defRPr sz="81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4631830" y="9671212"/>
            <a:ext cx="12731591" cy="4030501"/>
          </a:xfrm>
        </p:spPr>
        <p:txBody>
          <a:bodyPr anchor="b"/>
          <a:lstStyle>
            <a:lvl1pPr marL="0" indent="0">
              <a:buNone/>
              <a:defRPr sz="10800" b="1"/>
            </a:lvl1pPr>
            <a:lvl2pPr marL="2057400" indent="0">
              <a:buNone/>
              <a:defRPr sz="9000" b="1"/>
            </a:lvl2pPr>
            <a:lvl3pPr marL="4114800" indent="0">
              <a:buNone/>
              <a:defRPr sz="8100" b="1"/>
            </a:lvl3pPr>
            <a:lvl4pPr marL="6172200" indent="0">
              <a:buNone/>
              <a:defRPr sz="7200" b="1"/>
            </a:lvl4pPr>
            <a:lvl5pPr marL="8229600" indent="0">
              <a:buNone/>
              <a:defRPr sz="7200" b="1"/>
            </a:lvl5pPr>
            <a:lvl6pPr marL="10287000" indent="0">
              <a:buNone/>
              <a:defRPr sz="7200" b="1"/>
            </a:lvl6pPr>
            <a:lvl7pPr marL="12344400" indent="0">
              <a:buNone/>
              <a:defRPr sz="7200" b="1"/>
            </a:lvl7pPr>
            <a:lvl8pPr marL="14401800" indent="0">
              <a:buNone/>
              <a:defRPr sz="7200" b="1"/>
            </a:lvl8pPr>
            <a:lvl9pPr marL="16459200" indent="0">
              <a:buNone/>
              <a:defRPr sz="7200" b="1"/>
            </a:lvl9pPr>
          </a:lstStyle>
          <a:p>
            <a:pPr lvl="0"/>
            <a:r>
              <a:rPr lang="en-US" smtClean="0"/>
              <a:t>Click to edit Master text styles</a:t>
            </a:r>
          </a:p>
        </p:txBody>
      </p:sp>
      <p:sp>
        <p:nvSpPr>
          <p:cNvPr id="6" name="Content Placeholder 5"/>
          <p:cNvSpPr>
            <a:spLocks noGrp="1"/>
          </p:cNvSpPr>
          <p:nvPr>
            <p:ph sz="quarter" idx="4"/>
          </p:nvPr>
        </p:nvSpPr>
        <p:spPr>
          <a:xfrm>
            <a:off x="14631830" y="13701713"/>
            <a:ext cx="12731591" cy="24893114"/>
          </a:xfrm>
        </p:spPr>
        <p:txBody>
          <a:bodyPr/>
          <a:lstStyle>
            <a:lvl1pPr>
              <a:defRPr sz="10800"/>
            </a:lvl1pPr>
            <a:lvl2pPr>
              <a:defRPr sz="9000"/>
            </a:lvl2pPr>
            <a:lvl3pPr>
              <a:defRPr sz="81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170111-39EB-6C4A-B1E5-3D5D3304F6A9}" type="datetimeFigureOut">
              <a:rPr lang="en-US" smtClean="0"/>
              <a:t>6/7/13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4B68A3-70E6-A54B-9429-85922221D121}" type="slidenum">
              <a:rPr lang="en-US" smtClean="0"/>
              <a:t>‹#›</a:t>
            </a:fld>
            <a:endParaRPr lang="en-US"/>
          </a:p>
        </p:txBody>
      </p:sp>
    </p:spTree>
    <p:extLst>
      <p:ext uri="{BB962C8B-B14F-4D97-AF65-F5344CB8AC3E}">
        <p14:creationId xmlns:p14="http://schemas.microsoft.com/office/powerpoint/2010/main" val="257781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170111-39EB-6C4A-B1E5-3D5D3304F6A9}" type="datetimeFigureOut">
              <a:rPr lang="en-US" smtClean="0"/>
              <a:t>6/7/13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4B68A3-70E6-A54B-9429-85922221D121}" type="slidenum">
              <a:rPr lang="en-US" smtClean="0"/>
              <a:t>‹#›</a:t>
            </a:fld>
            <a:endParaRPr lang="en-US"/>
          </a:p>
        </p:txBody>
      </p:sp>
    </p:spTree>
    <p:extLst>
      <p:ext uri="{BB962C8B-B14F-4D97-AF65-F5344CB8AC3E}">
        <p14:creationId xmlns:p14="http://schemas.microsoft.com/office/powerpoint/2010/main" val="628974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170111-39EB-6C4A-B1E5-3D5D3304F6A9}" type="datetimeFigureOut">
              <a:rPr lang="en-US" smtClean="0"/>
              <a:t>6/7/13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4B68A3-70E6-A54B-9429-85922221D121}" type="slidenum">
              <a:rPr lang="en-US" smtClean="0"/>
              <a:t>‹#›</a:t>
            </a:fld>
            <a:endParaRPr lang="en-US"/>
          </a:p>
        </p:txBody>
      </p:sp>
    </p:spTree>
    <p:extLst>
      <p:ext uri="{BB962C8B-B14F-4D97-AF65-F5344CB8AC3E}">
        <p14:creationId xmlns:p14="http://schemas.microsoft.com/office/powerpoint/2010/main" val="4193971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0182" y="1720215"/>
            <a:ext cx="9476186" cy="7320915"/>
          </a:xfrm>
        </p:spPr>
        <p:txBody>
          <a:bodyPr anchor="b"/>
          <a:lstStyle>
            <a:lvl1pPr algn="l">
              <a:defRPr sz="9000" b="1"/>
            </a:lvl1pPr>
          </a:lstStyle>
          <a:p>
            <a:r>
              <a:rPr lang="en-US" smtClean="0"/>
              <a:t>Click to edit Master title style</a:t>
            </a:r>
            <a:endParaRPr lang="en-US"/>
          </a:p>
        </p:txBody>
      </p:sp>
      <p:sp>
        <p:nvSpPr>
          <p:cNvPr id="3" name="Content Placeholder 2"/>
          <p:cNvSpPr>
            <a:spLocks noGrp="1"/>
          </p:cNvSpPr>
          <p:nvPr>
            <p:ph idx="1"/>
          </p:nvPr>
        </p:nvSpPr>
        <p:spPr>
          <a:xfrm>
            <a:off x="11261407" y="1720218"/>
            <a:ext cx="16102013" cy="36874612"/>
          </a:xfrm>
        </p:spPr>
        <p:txBody>
          <a:bodyPr/>
          <a:lstStyle>
            <a:lvl1pPr>
              <a:defRPr sz="14400"/>
            </a:lvl1pPr>
            <a:lvl2pPr>
              <a:defRPr sz="12600"/>
            </a:lvl2pPr>
            <a:lvl3pPr>
              <a:defRPr sz="10800"/>
            </a:lvl3pPr>
            <a:lvl4pPr>
              <a:defRPr sz="9000"/>
            </a:lvl4pPr>
            <a:lvl5pPr>
              <a:defRPr sz="9000"/>
            </a:lvl5pPr>
            <a:lvl6pPr>
              <a:defRPr sz="9000"/>
            </a:lvl6pPr>
            <a:lvl7pPr>
              <a:defRPr sz="9000"/>
            </a:lvl7pPr>
            <a:lvl8pPr>
              <a:defRPr sz="9000"/>
            </a:lvl8pPr>
            <a:lvl9pPr>
              <a:defRPr sz="9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440182" y="9041133"/>
            <a:ext cx="9476186" cy="29553697"/>
          </a:xfrm>
        </p:spPr>
        <p:txBody>
          <a:bodyPr/>
          <a:lstStyle>
            <a:lvl1pPr marL="0" indent="0">
              <a:buNone/>
              <a:defRPr sz="6300"/>
            </a:lvl1pPr>
            <a:lvl2pPr marL="2057400" indent="0">
              <a:buNone/>
              <a:defRPr sz="5400"/>
            </a:lvl2pPr>
            <a:lvl3pPr marL="4114800" indent="0">
              <a:buNone/>
              <a:defRPr sz="4500"/>
            </a:lvl3pPr>
            <a:lvl4pPr marL="6172200" indent="0">
              <a:buNone/>
              <a:defRPr sz="4100"/>
            </a:lvl4pPr>
            <a:lvl5pPr marL="8229600" indent="0">
              <a:buNone/>
              <a:defRPr sz="4100"/>
            </a:lvl5pPr>
            <a:lvl6pPr marL="10287000" indent="0">
              <a:buNone/>
              <a:defRPr sz="4100"/>
            </a:lvl6pPr>
            <a:lvl7pPr marL="12344400" indent="0">
              <a:buNone/>
              <a:defRPr sz="4100"/>
            </a:lvl7pPr>
            <a:lvl8pPr marL="14401800" indent="0">
              <a:buNone/>
              <a:defRPr sz="4100"/>
            </a:lvl8pPr>
            <a:lvl9pPr marL="16459200"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170111-39EB-6C4A-B1E5-3D5D3304F6A9}" type="datetimeFigureOut">
              <a:rPr lang="en-US" smtClean="0"/>
              <a:t>6/7/13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4B68A3-70E6-A54B-9429-85922221D121}" type="slidenum">
              <a:rPr lang="en-US" smtClean="0"/>
              <a:t>‹#›</a:t>
            </a:fld>
            <a:endParaRPr lang="en-US"/>
          </a:p>
        </p:txBody>
      </p:sp>
    </p:spTree>
    <p:extLst>
      <p:ext uri="{BB962C8B-B14F-4D97-AF65-F5344CB8AC3E}">
        <p14:creationId xmlns:p14="http://schemas.microsoft.com/office/powerpoint/2010/main" val="3507624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45707" y="30243780"/>
            <a:ext cx="17282160" cy="3570449"/>
          </a:xfrm>
        </p:spPr>
        <p:txBody>
          <a:bodyPr anchor="b"/>
          <a:lstStyle>
            <a:lvl1pPr algn="l">
              <a:defRPr sz="9000" b="1"/>
            </a:lvl1pPr>
          </a:lstStyle>
          <a:p>
            <a:r>
              <a:rPr lang="en-US" smtClean="0"/>
              <a:t>Click to edit Master title style</a:t>
            </a:r>
            <a:endParaRPr lang="en-US"/>
          </a:p>
        </p:txBody>
      </p:sp>
      <p:sp>
        <p:nvSpPr>
          <p:cNvPr id="3" name="Picture Placeholder 2"/>
          <p:cNvSpPr>
            <a:spLocks noGrp="1"/>
          </p:cNvSpPr>
          <p:nvPr>
            <p:ph type="pic" idx="1"/>
          </p:nvPr>
        </p:nvSpPr>
        <p:spPr>
          <a:xfrm>
            <a:off x="5645707" y="3860483"/>
            <a:ext cx="17282160" cy="25923240"/>
          </a:xfrm>
        </p:spPr>
        <p:txBody>
          <a:bodyPr/>
          <a:lstStyle>
            <a:lvl1pPr marL="0" indent="0">
              <a:buNone/>
              <a:defRPr sz="14400"/>
            </a:lvl1pPr>
            <a:lvl2pPr marL="2057400" indent="0">
              <a:buNone/>
              <a:defRPr sz="12600"/>
            </a:lvl2pPr>
            <a:lvl3pPr marL="4114800" indent="0">
              <a:buNone/>
              <a:defRPr sz="10800"/>
            </a:lvl3pPr>
            <a:lvl4pPr marL="6172200" indent="0">
              <a:buNone/>
              <a:defRPr sz="9000"/>
            </a:lvl4pPr>
            <a:lvl5pPr marL="8229600" indent="0">
              <a:buNone/>
              <a:defRPr sz="9000"/>
            </a:lvl5pPr>
            <a:lvl6pPr marL="10287000" indent="0">
              <a:buNone/>
              <a:defRPr sz="9000"/>
            </a:lvl6pPr>
            <a:lvl7pPr marL="12344400" indent="0">
              <a:buNone/>
              <a:defRPr sz="9000"/>
            </a:lvl7pPr>
            <a:lvl8pPr marL="14401800" indent="0">
              <a:buNone/>
              <a:defRPr sz="9000"/>
            </a:lvl8pPr>
            <a:lvl9pPr marL="16459200" indent="0">
              <a:buNone/>
              <a:defRPr sz="9000"/>
            </a:lvl9pPr>
          </a:lstStyle>
          <a:p>
            <a:endParaRPr lang="en-US"/>
          </a:p>
        </p:txBody>
      </p:sp>
      <p:sp>
        <p:nvSpPr>
          <p:cNvPr id="4" name="Text Placeholder 3"/>
          <p:cNvSpPr>
            <a:spLocks noGrp="1"/>
          </p:cNvSpPr>
          <p:nvPr>
            <p:ph type="body" sz="half" idx="2"/>
          </p:nvPr>
        </p:nvSpPr>
        <p:spPr>
          <a:xfrm>
            <a:off x="5645707" y="33814229"/>
            <a:ext cx="17282160" cy="5070631"/>
          </a:xfrm>
        </p:spPr>
        <p:txBody>
          <a:bodyPr/>
          <a:lstStyle>
            <a:lvl1pPr marL="0" indent="0">
              <a:buNone/>
              <a:defRPr sz="6300"/>
            </a:lvl1pPr>
            <a:lvl2pPr marL="2057400" indent="0">
              <a:buNone/>
              <a:defRPr sz="5400"/>
            </a:lvl2pPr>
            <a:lvl3pPr marL="4114800" indent="0">
              <a:buNone/>
              <a:defRPr sz="4500"/>
            </a:lvl3pPr>
            <a:lvl4pPr marL="6172200" indent="0">
              <a:buNone/>
              <a:defRPr sz="4100"/>
            </a:lvl4pPr>
            <a:lvl5pPr marL="8229600" indent="0">
              <a:buNone/>
              <a:defRPr sz="4100"/>
            </a:lvl5pPr>
            <a:lvl6pPr marL="10287000" indent="0">
              <a:buNone/>
              <a:defRPr sz="4100"/>
            </a:lvl6pPr>
            <a:lvl7pPr marL="12344400" indent="0">
              <a:buNone/>
              <a:defRPr sz="4100"/>
            </a:lvl7pPr>
            <a:lvl8pPr marL="14401800" indent="0">
              <a:buNone/>
              <a:defRPr sz="4100"/>
            </a:lvl8pPr>
            <a:lvl9pPr marL="16459200"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170111-39EB-6C4A-B1E5-3D5D3304F6A9}" type="datetimeFigureOut">
              <a:rPr lang="en-US" smtClean="0"/>
              <a:t>6/7/13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4B68A3-70E6-A54B-9429-85922221D121}" type="slidenum">
              <a:rPr lang="en-US" smtClean="0"/>
              <a:t>‹#›</a:t>
            </a:fld>
            <a:endParaRPr lang="en-US"/>
          </a:p>
        </p:txBody>
      </p:sp>
    </p:spTree>
    <p:extLst>
      <p:ext uri="{BB962C8B-B14F-4D97-AF65-F5344CB8AC3E}">
        <p14:creationId xmlns:p14="http://schemas.microsoft.com/office/powerpoint/2010/main" val="369841986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40180" y="1730219"/>
            <a:ext cx="25923240" cy="7200900"/>
          </a:xfrm>
          <a:prstGeom prst="rect">
            <a:avLst/>
          </a:prstGeom>
        </p:spPr>
        <p:txBody>
          <a:bodyPr vert="horz" lIns="411480" tIns="205740" rIns="411480" bIns="20574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440180" y="10081263"/>
            <a:ext cx="25923240" cy="28513567"/>
          </a:xfrm>
          <a:prstGeom prst="rect">
            <a:avLst/>
          </a:prstGeom>
        </p:spPr>
        <p:txBody>
          <a:bodyPr vert="horz" lIns="411480" tIns="205740" rIns="411480" bIns="20574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440180" y="40045008"/>
            <a:ext cx="6720840" cy="2300288"/>
          </a:xfrm>
          <a:prstGeom prst="rect">
            <a:avLst/>
          </a:prstGeom>
        </p:spPr>
        <p:txBody>
          <a:bodyPr vert="horz" lIns="411480" tIns="205740" rIns="411480" bIns="205740" rtlCol="0" anchor="ctr"/>
          <a:lstStyle>
            <a:lvl1pPr algn="l">
              <a:defRPr sz="5400">
                <a:solidFill>
                  <a:schemeClr val="tx1">
                    <a:tint val="75000"/>
                  </a:schemeClr>
                </a:solidFill>
              </a:defRPr>
            </a:lvl1pPr>
          </a:lstStyle>
          <a:p>
            <a:fld id="{BB170111-39EB-6C4A-B1E5-3D5D3304F6A9}" type="datetimeFigureOut">
              <a:rPr lang="en-US" smtClean="0"/>
              <a:t>6/7/13</a:t>
            </a:fld>
            <a:endParaRPr lang="en-US"/>
          </a:p>
        </p:txBody>
      </p:sp>
      <p:sp>
        <p:nvSpPr>
          <p:cNvPr id="5" name="Footer Placeholder 4"/>
          <p:cNvSpPr>
            <a:spLocks noGrp="1"/>
          </p:cNvSpPr>
          <p:nvPr>
            <p:ph type="ftr" sz="quarter" idx="3"/>
          </p:nvPr>
        </p:nvSpPr>
        <p:spPr>
          <a:xfrm>
            <a:off x="9841230" y="40045008"/>
            <a:ext cx="9121140" cy="2300288"/>
          </a:xfrm>
          <a:prstGeom prst="rect">
            <a:avLst/>
          </a:prstGeom>
        </p:spPr>
        <p:txBody>
          <a:bodyPr vert="horz" lIns="411480" tIns="205740" rIns="411480" bIns="205740" rtlCol="0" anchor="ctr"/>
          <a:lstStyle>
            <a:lvl1pPr algn="ctr">
              <a:defRPr sz="5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0642580" y="40045008"/>
            <a:ext cx="6720840" cy="2300288"/>
          </a:xfrm>
          <a:prstGeom prst="rect">
            <a:avLst/>
          </a:prstGeom>
        </p:spPr>
        <p:txBody>
          <a:bodyPr vert="horz" lIns="411480" tIns="205740" rIns="411480" bIns="205740" rtlCol="0" anchor="ctr"/>
          <a:lstStyle>
            <a:lvl1pPr algn="r">
              <a:defRPr sz="5400">
                <a:solidFill>
                  <a:schemeClr val="tx1">
                    <a:tint val="75000"/>
                  </a:schemeClr>
                </a:solidFill>
              </a:defRPr>
            </a:lvl1pPr>
          </a:lstStyle>
          <a:p>
            <a:fld id="{DD4B68A3-70E6-A54B-9429-85922221D121}" type="slidenum">
              <a:rPr lang="en-US" smtClean="0"/>
              <a:t>‹#›</a:t>
            </a:fld>
            <a:endParaRPr lang="en-US"/>
          </a:p>
        </p:txBody>
      </p:sp>
    </p:spTree>
    <p:extLst>
      <p:ext uri="{BB962C8B-B14F-4D97-AF65-F5344CB8AC3E}">
        <p14:creationId xmlns:p14="http://schemas.microsoft.com/office/powerpoint/2010/main" val="3490230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57400" rtl="0" eaLnBrk="1" latinLnBrk="0" hangingPunct="1">
        <a:spcBef>
          <a:spcPct val="0"/>
        </a:spcBef>
        <a:buNone/>
        <a:defRPr sz="19800" kern="1200">
          <a:solidFill>
            <a:schemeClr val="tx1"/>
          </a:solidFill>
          <a:latin typeface="+mj-lt"/>
          <a:ea typeface="+mj-ea"/>
          <a:cs typeface="+mj-cs"/>
        </a:defRPr>
      </a:lvl1pPr>
    </p:titleStyle>
    <p:bodyStyle>
      <a:lvl1pPr marL="1543050" indent="-1543050" algn="l" defTabSz="2057400" rtl="0" eaLnBrk="1" latinLnBrk="0" hangingPunct="1">
        <a:spcBef>
          <a:spcPct val="20000"/>
        </a:spcBef>
        <a:buFont typeface="Arial"/>
        <a:buChar char="•"/>
        <a:defRPr sz="14400" kern="1200">
          <a:solidFill>
            <a:schemeClr val="tx1"/>
          </a:solidFill>
          <a:latin typeface="+mn-lt"/>
          <a:ea typeface="+mn-ea"/>
          <a:cs typeface="+mn-cs"/>
        </a:defRPr>
      </a:lvl1pPr>
      <a:lvl2pPr marL="3343275" indent="-1285875" algn="l" defTabSz="2057400" rtl="0" eaLnBrk="1" latinLnBrk="0" hangingPunct="1">
        <a:spcBef>
          <a:spcPct val="20000"/>
        </a:spcBef>
        <a:buFont typeface="Arial"/>
        <a:buChar char="–"/>
        <a:defRPr sz="12600" kern="1200">
          <a:solidFill>
            <a:schemeClr val="tx1"/>
          </a:solidFill>
          <a:latin typeface="+mn-lt"/>
          <a:ea typeface="+mn-ea"/>
          <a:cs typeface="+mn-cs"/>
        </a:defRPr>
      </a:lvl2pPr>
      <a:lvl3pPr marL="5143500" indent="-1028700" algn="l" defTabSz="2057400" rtl="0" eaLnBrk="1" latinLnBrk="0" hangingPunct="1">
        <a:spcBef>
          <a:spcPct val="20000"/>
        </a:spcBef>
        <a:buFont typeface="Arial"/>
        <a:buChar char="•"/>
        <a:defRPr sz="10800" kern="1200">
          <a:solidFill>
            <a:schemeClr val="tx1"/>
          </a:solidFill>
          <a:latin typeface="+mn-lt"/>
          <a:ea typeface="+mn-ea"/>
          <a:cs typeface="+mn-cs"/>
        </a:defRPr>
      </a:lvl3pPr>
      <a:lvl4pPr marL="7200900" indent="-1028700" algn="l" defTabSz="2057400" rtl="0" eaLnBrk="1" latinLnBrk="0" hangingPunct="1">
        <a:spcBef>
          <a:spcPct val="20000"/>
        </a:spcBef>
        <a:buFont typeface="Arial"/>
        <a:buChar char="–"/>
        <a:defRPr sz="9000" kern="1200">
          <a:solidFill>
            <a:schemeClr val="tx1"/>
          </a:solidFill>
          <a:latin typeface="+mn-lt"/>
          <a:ea typeface="+mn-ea"/>
          <a:cs typeface="+mn-cs"/>
        </a:defRPr>
      </a:lvl4pPr>
      <a:lvl5pPr marL="9258300" indent="-1028700" algn="l" defTabSz="2057400" rtl="0" eaLnBrk="1" latinLnBrk="0" hangingPunct="1">
        <a:spcBef>
          <a:spcPct val="20000"/>
        </a:spcBef>
        <a:buFont typeface="Arial"/>
        <a:buChar char="»"/>
        <a:defRPr sz="9000" kern="1200">
          <a:solidFill>
            <a:schemeClr val="tx1"/>
          </a:solidFill>
          <a:latin typeface="+mn-lt"/>
          <a:ea typeface="+mn-ea"/>
          <a:cs typeface="+mn-cs"/>
        </a:defRPr>
      </a:lvl5pPr>
      <a:lvl6pPr marL="11315700" indent="-1028700" algn="l" defTabSz="2057400" rtl="0" eaLnBrk="1" latinLnBrk="0" hangingPunct="1">
        <a:spcBef>
          <a:spcPct val="20000"/>
        </a:spcBef>
        <a:buFont typeface="Arial"/>
        <a:buChar char="•"/>
        <a:defRPr sz="9000" kern="1200">
          <a:solidFill>
            <a:schemeClr val="tx1"/>
          </a:solidFill>
          <a:latin typeface="+mn-lt"/>
          <a:ea typeface="+mn-ea"/>
          <a:cs typeface="+mn-cs"/>
        </a:defRPr>
      </a:lvl6pPr>
      <a:lvl7pPr marL="13373100" indent="-1028700" algn="l" defTabSz="2057400" rtl="0" eaLnBrk="1" latinLnBrk="0" hangingPunct="1">
        <a:spcBef>
          <a:spcPct val="20000"/>
        </a:spcBef>
        <a:buFont typeface="Arial"/>
        <a:buChar char="•"/>
        <a:defRPr sz="9000" kern="1200">
          <a:solidFill>
            <a:schemeClr val="tx1"/>
          </a:solidFill>
          <a:latin typeface="+mn-lt"/>
          <a:ea typeface="+mn-ea"/>
          <a:cs typeface="+mn-cs"/>
        </a:defRPr>
      </a:lvl7pPr>
      <a:lvl8pPr marL="15430500" indent="-1028700" algn="l" defTabSz="2057400" rtl="0" eaLnBrk="1" latinLnBrk="0" hangingPunct="1">
        <a:spcBef>
          <a:spcPct val="20000"/>
        </a:spcBef>
        <a:buFont typeface="Arial"/>
        <a:buChar char="•"/>
        <a:defRPr sz="9000" kern="1200">
          <a:solidFill>
            <a:schemeClr val="tx1"/>
          </a:solidFill>
          <a:latin typeface="+mn-lt"/>
          <a:ea typeface="+mn-ea"/>
          <a:cs typeface="+mn-cs"/>
        </a:defRPr>
      </a:lvl8pPr>
      <a:lvl9pPr marL="17487900" indent="-1028700" algn="l" defTabSz="2057400" rtl="0" eaLnBrk="1" latinLnBrk="0" hangingPunct="1">
        <a:spcBef>
          <a:spcPct val="20000"/>
        </a:spcBef>
        <a:buFont typeface="Arial"/>
        <a:buChar char="•"/>
        <a:defRPr sz="9000" kern="1200">
          <a:solidFill>
            <a:schemeClr val="tx1"/>
          </a:solidFill>
          <a:latin typeface="+mn-lt"/>
          <a:ea typeface="+mn-ea"/>
          <a:cs typeface="+mn-cs"/>
        </a:defRPr>
      </a:lvl9pPr>
    </p:bodyStyle>
    <p:otherStyle>
      <a:defPPr>
        <a:defRPr lang="en-US"/>
      </a:defPPr>
      <a:lvl1pPr marL="0" algn="l" defTabSz="2057400" rtl="0" eaLnBrk="1" latinLnBrk="0" hangingPunct="1">
        <a:defRPr sz="8100" kern="1200">
          <a:solidFill>
            <a:schemeClr val="tx1"/>
          </a:solidFill>
          <a:latin typeface="+mn-lt"/>
          <a:ea typeface="+mn-ea"/>
          <a:cs typeface="+mn-cs"/>
        </a:defRPr>
      </a:lvl1pPr>
      <a:lvl2pPr marL="2057400" algn="l" defTabSz="2057400" rtl="0" eaLnBrk="1" latinLnBrk="0" hangingPunct="1">
        <a:defRPr sz="8100" kern="1200">
          <a:solidFill>
            <a:schemeClr val="tx1"/>
          </a:solidFill>
          <a:latin typeface="+mn-lt"/>
          <a:ea typeface="+mn-ea"/>
          <a:cs typeface="+mn-cs"/>
        </a:defRPr>
      </a:lvl2pPr>
      <a:lvl3pPr marL="4114800" algn="l" defTabSz="2057400" rtl="0" eaLnBrk="1" latinLnBrk="0" hangingPunct="1">
        <a:defRPr sz="8100" kern="1200">
          <a:solidFill>
            <a:schemeClr val="tx1"/>
          </a:solidFill>
          <a:latin typeface="+mn-lt"/>
          <a:ea typeface="+mn-ea"/>
          <a:cs typeface="+mn-cs"/>
        </a:defRPr>
      </a:lvl3pPr>
      <a:lvl4pPr marL="6172200" algn="l" defTabSz="2057400" rtl="0" eaLnBrk="1" latinLnBrk="0" hangingPunct="1">
        <a:defRPr sz="8100" kern="1200">
          <a:solidFill>
            <a:schemeClr val="tx1"/>
          </a:solidFill>
          <a:latin typeface="+mn-lt"/>
          <a:ea typeface="+mn-ea"/>
          <a:cs typeface="+mn-cs"/>
        </a:defRPr>
      </a:lvl4pPr>
      <a:lvl5pPr marL="8229600" algn="l" defTabSz="2057400" rtl="0" eaLnBrk="1" latinLnBrk="0" hangingPunct="1">
        <a:defRPr sz="8100" kern="1200">
          <a:solidFill>
            <a:schemeClr val="tx1"/>
          </a:solidFill>
          <a:latin typeface="+mn-lt"/>
          <a:ea typeface="+mn-ea"/>
          <a:cs typeface="+mn-cs"/>
        </a:defRPr>
      </a:lvl5pPr>
      <a:lvl6pPr marL="10287000" algn="l" defTabSz="2057400" rtl="0" eaLnBrk="1" latinLnBrk="0" hangingPunct="1">
        <a:defRPr sz="8100" kern="1200">
          <a:solidFill>
            <a:schemeClr val="tx1"/>
          </a:solidFill>
          <a:latin typeface="+mn-lt"/>
          <a:ea typeface="+mn-ea"/>
          <a:cs typeface="+mn-cs"/>
        </a:defRPr>
      </a:lvl6pPr>
      <a:lvl7pPr marL="12344400" algn="l" defTabSz="2057400" rtl="0" eaLnBrk="1" latinLnBrk="0" hangingPunct="1">
        <a:defRPr sz="8100" kern="1200">
          <a:solidFill>
            <a:schemeClr val="tx1"/>
          </a:solidFill>
          <a:latin typeface="+mn-lt"/>
          <a:ea typeface="+mn-ea"/>
          <a:cs typeface="+mn-cs"/>
        </a:defRPr>
      </a:lvl7pPr>
      <a:lvl8pPr marL="14401800" algn="l" defTabSz="2057400" rtl="0" eaLnBrk="1" latinLnBrk="0" hangingPunct="1">
        <a:defRPr sz="8100" kern="1200">
          <a:solidFill>
            <a:schemeClr val="tx1"/>
          </a:solidFill>
          <a:latin typeface="+mn-lt"/>
          <a:ea typeface="+mn-ea"/>
          <a:cs typeface="+mn-cs"/>
        </a:defRPr>
      </a:lvl8pPr>
      <a:lvl9pPr marL="16459200" algn="l" defTabSz="2057400" rtl="0" eaLnBrk="1" latinLnBrk="0" hangingPunct="1">
        <a:defRPr sz="8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8.png"/><Relationship Id="rId20" Type="http://schemas.openxmlformats.org/officeDocument/2006/relationships/image" Target="../media/image17.png"/><Relationship Id="rId21" Type="http://schemas.openxmlformats.org/officeDocument/2006/relationships/image" Target="../media/image18.jpeg"/><Relationship Id="rId22" Type="http://schemas.openxmlformats.org/officeDocument/2006/relationships/image" Target="../media/image19.jpeg"/><Relationship Id="rId23" Type="http://schemas.openxmlformats.org/officeDocument/2006/relationships/hyperlink" Target="http://www.gigasciencejournal.com" TargetMode="External"/><Relationship Id="rId24" Type="http://schemas.openxmlformats.org/officeDocument/2006/relationships/hyperlink" Target="http://www.gigadb.org/" TargetMode="External"/><Relationship Id="rId25" Type="http://schemas.openxmlformats.org/officeDocument/2006/relationships/image" Target="../media/image20.png"/><Relationship Id="rId26" Type="http://schemas.openxmlformats.org/officeDocument/2006/relationships/image" Target="../media/image21.png"/><Relationship Id="rId27" Type="http://schemas.openxmlformats.org/officeDocument/2006/relationships/image" Target="../media/image22.png"/><Relationship Id="rId28" Type="http://schemas.openxmlformats.org/officeDocument/2006/relationships/image" Target="../media/image23.png"/><Relationship Id="rId29" Type="http://schemas.openxmlformats.org/officeDocument/2006/relationships/image" Target="../media/image24.emf"/><Relationship Id="rId30" Type="http://schemas.openxmlformats.org/officeDocument/2006/relationships/image" Target="../media/image25.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tiff"/><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hyperlink" Target="http://dx.doi.org/10.5524/100044" TargetMode="External"/><Relationship Id="rId17" Type="http://schemas.openxmlformats.org/officeDocument/2006/relationships/hyperlink" Target="http://dx.doi.org/10.5524/100038" TargetMode="External"/><Relationship Id="rId18" Type="http://schemas.openxmlformats.org/officeDocument/2006/relationships/image" Target="../media/image15.png"/><Relationship Id="rId19"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emf"/><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igascience-transparent-0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42960" y="2671733"/>
            <a:ext cx="6748574" cy="2528094"/>
          </a:xfrm>
          <a:prstGeom prst="rect">
            <a:avLst/>
          </a:prstGeom>
        </p:spPr>
      </p:pic>
      <p:sp>
        <p:nvSpPr>
          <p:cNvPr id="8" name="TextBox 7"/>
          <p:cNvSpPr txBox="1"/>
          <p:nvPr/>
        </p:nvSpPr>
        <p:spPr>
          <a:xfrm>
            <a:off x="3444700" y="2671731"/>
            <a:ext cx="5894362" cy="707886"/>
          </a:xfrm>
          <a:prstGeom prst="rect">
            <a:avLst/>
          </a:prstGeom>
          <a:noFill/>
        </p:spPr>
        <p:txBody>
          <a:bodyPr wrap="none" rtlCol="0">
            <a:spAutoFit/>
          </a:bodyPr>
          <a:lstStyle/>
          <a:p>
            <a:r>
              <a:rPr lang="en-US" sz="4000" dirty="0" smtClean="0"/>
              <a:t>Edmunds </a:t>
            </a:r>
            <a:r>
              <a:rPr lang="en-US" sz="4000" i="1" dirty="0" smtClean="0"/>
              <a:t>GigaScience</a:t>
            </a:r>
            <a:r>
              <a:rPr lang="en-US" sz="4000" dirty="0" smtClean="0"/>
              <a:t> 2013</a:t>
            </a:r>
            <a:endParaRPr lang="en-US" sz="4000" dirty="0"/>
          </a:p>
        </p:txBody>
      </p:sp>
      <p:sp>
        <p:nvSpPr>
          <p:cNvPr id="9" name="Rounded Rectangle 8"/>
          <p:cNvSpPr/>
          <p:nvPr/>
        </p:nvSpPr>
        <p:spPr>
          <a:xfrm>
            <a:off x="3440155" y="5208619"/>
            <a:ext cx="21951379" cy="863999"/>
          </a:xfrm>
          <a:prstGeom prst="roundRect">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3940359" y="5089554"/>
            <a:ext cx="2667692" cy="1015663"/>
          </a:xfrm>
          <a:prstGeom prst="rect">
            <a:avLst/>
          </a:prstGeom>
          <a:noFill/>
        </p:spPr>
        <p:txBody>
          <a:bodyPr wrap="none" rtlCol="0">
            <a:spAutoFit/>
          </a:bodyPr>
          <a:lstStyle/>
          <a:p>
            <a:r>
              <a:rPr lang="en-US" sz="6000" b="1" dirty="0" smtClean="0">
                <a:solidFill>
                  <a:schemeClr val="bg1"/>
                </a:solidFill>
              </a:rPr>
              <a:t>POSTER</a:t>
            </a:r>
            <a:endParaRPr lang="en-US" sz="6000" b="1" dirty="0">
              <a:solidFill>
                <a:schemeClr val="bg1"/>
              </a:solidFill>
            </a:endParaRPr>
          </a:p>
        </p:txBody>
      </p:sp>
      <p:sp>
        <p:nvSpPr>
          <p:cNvPr id="12" name="TextBox 11"/>
          <p:cNvSpPr txBox="1"/>
          <p:nvPr/>
        </p:nvSpPr>
        <p:spPr>
          <a:xfrm>
            <a:off x="20807943" y="5044194"/>
            <a:ext cx="4203570" cy="1015663"/>
          </a:xfrm>
          <a:prstGeom prst="rect">
            <a:avLst/>
          </a:prstGeom>
          <a:noFill/>
        </p:spPr>
        <p:txBody>
          <a:bodyPr wrap="none" rtlCol="0">
            <a:spAutoFit/>
          </a:bodyPr>
          <a:lstStyle/>
          <a:p>
            <a:r>
              <a:rPr lang="en-US" sz="6000" b="1" dirty="0" smtClean="0">
                <a:solidFill>
                  <a:schemeClr val="bg1"/>
                </a:solidFill>
              </a:rPr>
              <a:t>Open Access</a:t>
            </a:r>
            <a:endParaRPr lang="en-US" sz="6000" b="1" dirty="0">
              <a:solidFill>
                <a:schemeClr val="bg1"/>
              </a:solidFill>
            </a:endParaRPr>
          </a:p>
        </p:txBody>
      </p:sp>
      <p:sp>
        <p:nvSpPr>
          <p:cNvPr id="13" name="Rectangle 12"/>
          <p:cNvSpPr/>
          <p:nvPr/>
        </p:nvSpPr>
        <p:spPr>
          <a:xfrm>
            <a:off x="3440154" y="6543267"/>
            <a:ext cx="21951379" cy="2462213"/>
          </a:xfrm>
          <a:prstGeom prst="rect">
            <a:avLst/>
          </a:prstGeom>
        </p:spPr>
        <p:txBody>
          <a:bodyPr wrap="square">
            <a:spAutoFit/>
          </a:bodyPr>
          <a:lstStyle/>
          <a:p>
            <a:r>
              <a:rPr lang="en-US" sz="7700" dirty="0" err="1" smtClean="0">
                <a:latin typeface="Arial"/>
                <a:cs typeface="Arial"/>
              </a:rPr>
              <a:t>GigaGalaxy</a:t>
            </a:r>
            <a:r>
              <a:rPr lang="en-US" sz="7700" dirty="0" smtClean="0">
                <a:latin typeface="Arial"/>
                <a:cs typeface="Arial"/>
              </a:rPr>
              <a:t>: A </a:t>
            </a:r>
            <a:r>
              <a:rPr lang="en-US" sz="7700" dirty="0" err="1" smtClean="0">
                <a:latin typeface="Arial"/>
                <a:cs typeface="Arial"/>
              </a:rPr>
              <a:t>GigaSolution</a:t>
            </a:r>
            <a:r>
              <a:rPr lang="en-US" sz="7700" dirty="0" smtClean="0">
                <a:latin typeface="Arial"/>
                <a:cs typeface="Arial"/>
              </a:rPr>
              <a:t> for reproducible and sustainable genomic data publication and analysis</a:t>
            </a:r>
            <a:endParaRPr lang="en-US" sz="7700" dirty="0">
              <a:latin typeface="Arial"/>
              <a:cs typeface="Arial"/>
            </a:endParaRPr>
          </a:p>
        </p:txBody>
      </p:sp>
      <p:sp>
        <p:nvSpPr>
          <p:cNvPr id="14" name="Rectangle 13"/>
          <p:cNvSpPr/>
          <p:nvPr/>
        </p:nvSpPr>
        <p:spPr>
          <a:xfrm>
            <a:off x="3444700" y="9261869"/>
            <a:ext cx="21946834" cy="1323439"/>
          </a:xfrm>
          <a:prstGeom prst="rect">
            <a:avLst/>
          </a:prstGeom>
        </p:spPr>
        <p:txBody>
          <a:bodyPr wrap="square">
            <a:spAutoFit/>
          </a:bodyPr>
          <a:lstStyle/>
          <a:p>
            <a:r>
              <a:rPr lang="en-US" sz="4000" dirty="0" smtClean="0"/>
              <a:t>Scott Edmunds</a:t>
            </a:r>
            <a:r>
              <a:rPr lang="en-US" sz="4000" baseline="30000" dirty="0" smtClean="0"/>
              <a:t>1,2</a:t>
            </a:r>
            <a:r>
              <a:rPr lang="en-US" sz="4000" dirty="0" smtClean="0"/>
              <a:t>, Peter Li</a:t>
            </a:r>
            <a:r>
              <a:rPr lang="en-US" sz="4000" baseline="30000" dirty="0" smtClean="0"/>
              <a:t>1,2</a:t>
            </a:r>
            <a:r>
              <a:rPr lang="en-US" sz="4000" dirty="0" smtClean="0"/>
              <a:t>, </a:t>
            </a:r>
            <a:r>
              <a:rPr lang="en-US" sz="4000" dirty="0" err="1" smtClean="0"/>
              <a:t>Huayan</a:t>
            </a:r>
            <a:r>
              <a:rPr lang="en-US" sz="4000" dirty="0" smtClean="0"/>
              <a:t> Gao</a:t>
            </a:r>
            <a:r>
              <a:rPr lang="en-US" sz="4000" baseline="30000" dirty="0" smtClean="0"/>
              <a:t>3,4</a:t>
            </a:r>
            <a:r>
              <a:rPr lang="en-US" sz="4000" dirty="0" smtClean="0"/>
              <a:t>, </a:t>
            </a:r>
            <a:r>
              <a:rPr lang="en-US" sz="4000" dirty="0" err="1" smtClean="0"/>
              <a:t>Ruibang</a:t>
            </a:r>
            <a:r>
              <a:rPr lang="en-US" sz="4000" dirty="0" smtClean="0"/>
              <a:t> Luo</a:t>
            </a:r>
            <a:r>
              <a:rPr lang="en-US" sz="4000" baseline="30000" dirty="0" smtClean="0"/>
              <a:t>2,5</a:t>
            </a:r>
            <a:r>
              <a:rPr lang="en-US" sz="4000" dirty="0" smtClean="0"/>
              <a:t>, Dennis Chan</a:t>
            </a:r>
            <a:r>
              <a:rPr lang="en-US" sz="4000" baseline="30000" dirty="0" smtClean="0"/>
              <a:t>1</a:t>
            </a:r>
            <a:r>
              <a:rPr lang="en-US" sz="4000" dirty="0" smtClean="0"/>
              <a:t>, Alex Wong</a:t>
            </a:r>
            <a:r>
              <a:rPr lang="en-US" sz="4000" baseline="30000" dirty="0" smtClean="0"/>
              <a:t>1</a:t>
            </a:r>
            <a:r>
              <a:rPr lang="en-US" sz="4000" dirty="0" smtClean="0"/>
              <a:t>, Zhang Yong</a:t>
            </a:r>
            <a:r>
              <a:rPr lang="en-US" sz="4000" baseline="30000" dirty="0" smtClean="0"/>
              <a:t>2</a:t>
            </a:r>
            <a:r>
              <a:rPr lang="en-US" sz="4000" dirty="0" smtClean="0"/>
              <a:t>, Tin-Lap Lee</a:t>
            </a:r>
            <a:r>
              <a:rPr lang="en-US" sz="4000" baseline="30000" dirty="0" smtClean="0"/>
              <a:t>3,4</a:t>
            </a:r>
            <a:r>
              <a:rPr lang="en-US" sz="4000" dirty="0" smtClean="0"/>
              <a:t> </a:t>
            </a:r>
            <a:endParaRPr lang="en-US" sz="4000" dirty="0"/>
          </a:p>
        </p:txBody>
      </p:sp>
      <p:sp>
        <p:nvSpPr>
          <p:cNvPr id="15" name="Rounded Rectangle 14"/>
          <p:cNvSpPr/>
          <p:nvPr/>
        </p:nvSpPr>
        <p:spPr>
          <a:xfrm>
            <a:off x="3444700" y="10812873"/>
            <a:ext cx="21951379" cy="5974959"/>
          </a:xfrm>
          <a:prstGeom prst="roundRect">
            <a:avLst/>
          </a:prstGeom>
          <a:noFill/>
          <a:ln w="762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3702231" y="10909644"/>
            <a:ext cx="21547410" cy="5570756"/>
          </a:xfrm>
          <a:prstGeom prst="rect">
            <a:avLst/>
          </a:prstGeom>
        </p:spPr>
        <p:txBody>
          <a:bodyPr wrap="square">
            <a:spAutoFit/>
          </a:bodyPr>
          <a:lstStyle/>
          <a:p>
            <a:r>
              <a:rPr lang="en-US" sz="4200" b="1" dirty="0" smtClean="0"/>
              <a:t>Abstract</a:t>
            </a:r>
          </a:p>
          <a:p>
            <a:endParaRPr lang="en-US" sz="1400" dirty="0" smtClean="0"/>
          </a:p>
          <a:p>
            <a:r>
              <a:rPr lang="en-US" sz="2500" dirty="0" smtClean="0"/>
              <a:t>Today's next generation sequencing (NGS) experiments generate substantially more data and are more broadly applicable to previous high-throughput genomic assays. Despite the plummeting costs of sequencing, downstream data processing and analysis create financial and bioinformatics challenges for many biomedical scientists. It is therefore important to make NGS data interpretation as accessible as data generation. </a:t>
            </a:r>
            <a:r>
              <a:rPr lang="en-US" sz="2500" dirty="0" err="1" smtClean="0"/>
              <a:t>GigaGalaxy</a:t>
            </a:r>
            <a:r>
              <a:rPr lang="en-US" sz="2500" dirty="0" smtClean="0"/>
              <a:t> (http://</a:t>
            </a:r>
            <a:r>
              <a:rPr lang="en-US" sz="2500" dirty="0" err="1" smtClean="0"/>
              <a:t>galaxy.cbiit.cuhk.edu.hk</a:t>
            </a:r>
            <a:r>
              <a:rPr lang="en-US" sz="2500" dirty="0" smtClean="0"/>
              <a:t>) represents a NGS data interpretation solution towards the big sequencing data challenge. We have ported the popular Short Oligonucleotide Analysis Package (http://</a:t>
            </a:r>
            <a:r>
              <a:rPr lang="en-US" sz="2500" dirty="0" err="1" smtClean="0"/>
              <a:t>soap.genomics.org.cn</a:t>
            </a:r>
            <a:r>
              <a:rPr lang="en-US" sz="2500" dirty="0" smtClean="0"/>
              <a:t>) as well as supporting tools such as Contiguator2 (http://</a:t>
            </a:r>
            <a:r>
              <a:rPr lang="en-US" sz="2500" dirty="0" err="1" smtClean="0"/>
              <a:t>contiguator.sourceforge.net</a:t>
            </a:r>
            <a:r>
              <a:rPr lang="en-US" sz="2500" dirty="0" smtClean="0"/>
              <a:t>) into the Galaxy framework, to provide seamless NGS mapping, de novo assembly, NGS data format conversion and sequence alignment visualization. Our vision is to create an open publication, review and analysis environment by integrating </a:t>
            </a:r>
            <a:r>
              <a:rPr lang="en-US" sz="2500" dirty="0" err="1" smtClean="0"/>
              <a:t>GigaGalaxy</a:t>
            </a:r>
            <a:r>
              <a:rPr lang="en-US" sz="2500" dirty="0" smtClean="0"/>
              <a:t> into the publication platform at </a:t>
            </a:r>
            <a:r>
              <a:rPr lang="en-US" sz="2500" i="1" dirty="0" smtClean="0"/>
              <a:t>GigaScience</a:t>
            </a:r>
            <a:r>
              <a:rPr lang="en-US" sz="2500" dirty="0" smtClean="0"/>
              <a:t> and its </a:t>
            </a:r>
            <a:r>
              <a:rPr lang="en-US" sz="2500" dirty="0" err="1" smtClean="0"/>
              <a:t>GigaDB</a:t>
            </a:r>
            <a:r>
              <a:rPr lang="en-US" sz="2500" dirty="0" smtClean="0"/>
              <a:t> database that links to more than 20 TBs of genomic data. We have begun this effort by re-implementing the data procedures described by </a:t>
            </a:r>
            <a:r>
              <a:rPr lang="en-US" sz="2500" dirty="0" err="1" smtClean="0"/>
              <a:t>Luo</a:t>
            </a:r>
            <a:r>
              <a:rPr lang="en-US" sz="2500" dirty="0" smtClean="0"/>
              <a:t> </a:t>
            </a:r>
            <a:r>
              <a:rPr lang="en-US" sz="2500" i="1" dirty="0" smtClean="0"/>
              <a:t>et al</a:t>
            </a:r>
            <a:r>
              <a:rPr lang="en-US" sz="2500" dirty="0" smtClean="0"/>
              <a:t>., (</a:t>
            </a:r>
            <a:r>
              <a:rPr lang="en-US" sz="2500" i="1" dirty="0" smtClean="0"/>
              <a:t>GigaScience</a:t>
            </a:r>
            <a:r>
              <a:rPr lang="en-US" sz="2500" dirty="0" smtClean="0"/>
              <a:t> </a:t>
            </a:r>
            <a:r>
              <a:rPr lang="en-US" sz="2500" b="1" dirty="0" smtClean="0"/>
              <a:t>1</a:t>
            </a:r>
            <a:r>
              <a:rPr lang="en-US" sz="2500" dirty="0" smtClean="0"/>
              <a:t>: 18, 2012) as Galaxy workflows so that they can be shared in a manner which can be visualized and executed in </a:t>
            </a:r>
            <a:r>
              <a:rPr lang="en-US" sz="2500" dirty="0" err="1" smtClean="0"/>
              <a:t>GigaGalaxy</a:t>
            </a:r>
            <a:r>
              <a:rPr lang="en-US" sz="2500" dirty="0" smtClean="0"/>
              <a:t>. We hope to revolutionize the publication model with the aim of executable publications, where data analyses can be reproduced and reused. </a:t>
            </a:r>
          </a:p>
          <a:p>
            <a:endParaRPr lang="en-US" sz="1400" dirty="0" smtClean="0"/>
          </a:p>
          <a:p>
            <a:r>
              <a:rPr lang="en-US" sz="3600" b="1" dirty="0" smtClean="0"/>
              <a:t>Keywords</a:t>
            </a:r>
            <a:r>
              <a:rPr lang="en-US" sz="3600" dirty="0" smtClean="0"/>
              <a:t>: Galaxy, workflows, reproducible research, genome assembly, next generation sequencing, </a:t>
            </a:r>
            <a:r>
              <a:rPr lang="en-US" sz="3600" i="1" dirty="0" smtClean="0"/>
              <a:t>GigaScience </a:t>
            </a:r>
          </a:p>
        </p:txBody>
      </p:sp>
      <p:sp>
        <p:nvSpPr>
          <p:cNvPr id="17" name="Rounded Rectangle 16"/>
          <p:cNvSpPr/>
          <p:nvPr/>
        </p:nvSpPr>
        <p:spPr>
          <a:xfrm>
            <a:off x="14787415" y="34773976"/>
            <a:ext cx="10595917" cy="1686502"/>
          </a:xfrm>
          <a:prstGeom prst="roundRect">
            <a:avLst/>
          </a:prstGeom>
          <a:noFill/>
          <a:ln w="762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p:nvSpPr>
        <p:spPr>
          <a:xfrm>
            <a:off x="16561889" y="34864447"/>
            <a:ext cx="8687752" cy="1477328"/>
          </a:xfrm>
          <a:prstGeom prst="rect">
            <a:avLst/>
          </a:prstGeom>
        </p:spPr>
        <p:txBody>
          <a:bodyPr wrap="square">
            <a:spAutoFit/>
          </a:bodyPr>
          <a:lstStyle/>
          <a:p>
            <a:r>
              <a:rPr lang="en-US" sz="1600" dirty="0"/>
              <a:t>d</a:t>
            </a:r>
            <a:r>
              <a:rPr lang="en-US" sz="1600" dirty="0" smtClean="0"/>
              <a:t>oi:</a:t>
            </a:r>
            <a:r>
              <a:rPr lang="en-US" sz="1600" dirty="0"/>
              <a:t>10.6084/m9.figshare.</a:t>
            </a:r>
            <a:r>
              <a:rPr lang="en-US" sz="1600" dirty="0" smtClean="0"/>
              <a:t>713512</a:t>
            </a:r>
          </a:p>
          <a:p>
            <a:r>
              <a:rPr lang="en-US" sz="1800" b="1" dirty="0" smtClean="0"/>
              <a:t>Cite this poster as: </a:t>
            </a:r>
            <a:r>
              <a:rPr lang="en-US" sz="1800" dirty="0" err="1" smtClean="0">
                <a:latin typeface="Arial"/>
                <a:cs typeface="Arial"/>
              </a:rPr>
              <a:t>GigaGalaxy</a:t>
            </a:r>
            <a:r>
              <a:rPr lang="en-US" sz="1800" dirty="0" smtClean="0">
                <a:latin typeface="Arial"/>
                <a:cs typeface="Arial"/>
              </a:rPr>
              <a:t>: A </a:t>
            </a:r>
            <a:r>
              <a:rPr lang="en-US" sz="1800" dirty="0" err="1" smtClean="0">
                <a:latin typeface="Arial"/>
                <a:cs typeface="Arial"/>
              </a:rPr>
              <a:t>GigaSolution</a:t>
            </a:r>
            <a:r>
              <a:rPr lang="en-US" sz="1800" dirty="0" smtClean="0">
                <a:latin typeface="Arial"/>
                <a:cs typeface="Arial"/>
              </a:rPr>
              <a:t> for reproducible and sustainable genomic data publication and analysis</a:t>
            </a:r>
            <a:r>
              <a:rPr lang="en-US" sz="1800" dirty="0" smtClean="0"/>
              <a:t>. Scott C. Edmunds, Peter Li, </a:t>
            </a:r>
            <a:r>
              <a:rPr lang="en-US" sz="1800" dirty="0" err="1" smtClean="0"/>
              <a:t>Huayan</a:t>
            </a:r>
            <a:r>
              <a:rPr lang="en-US" sz="1800" dirty="0" smtClean="0"/>
              <a:t> </a:t>
            </a:r>
            <a:r>
              <a:rPr lang="en-US" sz="1800" dirty="0" err="1" smtClean="0"/>
              <a:t>Gao</a:t>
            </a:r>
            <a:r>
              <a:rPr lang="en-US" sz="1800" dirty="0" smtClean="0"/>
              <a:t>, </a:t>
            </a:r>
            <a:r>
              <a:rPr lang="en-US" sz="1800" dirty="0" err="1" smtClean="0"/>
              <a:t>Ruibang</a:t>
            </a:r>
            <a:r>
              <a:rPr lang="en-US" sz="1800" dirty="0" smtClean="0"/>
              <a:t> </a:t>
            </a:r>
            <a:r>
              <a:rPr lang="en-US" sz="1800" dirty="0" err="1" smtClean="0"/>
              <a:t>Luo</a:t>
            </a:r>
            <a:r>
              <a:rPr lang="en-US" sz="1800" dirty="0" smtClean="0"/>
              <a:t>, Dennis Chan, Alex Wong, Zhang Yong, Tin-Lap Lee</a:t>
            </a:r>
            <a:r>
              <a:rPr lang="en-US" sz="1800" baseline="30000" dirty="0"/>
              <a:t>.</a:t>
            </a:r>
            <a:r>
              <a:rPr lang="en-US" sz="1800" dirty="0" smtClean="0"/>
              <a:t> </a:t>
            </a:r>
            <a:r>
              <a:rPr lang="en-US" sz="1800" dirty="0" err="1" smtClean="0"/>
              <a:t>figshare</a:t>
            </a:r>
            <a:endParaRPr lang="en-US" sz="1800" dirty="0" smtClean="0"/>
          </a:p>
          <a:p>
            <a:r>
              <a:rPr lang="en-US" sz="1800" dirty="0" smtClean="0"/>
              <a:t>http://</a:t>
            </a:r>
            <a:r>
              <a:rPr lang="en-US" sz="1800" dirty="0" err="1" smtClean="0"/>
              <a:t>dx.doi.org</a:t>
            </a:r>
            <a:r>
              <a:rPr lang="en-US" sz="1800" dirty="0" smtClean="0"/>
              <a:t>/</a:t>
            </a:r>
            <a:r>
              <a:rPr lang="en-US" sz="1800" dirty="0"/>
              <a:t>10.6084/m9.figshare.713512</a:t>
            </a:r>
            <a:endParaRPr lang="en-US" sz="1800" dirty="0" smtClean="0"/>
          </a:p>
        </p:txBody>
      </p:sp>
      <p:pic>
        <p:nvPicPr>
          <p:cNvPr id="19" name="Picture 18" descr="BMC_logo_main_gloss.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0154" y="39453366"/>
            <a:ext cx="3899228" cy="769325"/>
          </a:xfrm>
          <a:prstGeom prst="rect">
            <a:avLst/>
          </a:prstGeom>
        </p:spPr>
      </p:pic>
      <p:sp>
        <p:nvSpPr>
          <p:cNvPr id="20" name="Rectangle 19"/>
          <p:cNvSpPr/>
          <p:nvPr/>
        </p:nvSpPr>
        <p:spPr>
          <a:xfrm>
            <a:off x="7487342" y="39527951"/>
            <a:ext cx="6817730" cy="646331"/>
          </a:xfrm>
          <a:prstGeom prst="rect">
            <a:avLst/>
          </a:prstGeom>
        </p:spPr>
        <p:txBody>
          <a:bodyPr wrap="square">
            <a:spAutoFit/>
          </a:bodyPr>
          <a:lstStyle/>
          <a:p>
            <a:r>
              <a:rPr lang="en-US" sz="1200" dirty="0" smtClean="0"/>
              <a:t>© 2013 Edmunds et al. This is an Open Access poster distributed under the terms of the Creative Commons Attribution License (http://</a:t>
            </a:r>
            <a:r>
              <a:rPr lang="en-US" sz="1200" dirty="0" err="1" smtClean="0"/>
              <a:t>creativecommons.org</a:t>
            </a:r>
            <a:r>
              <a:rPr lang="en-US" sz="1200" dirty="0" smtClean="0"/>
              <a:t>/licenses/by/2.0), which permits unrestricted use, distribution, and reproduction in any medium, provided the original work is properly cited.</a:t>
            </a:r>
            <a:endParaRPr lang="en-US" sz="1200" dirty="0"/>
          </a:p>
        </p:txBody>
      </p:sp>
      <p:pic>
        <p:nvPicPr>
          <p:cNvPr id="21" name="Picture 20" descr="BGI-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8506" y="36367060"/>
            <a:ext cx="2091969" cy="865642"/>
          </a:xfrm>
          <a:prstGeom prst="rect">
            <a:avLst/>
          </a:prstGeom>
        </p:spPr>
      </p:pic>
      <p:sp>
        <p:nvSpPr>
          <p:cNvPr id="22" name="Rectangle 21"/>
          <p:cNvSpPr/>
          <p:nvPr/>
        </p:nvSpPr>
        <p:spPr>
          <a:xfrm>
            <a:off x="3444700" y="37448382"/>
            <a:ext cx="10616932" cy="1923604"/>
          </a:xfrm>
          <a:prstGeom prst="rect">
            <a:avLst/>
          </a:prstGeom>
        </p:spPr>
        <p:txBody>
          <a:bodyPr wrap="square">
            <a:spAutoFit/>
          </a:bodyPr>
          <a:lstStyle/>
          <a:p>
            <a:r>
              <a:rPr lang="en-US" sz="1700" dirty="0" smtClean="0"/>
              <a:t>Correspondence: </a:t>
            </a:r>
            <a:r>
              <a:rPr lang="en-US" sz="1700" dirty="0" err="1" smtClean="0"/>
              <a:t>scott@gigasciencejournal.com</a:t>
            </a:r>
            <a:endParaRPr lang="en-US" sz="1700" dirty="0" smtClean="0"/>
          </a:p>
          <a:p>
            <a:r>
              <a:rPr lang="en-US" sz="1700" dirty="0" smtClean="0"/>
              <a:t>1. BGI</a:t>
            </a:r>
            <a:r>
              <a:rPr lang="en-US" sz="1700" dirty="0"/>
              <a:t> HK Research Institute, 16 Dai Fu Street, Tai Po Industrial Estate, Hong Kong SAR, China</a:t>
            </a:r>
            <a:r>
              <a:rPr lang="en-US" sz="1700" dirty="0" smtClean="0"/>
              <a:t>.</a:t>
            </a:r>
          </a:p>
          <a:p>
            <a:r>
              <a:rPr lang="en-US" sz="1700" dirty="0" smtClean="0"/>
              <a:t>2. BGI-Shenzhen, </a:t>
            </a:r>
            <a:r>
              <a:rPr lang="en-US" sz="1700" dirty="0" err="1" smtClean="0"/>
              <a:t>Beishan</a:t>
            </a:r>
            <a:r>
              <a:rPr lang="en-US" sz="1700" dirty="0" smtClean="0"/>
              <a:t> Industrial Zone, </a:t>
            </a:r>
            <a:r>
              <a:rPr lang="en-US" sz="1700" dirty="0" err="1" smtClean="0"/>
              <a:t>Yantian</a:t>
            </a:r>
            <a:r>
              <a:rPr lang="en-US" sz="1700" dirty="0" smtClean="0"/>
              <a:t> District, Shenzhen, China.</a:t>
            </a:r>
          </a:p>
          <a:p>
            <a:r>
              <a:rPr lang="en-US" sz="1700" dirty="0" smtClean="0"/>
              <a:t>3. School of Biomedical Sciences, The Chinese University of Hong Kong, </a:t>
            </a:r>
            <a:r>
              <a:rPr lang="en-US" sz="1700" dirty="0" err="1" smtClean="0"/>
              <a:t>Shatin</a:t>
            </a:r>
            <a:r>
              <a:rPr lang="en-US" sz="1700" dirty="0" smtClean="0"/>
              <a:t>, Hong Kong SAR, China.</a:t>
            </a:r>
          </a:p>
          <a:p>
            <a:r>
              <a:rPr lang="en-US" sz="1700" dirty="0" smtClean="0"/>
              <a:t>4. CUHK-BGI Innovation Institute of Trans-</a:t>
            </a:r>
            <a:r>
              <a:rPr lang="en-US" sz="1700" dirty="0" err="1" smtClean="0"/>
              <a:t>omics</a:t>
            </a:r>
            <a:r>
              <a:rPr lang="en-US" sz="1700" dirty="0" smtClean="0"/>
              <a:t>, The Chinese University of Hong Kong, </a:t>
            </a:r>
            <a:r>
              <a:rPr lang="en-US" sz="1700" dirty="0" err="1" smtClean="0"/>
              <a:t>Shatin</a:t>
            </a:r>
            <a:r>
              <a:rPr lang="en-US" sz="1700" dirty="0" smtClean="0"/>
              <a:t>, Hong Kong SAR, China. </a:t>
            </a:r>
          </a:p>
          <a:p>
            <a:r>
              <a:rPr lang="en-US" sz="1700" dirty="0" smtClean="0"/>
              <a:t>5. HKU-BGI</a:t>
            </a:r>
            <a:r>
              <a:rPr lang="en-US" sz="1700" dirty="0"/>
              <a:t>  </a:t>
            </a:r>
            <a:r>
              <a:rPr lang="en-US" sz="1700" dirty="0" smtClean="0"/>
              <a:t>Bioinformatics Algorithms and Core </a:t>
            </a:r>
            <a:r>
              <a:rPr lang="en-US" sz="1700" dirty="0" err="1" smtClean="0"/>
              <a:t>Tecnology</a:t>
            </a:r>
            <a:r>
              <a:rPr lang="en-US" sz="1700" dirty="0" smtClean="0"/>
              <a:t> Research Laboratory &amp; Department of Computer Science, University of Hong Kong, </a:t>
            </a:r>
            <a:r>
              <a:rPr lang="en-US" sz="1700" dirty="0" err="1" smtClean="0"/>
              <a:t>Pok</a:t>
            </a:r>
            <a:r>
              <a:rPr lang="en-US" sz="1700" dirty="0" smtClean="0"/>
              <a:t> Fu Lam, Hong Kong </a:t>
            </a:r>
            <a:r>
              <a:rPr lang="en-US" sz="1700" dirty="0"/>
              <a:t> </a:t>
            </a:r>
          </a:p>
        </p:txBody>
      </p:sp>
      <p:pic>
        <p:nvPicPr>
          <p:cNvPr id="29" name="Picture 28" descr="Screen shot 2013-03-13 at 10.25.54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4425" y="36196930"/>
            <a:ext cx="2783718" cy="1272558"/>
          </a:xfrm>
          <a:prstGeom prst="rect">
            <a:avLst/>
          </a:prstGeom>
        </p:spPr>
      </p:pic>
      <p:pic>
        <p:nvPicPr>
          <p:cNvPr id="30" name="Picture 29"/>
          <p:cNvPicPr>
            <a:picLocks noChangeAspect="1"/>
          </p:cNvPicPr>
          <p:nvPr/>
        </p:nvPicPr>
        <p:blipFill>
          <a:blip r:embed="rId6"/>
          <a:stretch>
            <a:fillRect/>
          </a:stretch>
        </p:blipFill>
        <p:spPr>
          <a:xfrm>
            <a:off x="9772526" y="36496216"/>
            <a:ext cx="2055982" cy="755712"/>
          </a:xfrm>
          <a:prstGeom prst="rect">
            <a:avLst/>
          </a:prstGeom>
        </p:spPr>
      </p:pic>
      <p:pic>
        <p:nvPicPr>
          <p:cNvPr id="31" name="Picture 30"/>
          <p:cNvPicPr>
            <a:picLocks noChangeAspect="1"/>
          </p:cNvPicPr>
          <p:nvPr/>
        </p:nvPicPr>
        <p:blipFill>
          <a:blip r:embed="rId7"/>
          <a:stretch>
            <a:fillRect/>
          </a:stretch>
        </p:blipFill>
        <p:spPr>
          <a:xfrm>
            <a:off x="8487133" y="36431638"/>
            <a:ext cx="1221777" cy="846194"/>
          </a:xfrm>
          <a:prstGeom prst="rect">
            <a:avLst/>
          </a:prstGeom>
        </p:spPr>
      </p:pic>
      <p:pic>
        <p:nvPicPr>
          <p:cNvPr id="33" name="Picture 32"/>
          <p:cNvPicPr>
            <a:picLocks noChangeAspect="1"/>
          </p:cNvPicPr>
          <p:nvPr/>
        </p:nvPicPr>
        <p:blipFill>
          <a:blip r:embed="rId8"/>
          <a:stretch>
            <a:fillRect/>
          </a:stretch>
        </p:blipFill>
        <p:spPr>
          <a:xfrm>
            <a:off x="11823247" y="36639475"/>
            <a:ext cx="1834904" cy="458726"/>
          </a:xfrm>
          <a:prstGeom prst="rect">
            <a:avLst/>
          </a:prstGeom>
        </p:spPr>
      </p:pic>
      <p:pic>
        <p:nvPicPr>
          <p:cNvPr id="34" name="Picture 68"/>
          <p:cNvPicPr>
            <a:picLocks noChangeAspect="1"/>
          </p:cNvPicPr>
          <p:nvPr/>
        </p:nvPicPr>
        <p:blipFill>
          <a:blip r:embed="rId9"/>
          <a:srcRect/>
          <a:stretch>
            <a:fillRect/>
          </a:stretch>
        </p:blipFill>
        <p:spPr bwMode="auto">
          <a:xfrm>
            <a:off x="3508506" y="34799162"/>
            <a:ext cx="761764" cy="865642"/>
          </a:xfrm>
          <a:prstGeom prst="rect">
            <a:avLst/>
          </a:prstGeom>
          <a:noFill/>
          <a:ln w="9525">
            <a:noFill/>
            <a:miter lim="800000"/>
            <a:headEnd/>
            <a:tailEnd/>
          </a:ln>
        </p:spPr>
      </p:pic>
      <p:pic>
        <p:nvPicPr>
          <p:cNvPr id="35" name="Picture 34"/>
          <p:cNvPicPr>
            <a:picLocks noChangeAspect="1"/>
          </p:cNvPicPr>
          <p:nvPr/>
        </p:nvPicPr>
        <p:blipFill>
          <a:blip r:embed="rId10"/>
          <a:stretch>
            <a:fillRect/>
          </a:stretch>
        </p:blipFill>
        <p:spPr>
          <a:xfrm>
            <a:off x="4627823" y="34799162"/>
            <a:ext cx="459872" cy="865642"/>
          </a:xfrm>
          <a:prstGeom prst="rect">
            <a:avLst/>
          </a:prstGeom>
        </p:spPr>
      </p:pic>
      <p:pic>
        <p:nvPicPr>
          <p:cNvPr id="36" name="Picture 35"/>
          <p:cNvPicPr>
            <a:picLocks noChangeAspect="1"/>
          </p:cNvPicPr>
          <p:nvPr/>
        </p:nvPicPr>
        <p:blipFill>
          <a:blip r:embed="rId11"/>
          <a:stretch>
            <a:fillRect/>
          </a:stretch>
        </p:blipFill>
        <p:spPr>
          <a:xfrm>
            <a:off x="5382609" y="34532619"/>
            <a:ext cx="1446215" cy="1446215"/>
          </a:xfrm>
          <a:prstGeom prst="rect">
            <a:avLst/>
          </a:prstGeom>
        </p:spPr>
      </p:pic>
      <p:sp>
        <p:nvSpPr>
          <p:cNvPr id="37" name="Rectangle 36"/>
          <p:cNvSpPr/>
          <p:nvPr/>
        </p:nvSpPr>
        <p:spPr>
          <a:xfrm>
            <a:off x="6891553" y="34799162"/>
            <a:ext cx="7091684" cy="923330"/>
          </a:xfrm>
          <a:prstGeom prst="rect">
            <a:avLst/>
          </a:prstGeom>
        </p:spPr>
        <p:txBody>
          <a:bodyPr wrap="square">
            <a:spAutoFit/>
          </a:bodyPr>
          <a:lstStyle/>
          <a:p>
            <a:pPr defTabSz="914400"/>
            <a:r>
              <a:rPr lang="en-US" sz="1800" dirty="0" smtClean="0">
                <a:latin typeface="Calibri" pitchFamily="34" charset="0"/>
              </a:rPr>
              <a:t>Laurie Goodman, Chris Hunter, </a:t>
            </a:r>
            <a:r>
              <a:rPr lang="en-US" sz="1800" dirty="0" smtClean="0"/>
              <a:t>Xiao Si </a:t>
            </a:r>
            <a:r>
              <a:rPr lang="en-US" sz="1800" dirty="0" err="1" smtClean="0"/>
              <a:t>Zhe</a:t>
            </a:r>
            <a:r>
              <a:rPr lang="en-US" sz="1800" dirty="0" smtClean="0"/>
              <a:t>,</a:t>
            </a:r>
            <a:r>
              <a:rPr lang="en-US" sz="1800" dirty="0" smtClean="0">
                <a:latin typeface="Calibri" pitchFamily="34" charset="0"/>
              </a:rPr>
              <a:t> Tam </a:t>
            </a:r>
            <a:r>
              <a:rPr lang="en-US" sz="1800" dirty="0" err="1" smtClean="0">
                <a:latin typeface="Calibri" pitchFamily="34" charset="0"/>
              </a:rPr>
              <a:t>Sneddon</a:t>
            </a:r>
            <a:r>
              <a:rPr lang="en-US" sz="1800" dirty="0" smtClean="0">
                <a:latin typeface="Calibri" pitchFamily="34" charset="0"/>
              </a:rPr>
              <a:t> (</a:t>
            </a:r>
            <a:r>
              <a:rPr lang="en-US" sz="1800" i="1" dirty="0" smtClean="0">
                <a:latin typeface="Calibri" pitchFamily="34" charset="0"/>
              </a:rPr>
              <a:t>GigaScience</a:t>
            </a:r>
            <a:r>
              <a:rPr lang="en-US" sz="1800" dirty="0" smtClean="0">
                <a:latin typeface="Calibri" pitchFamily="34" charset="0"/>
              </a:rPr>
              <a:t>), </a:t>
            </a:r>
            <a:r>
              <a:rPr lang="en-US" sz="1800" dirty="0" err="1" smtClean="0">
                <a:latin typeface="Calibri" pitchFamily="34" charset="0"/>
              </a:rPr>
              <a:t>Shaoguang</a:t>
            </a:r>
            <a:r>
              <a:rPr lang="en-US" sz="1800" dirty="0" smtClean="0">
                <a:latin typeface="Calibri" pitchFamily="34" charset="0"/>
              </a:rPr>
              <a:t> Liang (BGI-SZ), </a:t>
            </a:r>
            <a:r>
              <a:rPr lang="en-US" sz="1800" dirty="0" err="1" smtClean="0">
                <a:latin typeface="Calibri" pitchFamily="34" charset="0"/>
              </a:rPr>
              <a:t>Qiong</a:t>
            </a:r>
            <a:r>
              <a:rPr lang="en-US" sz="1800" dirty="0" smtClean="0">
                <a:latin typeface="Calibri" pitchFamily="34" charset="0"/>
              </a:rPr>
              <a:t> </a:t>
            </a:r>
            <a:r>
              <a:rPr lang="en-US" sz="1800" dirty="0" err="1" smtClean="0">
                <a:latin typeface="Calibri" pitchFamily="34" charset="0"/>
              </a:rPr>
              <a:t>Luo</a:t>
            </a:r>
            <a:r>
              <a:rPr lang="en-US" sz="1800" dirty="0" smtClean="0">
                <a:latin typeface="Calibri" pitchFamily="34" charset="0"/>
              </a:rPr>
              <a:t>, </a:t>
            </a:r>
            <a:r>
              <a:rPr lang="en-US" sz="1800" dirty="0" err="1" smtClean="0">
                <a:latin typeface="Calibri" pitchFamily="34" charset="0"/>
              </a:rPr>
              <a:t>Senghong</a:t>
            </a:r>
            <a:r>
              <a:rPr lang="en-US" sz="1800" dirty="0" smtClean="0">
                <a:latin typeface="Calibri" pitchFamily="34" charset="0"/>
              </a:rPr>
              <a:t> Wang, Yan Zhou (HKUST), Rob Davidson and Mark </a:t>
            </a:r>
            <a:r>
              <a:rPr lang="en-US" sz="1800" dirty="0" err="1" smtClean="0">
                <a:latin typeface="Calibri" pitchFamily="34" charset="0"/>
              </a:rPr>
              <a:t>Viant</a:t>
            </a:r>
            <a:r>
              <a:rPr lang="en-US" sz="1800" dirty="0" smtClean="0">
                <a:latin typeface="Calibri" pitchFamily="34" charset="0"/>
              </a:rPr>
              <a:t> (Birmingham </a:t>
            </a:r>
            <a:r>
              <a:rPr lang="en-US" sz="1800" dirty="0" err="1" smtClean="0">
                <a:latin typeface="Calibri" pitchFamily="34" charset="0"/>
              </a:rPr>
              <a:t>Uni</a:t>
            </a:r>
            <a:r>
              <a:rPr lang="en-US" sz="1800" dirty="0" smtClean="0">
                <a:latin typeface="Calibri" pitchFamily="34" charset="0"/>
              </a:rPr>
              <a:t>), </a:t>
            </a:r>
            <a:r>
              <a:rPr lang="en-US" sz="1800" dirty="0" smtClean="0"/>
              <a:t>Marco </a:t>
            </a:r>
            <a:r>
              <a:rPr lang="en-US" sz="1800" dirty="0" err="1" smtClean="0"/>
              <a:t>Galardini</a:t>
            </a:r>
            <a:r>
              <a:rPr lang="en-US" sz="1800" dirty="0" smtClean="0"/>
              <a:t> (Unifi)</a:t>
            </a:r>
            <a:endParaRPr lang="en-US" sz="1800" dirty="0">
              <a:latin typeface="Calibri" pitchFamily="34" charset="0"/>
            </a:endParaRPr>
          </a:p>
        </p:txBody>
      </p:sp>
      <p:sp>
        <p:nvSpPr>
          <p:cNvPr id="38" name="Rectangle 37"/>
          <p:cNvSpPr/>
          <p:nvPr/>
        </p:nvSpPr>
        <p:spPr>
          <a:xfrm>
            <a:off x="3444700" y="34075912"/>
            <a:ext cx="2300630" cy="400110"/>
          </a:xfrm>
          <a:prstGeom prst="rect">
            <a:avLst/>
          </a:prstGeom>
        </p:spPr>
        <p:txBody>
          <a:bodyPr wrap="none">
            <a:spAutoFit/>
          </a:bodyPr>
          <a:lstStyle/>
          <a:p>
            <a:r>
              <a:rPr lang="en-US" sz="2000" b="1" dirty="0" smtClean="0"/>
              <a:t>Acknowledgements</a:t>
            </a:r>
            <a:endParaRPr lang="en-US" sz="2000" b="1" dirty="0"/>
          </a:p>
        </p:txBody>
      </p:sp>
      <p:sp>
        <p:nvSpPr>
          <p:cNvPr id="39" name="Rectangle 38"/>
          <p:cNvSpPr/>
          <p:nvPr/>
        </p:nvSpPr>
        <p:spPr>
          <a:xfrm>
            <a:off x="3440154" y="34373866"/>
            <a:ext cx="1266693" cy="400110"/>
          </a:xfrm>
          <a:prstGeom prst="rect">
            <a:avLst/>
          </a:prstGeom>
        </p:spPr>
        <p:txBody>
          <a:bodyPr wrap="none">
            <a:spAutoFit/>
          </a:bodyPr>
          <a:lstStyle/>
          <a:p>
            <a:r>
              <a:rPr lang="en-US" sz="2000" dirty="0" smtClean="0"/>
              <a:t>Thanks to:</a:t>
            </a:r>
            <a:endParaRPr lang="en-US" sz="2000" dirty="0"/>
          </a:p>
        </p:txBody>
      </p:sp>
      <p:sp>
        <p:nvSpPr>
          <p:cNvPr id="40" name="Rectangle 39"/>
          <p:cNvSpPr/>
          <p:nvPr/>
        </p:nvSpPr>
        <p:spPr>
          <a:xfrm>
            <a:off x="3444700" y="35853402"/>
            <a:ext cx="2610335" cy="400110"/>
          </a:xfrm>
          <a:prstGeom prst="rect">
            <a:avLst/>
          </a:prstGeom>
        </p:spPr>
        <p:txBody>
          <a:bodyPr wrap="none">
            <a:spAutoFit/>
          </a:bodyPr>
          <a:lstStyle/>
          <a:p>
            <a:r>
              <a:rPr lang="en-US" sz="2000" dirty="0" smtClean="0"/>
              <a:t>Financial support from:</a:t>
            </a:r>
            <a:endParaRPr lang="en-US" sz="2000" dirty="0"/>
          </a:p>
        </p:txBody>
      </p:sp>
      <p:sp>
        <p:nvSpPr>
          <p:cNvPr id="41" name="Rectangle 40"/>
          <p:cNvSpPr/>
          <p:nvPr/>
        </p:nvSpPr>
        <p:spPr>
          <a:xfrm>
            <a:off x="3440154" y="32094706"/>
            <a:ext cx="1365127" cy="400110"/>
          </a:xfrm>
          <a:prstGeom prst="rect">
            <a:avLst/>
          </a:prstGeom>
        </p:spPr>
        <p:txBody>
          <a:bodyPr wrap="none">
            <a:spAutoFit/>
          </a:bodyPr>
          <a:lstStyle/>
          <a:p>
            <a:r>
              <a:rPr lang="en-US" sz="2000" b="1" dirty="0" smtClean="0"/>
              <a:t>References</a:t>
            </a:r>
            <a:endParaRPr lang="en-US" sz="2000" b="1" dirty="0"/>
          </a:p>
        </p:txBody>
      </p:sp>
      <p:pic>
        <p:nvPicPr>
          <p:cNvPr id="80" name="Picture 79" descr="bgi-galaxy-1.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8961203" y="20753363"/>
            <a:ext cx="2094298" cy="805137"/>
          </a:xfrm>
          <a:prstGeom prst="rect">
            <a:avLst/>
          </a:prstGeom>
        </p:spPr>
      </p:pic>
      <p:cxnSp>
        <p:nvCxnSpPr>
          <p:cNvPr id="81" name="Straight Arrow Connector 80"/>
          <p:cNvCxnSpPr/>
          <p:nvPr/>
        </p:nvCxnSpPr>
        <p:spPr>
          <a:xfrm flipV="1">
            <a:off x="17126014" y="19639429"/>
            <a:ext cx="1787202" cy="114498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a:off x="17126014" y="20784410"/>
            <a:ext cx="1809532" cy="843974"/>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83" name="TextBox 82"/>
          <p:cNvSpPr txBox="1"/>
          <p:nvPr/>
        </p:nvSpPr>
        <p:spPr>
          <a:xfrm>
            <a:off x="19111909" y="19477885"/>
            <a:ext cx="1267582" cy="430887"/>
          </a:xfrm>
          <a:prstGeom prst="rect">
            <a:avLst/>
          </a:prstGeom>
          <a:noFill/>
        </p:spPr>
        <p:txBody>
          <a:bodyPr wrap="none" rtlCol="0">
            <a:spAutoFit/>
          </a:bodyPr>
          <a:lstStyle/>
          <a:p>
            <a:pPr algn="ctr"/>
            <a:r>
              <a:rPr lang="en-US" sz="2200" b="1" dirty="0" smtClean="0">
                <a:solidFill>
                  <a:srgbClr val="008000"/>
                </a:solidFill>
              </a:rPr>
              <a:t>Data sets</a:t>
            </a:r>
          </a:p>
        </p:txBody>
      </p:sp>
      <p:sp>
        <p:nvSpPr>
          <p:cNvPr id="84" name="TextBox 83"/>
          <p:cNvSpPr txBox="1"/>
          <p:nvPr/>
        </p:nvSpPr>
        <p:spPr>
          <a:xfrm>
            <a:off x="19092377" y="21375010"/>
            <a:ext cx="1216336" cy="430887"/>
          </a:xfrm>
          <a:prstGeom prst="rect">
            <a:avLst/>
          </a:prstGeom>
          <a:noFill/>
        </p:spPr>
        <p:txBody>
          <a:bodyPr wrap="none" rtlCol="0">
            <a:spAutoFit/>
          </a:bodyPr>
          <a:lstStyle/>
          <a:p>
            <a:pPr algn="ctr"/>
            <a:r>
              <a:rPr lang="en-US" sz="2200" b="1" dirty="0" smtClean="0">
                <a:solidFill>
                  <a:srgbClr val="008000"/>
                </a:solidFill>
              </a:rPr>
              <a:t>Analyses</a:t>
            </a:r>
          </a:p>
        </p:txBody>
      </p:sp>
      <p:pic>
        <p:nvPicPr>
          <p:cNvPr id="85" name="Picture 84" descr="gsci_pig_paper_small.tiff"/>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144458" y="19744788"/>
            <a:ext cx="1647642" cy="2385048"/>
          </a:xfrm>
          <a:prstGeom prst="rect">
            <a:avLst/>
          </a:prstGeom>
          <a:effectLst>
            <a:outerShdw blurRad="50800" dist="38100" dir="2700000" algn="tl" rotWithShape="0">
              <a:srgbClr val="000000">
                <a:alpha val="43000"/>
              </a:srgbClr>
            </a:outerShdw>
          </a:effectLst>
        </p:spPr>
      </p:pic>
      <p:sp>
        <p:nvSpPr>
          <p:cNvPr id="86" name="TextBox 85"/>
          <p:cNvSpPr txBox="1"/>
          <p:nvPr/>
        </p:nvSpPr>
        <p:spPr>
          <a:xfrm rot="19619511">
            <a:off x="17388134" y="19831466"/>
            <a:ext cx="1048259" cy="369332"/>
          </a:xfrm>
          <a:prstGeom prst="rect">
            <a:avLst/>
          </a:prstGeom>
          <a:noFill/>
        </p:spPr>
        <p:txBody>
          <a:bodyPr wrap="none" rtlCol="0">
            <a:spAutoFit/>
          </a:bodyPr>
          <a:lstStyle/>
          <a:p>
            <a:r>
              <a:rPr lang="en-US" sz="1800" dirty="0" smtClean="0">
                <a:solidFill>
                  <a:schemeClr val="tx2"/>
                </a:solidFill>
              </a:rPr>
              <a:t>Linked to</a:t>
            </a:r>
            <a:endParaRPr lang="en-US" sz="1800" dirty="0">
              <a:solidFill>
                <a:schemeClr val="tx2"/>
              </a:solidFill>
            </a:endParaRPr>
          </a:p>
        </p:txBody>
      </p:sp>
      <p:sp>
        <p:nvSpPr>
          <p:cNvPr id="87" name="TextBox 86"/>
          <p:cNvSpPr txBox="1"/>
          <p:nvPr/>
        </p:nvSpPr>
        <p:spPr>
          <a:xfrm rot="1511342">
            <a:off x="17431460" y="21251612"/>
            <a:ext cx="1048259" cy="369332"/>
          </a:xfrm>
          <a:prstGeom prst="rect">
            <a:avLst/>
          </a:prstGeom>
          <a:noFill/>
        </p:spPr>
        <p:txBody>
          <a:bodyPr wrap="none" rtlCol="0">
            <a:spAutoFit/>
          </a:bodyPr>
          <a:lstStyle/>
          <a:p>
            <a:r>
              <a:rPr lang="en-US" sz="1800" dirty="0" smtClean="0">
                <a:solidFill>
                  <a:schemeClr val="tx2"/>
                </a:solidFill>
              </a:rPr>
              <a:t>Linked to</a:t>
            </a:r>
            <a:endParaRPr lang="en-US" sz="1800" dirty="0">
              <a:solidFill>
                <a:schemeClr val="tx2"/>
              </a:solidFill>
            </a:endParaRPr>
          </a:p>
        </p:txBody>
      </p:sp>
      <p:sp>
        <p:nvSpPr>
          <p:cNvPr id="88" name="TextBox 87"/>
          <p:cNvSpPr txBox="1"/>
          <p:nvPr/>
        </p:nvSpPr>
        <p:spPr>
          <a:xfrm rot="19639543">
            <a:off x="17815538" y="20157550"/>
            <a:ext cx="595047" cy="369332"/>
          </a:xfrm>
          <a:prstGeom prst="rect">
            <a:avLst/>
          </a:prstGeom>
          <a:noFill/>
        </p:spPr>
        <p:txBody>
          <a:bodyPr wrap="none" rtlCol="0">
            <a:spAutoFit/>
          </a:bodyPr>
          <a:lstStyle/>
          <a:p>
            <a:r>
              <a:rPr lang="en-US" sz="1800" b="1" dirty="0" smtClean="0">
                <a:solidFill>
                  <a:srgbClr val="FF6600"/>
                </a:solidFill>
                <a:latin typeface="Arial"/>
                <a:cs typeface="Arial"/>
              </a:rPr>
              <a:t>DOI</a:t>
            </a:r>
            <a:endParaRPr lang="en-US" sz="1800" b="1" dirty="0">
              <a:solidFill>
                <a:srgbClr val="FF6600"/>
              </a:solidFill>
              <a:latin typeface="Arial"/>
              <a:cs typeface="Arial"/>
            </a:endParaRPr>
          </a:p>
        </p:txBody>
      </p:sp>
      <p:pic>
        <p:nvPicPr>
          <p:cNvPr id="89" name="Picture 88" descr="gigadb-06.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8961203" y="19050508"/>
            <a:ext cx="1657818" cy="472419"/>
          </a:xfrm>
          <a:prstGeom prst="rect">
            <a:avLst/>
          </a:prstGeom>
        </p:spPr>
      </p:pic>
      <p:sp>
        <p:nvSpPr>
          <p:cNvPr id="90" name="TextBox 89"/>
          <p:cNvSpPr txBox="1"/>
          <p:nvPr/>
        </p:nvSpPr>
        <p:spPr>
          <a:xfrm rot="1511342">
            <a:off x="17803103" y="20815392"/>
            <a:ext cx="547821" cy="369332"/>
          </a:xfrm>
          <a:prstGeom prst="rect">
            <a:avLst/>
          </a:prstGeom>
          <a:noFill/>
        </p:spPr>
        <p:txBody>
          <a:bodyPr wrap="none" rtlCol="0">
            <a:spAutoFit/>
          </a:bodyPr>
          <a:lstStyle/>
          <a:p>
            <a:r>
              <a:rPr lang="en-US" sz="1800" b="1" dirty="0" smtClean="0">
                <a:solidFill>
                  <a:srgbClr val="FF6600"/>
                </a:solidFill>
              </a:rPr>
              <a:t>DOI</a:t>
            </a:r>
            <a:endParaRPr lang="en-US" sz="1800" b="1" dirty="0">
              <a:solidFill>
                <a:srgbClr val="FF6600"/>
              </a:solidFill>
            </a:endParaRPr>
          </a:p>
        </p:txBody>
      </p:sp>
      <p:pic>
        <p:nvPicPr>
          <p:cNvPr id="91" name="Picture 2"/>
          <p:cNvPicPr>
            <a:picLocks noChangeAspect="1"/>
          </p:cNvPicPr>
          <p:nvPr/>
        </p:nvPicPr>
        <p:blipFill>
          <a:blip r:embed="rId15"/>
          <a:srcRect/>
          <a:stretch>
            <a:fillRect/>
          </a:stretch>
        </p:blipFill>
        <p:spPr bwMode="auto">
          <a:xfrm>
            <a:off x="15219162" y="19235071"/>
            <a:ext cx="1463675" cy="481013"/>
          </a:xfrm>
          <a:prstGeom prst="rect">
            <a:avLst/>
          </a:prstGeom>
          <a:noFill/>
          <a:ln w="9525">
            <a:noFill/>
            <a:miter lim="800000"/>
            <a:headEnd/>
            <a:tailEnd/>
          </a:ln>
        </p:spPr>
      </p:pic>
      <p:sp>
        <p:nvSpPr>
          <p:cNvPr id="92" name="TextBox 12"/>
          <p:cNvSpPr txBox="1">
            <a:spLocks noChangeArrowheads="1"/>
          </p:cNvSpPr>
          <p:nvPr/>
        </p:nvSpPr>
        <p:spPr bwMode="auto">
          <a:xfrm>
            <a:off x="15144458" y="18786234"/>
            <a:ext cx="1717537" cy="461665"/>
          </a:xfrm>
          <a:prstGeom prst="rect">
            <a:avLst/>
          </a:prstGeom>
          <a:noFill/>
          <a:ln w="9525">
            <a:noFill/>
            <a:miter lim="800000"/>
            <a:headEnd/>
            <a:tailEnd/>
          </a:ln>
        </p:spPr>
        <p:txBody>
          <a:bodyPr wrap="none">
            <a:spAutoFit/>
          </a:bodyPr>
          <a:lstStyle/>
          <a:p>
            <a:r>
              <a:rPr lang="en-US" sz="2400" b="1" dirty="0" smtClean="0">
                <a:latin typeface="Calibri" pitchFamily="34" charset="0"/>
              </a:rPr>
              <a:t>Open-Paper</a:t>
            </a:r>
            <a:endParaRPr lang="en-US" sz="2400" b="1" dirty="0">
              <a:latin typeface="Calibri" pitchFamily="34" charset="0"/>
            </a:endParaRPr>
          </a:p>
        </p:txBody>
      </p:sp>
      <p:sp>
        <p:nvSpPr>
          <p:cNvPr id="94" name="Rectangle 93"/>
          <p:cNvSpPr/>
          <p:nvPr/>
        </p:nvSpPr>
        <p:spPr>
          <a:xfrm>
            <a:off x="23287619" y="21357671"/>
            <a:ext cx="2282369" cy="338554"/>
          </a:xfrm>
          <a:prstGeom prst="rect">
            <a:avLst/>
          </a:prstGeom>
        </p:spPr>
        <p:txBody>
          <a:bodyPr wrap="square">
            <a:spAutoFit/>
          </a:bodyPr>
          <a:lstStyle/>
          <a:p>
            <a:r>
              <a:rPr lang="en-US" sz="1600" dirty="0" smtClean="0">
                <a:hlinkClick r:id="rId16"/>
              </a:rPr>
              <a:t>DOI:10.5524</a:t>
            </a:r>
            <a:r>
              <a:rPr lang="en-US" sz="1600" dirty="0">
                <a:hlinkClick r:id="rId16"/>
              </a:rPr>
              <a:t>/</a:t>
            </a:r>
            <a:r>
              <a:rPr lang="en-US" sz="1600" dirty="0" smtClean="0">
                <a:hlinkClick r:id="rId16"/>
              </a:rPr>
              <a:t>100044</a:t>
            </a:r>
            <a:endParaRPr lang="en-US" sz="1600" dirty="0" smtClean="0"/>
          </a:p>
        </p:txBody>
      </p:sp>
      <p:sp>
        <p:nvSpPr>
          <p:cNvPr id="95" name="TextBox 16"/>
          <p:cNvSpPr txBox="1">
            <a:spLocks noChangeArrowheads="1"/>
          </p:cNvSpPr>
          <p:nvPr/>
        </p:nvSpPr>
        <p:spPr bwMode="auto">
          <a:xfrm>
            <a:off x="23187354" y="20681781"/>
            <a:ext cx="2321088" cy="461665"/>
          </a:xfrm>
          <a:prstGeom prst="rect">
            <a:avLst/>
          </a:prstGeom>
          <a:noFill/>
          <a:ln w="9525">
            <a:noFill/>
            <a:miter lim="800000"/>
            <a:headEnd/>
            <a:tailEnd/>
          </a:ln>
        </p:spPr>
        <p:txBody>
          <a:bodyPr wrap="square">
            <a:spAutoFit/>
          </a:bodyPr>
          <a:lstStyle/>
          <a:p>
            <a:r>
              <a:rPr lang="en-US" sz="2400" b="1" dirty="0" smtClean="0">
                <a:solidFill>
                  <a:srgbClr val="000000"/>
                </a:solidFill>
                <a:latin typeface="Calibri" pitchFamily="34" charset="0"/>
              </a:rPr>
              <a:t>Open-Pipelines</a:t>
            </a:r>
            <a:endParaRPr lang="en-US" sz="2400" b="1" dirty="0">
              <a:solidFill>
                <a:srgbClr val="000000"/>
              </a:solidFill>
              <a:latin typeface="Calibri" pitchFamily="34" charset="0"/>
            </a:endParaRPr>
          </a:p>
        </p:txBody>
      </p:sp>
      <p:sp>
        <p:nvSpPr>
          <p:cNvPr id="96" name="TextBox 16"/>
          <p:cNvSpPr txBox="1">
            <a:spLocks noChangeArrowheads="1"/>
          </p:cNvSpPr>
          <p:nvPr/>
        </p:nvSpPr>
        <p:spPr bwMode="auto">
          <a:xfrm>
            <a:off x="23071231" y="20990108"/>
            <a:ext cx="2490125" cy="461665"/>
          </a:xfrm>
          <a:prstGeom prst="rect">
            <a:avLst/>
          </a:prstGeom>
          <a:noFill/>
          <a:ln w="9525">
            <a:noFill/>
            <a:miter lim="800000"/>
            <a:headEnd/>
            <a:tailEnd/>
          </a:ln>
        </p:spPr>
        <p:txBody>
          <a:bodyPr wrap="square">
            <a:spAutoFit/>
          </a:bodyPr>
          <a:lstStyle/>
          <a:p>
            <a:r>
              <a:rPr lang="en-US" sz="2400" b="1" dirty="0" smtClean="0">
                <a:solidFill>
                  <a:srgbClr val="000000"/>
                </a:solidFill>
                <a:latin typeface="Calibri" pitchFamily="34" charset="0"/>
              </a:rPr>
              <a:t>Open-Workflows</a:t>
            </a:r>
            <a:endParaRPr lang="en-US" sz="2400" b="1" dirty="0">
              <a:solidFill>
                <a:srgbClr val="000000"/>
              </a:solidFill>
              <a:latin typeface="Calibri" pitchFamily="34" charset="0"/>
            </a:endParaRPr>
          </a:p>
        </p:txBody>
      </p:sp>
      <p:sp>
        <p:nvSpPr>
          <p:cNvPr id="97" name="Rectangle 96"/>
          <p:cNvSpPr/>
          <p:nvPr/>
        </p:nvSpPr>
        <p:spPr>
          <a:xfrm>
            <a:off x="23197041" y="19176594"/>
            <a:ext cx="2170144" cy="338554"/>
          </a:xfrm>
          <a:prstGeom prst="rect">
            <a:avLst/>
          </a:prstGeom>
        </p:spPr>
        <p:txBody>
          <a:bodyPr wrap="square">
            <a:spAutoFit/>
          </a:bodyPr>
          <a:lstStyle/>
          <a:p>
            <a:r>
              <a:rPr lang="en-US" sz="1600" dirty="0" smtClean="0">
                <a:hlinkClick r:id="rId17"/>
              </a:rPr>
              <a:t>DOI:10.5524</a:t>
            </a:r>
            <a:r>
              <a:rPr lang="en-US" sz="1600" dirty="0">
                <a:hlinkClick r:id="rId17"/>
              </a:rPr>
              <a:t>/</a:t>
            </a:r>
            <a:r>
              <a:rPr lang="en-US" sz="1600" dirty="0" smtClean="0">
                <a:hlinkClick r:id="rId17"/>
              </a:rPr>
              <a:t>100038</a:t>
            </a:r>
            <a:endParaRPr lang="en-US" sz="1600" dirty="0" smtClean="0"/>
          </a:p>
        </p:txBody>
      </p:sp>
      <p:sp>
        <p:nvSpPr>
          <p:cNvPr id="98" name="TextBox 13"/>
          <p:cNvSpPr txBox="1">
            <a:spLocks noChangeArrowheads="1"/>
          </p:cNvSpPr>
          <p:nvPr/>
        </p:nvSpPr>
        <p:spPr bwMode="auto">
          <a:xfrm>
            <a:off x="23291505" y="18802110"/>
            <a:ext cx="1576874" cy="461665"/>
          </a:xfrm>
          <a:prstGeom prst="rect">
            <a:avLst/>
          </a:prstGeom>
          <a:noFill/>
          <a:ln w="9525">
            <a:noFill/>
            <a:miter lim="800000"/>
            <a:headEnd/>
            <a:tailEnd/>
          </a:ln>
        </p:spPr>
        <p:txBody>
          <a:bodyPr wrap="none">
            <a:spAutoFit/>
          </a:bodyPr>
          <a:lstStyle/>
          <a:p>
            <a:r>
              <a:rPr lang="en-US" sz="2400" b="1" dirty="0" smtClean="0">
                <a:latin typeface="Calibri" pitchFamily="34" charset="0"/>
              </a:rPr>
              <a:t>Open-Data</a:t>
            </a:r>
            <a:endParaRPr lang="en-US" sz="2400" b="1" dirty="0">
              <a:latin typeface="Calibri" pitchFamily="34" charset="0"/>
            </a:endParaRPr>
          </a:p>
        </p:txBody>
      </p:sp>
      <p:sp>
        <p:nvSpPr>
          <p:cNvPr id="99" name="Rectangle 98"/>
          <p:cNvSpPr/>
          <p:nvPr/>
        </p:nvSpPr>
        <p:spPr>
          <a:xfrm>
            <a:off x="23225292" y="19522927"/>
            <a:ext cx="1731814" cy="400110"/>
          </a:xfrm>
          <a:prstGeom prst="rect">
            <a:avLst/>
          </a:prstGeom>
        </p:spPr>
        <p:txBody>
          <a:bodyPr wrap="none">
            <a:spAutoFit/>
          </a:bodyPr>
          <a:lstStyle/>
          <a:p>
            <a:r>
              <a:rPr lang="en-US" sz="2000" dirty="0" smtClean="0"/>
              <a:t>78GB CC0 data</a:t>
            </a:r>
            <a:endParaRPr lang="en-US" sz="2000" dirty="0"/>
          </a:p>
        </p:txBody>
      </p:sp>
      <p:pic>
        <p:nvPicPr>
          <p:cNvPr id="100" name="Picture 99"/>
          <p:cNvPicPr>
            <a:picLocks noChangeAspect="1"/>
          </p:cNvPicPr>
          <p:nvPr/>
        </p:nvPicPr>
        <p:blipFill>
          <a:blip r:embed="rId18"/>
          <a:stretch>
            <a:fillRect/>
          </a:stretch>
        </p:blipFill>
        <p:spPr>
          <a:xfrm>
            <a:off x="23505581" y="19923037"/>
            <a:ext cx="1091449" cy="365692"/>
          </a:xfrm>
          <a:prstGeom prst="rect">
            <a:avLst/>
          </a:prstGeom>
        </p:spPr>
      </p:pic>
      <p:pic>
        <p:nvPicPr>
          <p:cNvPr id="102" name="Picture 101" descr="Screen shot 2013-06-06 at 2.30.21 PM.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1118217" y="20790041"/>
            <a:ext cx="1482010" cy="1885342"/>
          </a:xfrm>
          <a:prstGeom prst="rect">
            <a:avLst/>
          </a:prstGeom>
        </p:spPr>
      </p:pic>
      <p:pic>
        <p:nvPicPr>
          <p:cNvPr id="103" name="Picture 102" descr="Screen shot 2013-06-06 at 2.30.41 PM.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1118217" y="18553699"/>
            <a:ext cx="1482010" cy="1899610"/>
          </a:xfrm>
          <a:prstGeom prst="rect">
            <a:avLst/>
          </a:prstGeom>
        </p:spPr>
      </p:pic>
      <p:sp>
        <p:nvSpPr>
          <p:cNvPr id="104" name="TextBox 12"/>
          <p:cNvSpPr txBox="1">
            <a:spLocks noChangeArrowheads="1"/>
          </p:cNvSpPr>
          <p:nvPr/>
        </p:nvSpPr>
        <p:spPr bwMode="auto">
          <a:xfrm>
            <a:off x="14795616" y="17762028"/>
            <a:ext cx="7000084" cy="646331"/>
          </a:xfrm>
          <a:prstGeom prst="rect">
            <a:avLst/>
          </a:prstGeom>
          <a:noFill/>
          <a:ln w="9525">
            <a:noFill/>
            <a:miter lim="800000"/>
            <a:headEnd/>
            <a:tailEnd/>
          </a:ln>
        </p:spPr>
        <p:txBody>
          <a:bodyPr wrap="none">
            <a:spAutoFit/>
          </a:bodyPr>
          <a:lstStyle/>
          <a:p>
            <a:r>
              <a:rPr lang="en-US" sz="3600" b="1" dirty="0" smtClean="0">
                <a:latin typeface="Calibri" pitchFamily="34" charset="0"/>
              </a:rPr>
              <a:t>Linking papers to data and analyses</a:t>
            </a:r>
            <a:endParaRPr lang="en-US" sz="3600" b="1" dirty="0">
              <a:latin typeface="Calibri" pitchFamily="34" charset="0"/>
            </a:endParaRPr>
          </a:p>
        </p:txBody>
      </p:sp>
      <p:pic>
        <p:nvPicPr>
          <p:cNvPr id="106" name="Content Placeholder 3"/>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a:xfrm>
            <a:off x="15749100" y="29245190"/>
            <a:ext cx="8231040" cy="1481915"/>
          </a:xfrm>
          <a:prstGeom prst="rect">
            <a:avLst/>
          </a:prstGeom>
        </p:spPr>
      </p:pic>
      <p:pic>
        <p:nvPicPr>
          <p:cNvPr id="107" name="Picture 4"/>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15619813" y="31088591"/>
            <a:ext cx="8709120" cy="466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 name="TextBox 5"/>
          <p:cNvSpPr txBox="1">
            <a:spLocks noChangeArrowheads="1"/>
          </p:cNvSpPr>
          <p:nvPr/>
        </p:nvSpPr>
        <p:spPr bwMode="auto">
          <a:xfrm>
            <a:off x="15993900" y="28897379"/>
            <a:ext cx="5322240" cy="360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p>
            <a:r>
              <a:rPr lang="en-US" sz="1800" dirty="0"/>
              <a:t>NC_010079.pdf</a:t>
            </a:r>
          </a:p>
        </p:txBody>
      </p:sp>
      <p:sp>
        <p:nvSpPr>
          <p:cNvPr id="109" name="TextBox 6"/>
          <p:cNvSpPr txBox="1">
            <a:spLocks noChangeArrowheads="1"/>
          </p:cNvSpPr>
          <p:nvPr/>
        </p:nvSpPr>
        <p:spPr bwMode="auto">
          <a:xfrm>
            <a:off x="15993900" y="30675505"/>
            <a:ext cx="5322240" cy="360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p>
            <a:r>
              <a:rPr lang="en-US" sz="1800" dirty="0"/>
              <a:t>gi_161510924_ref_NC_010063.1_.pdf</a:t>
            </a:r>
          </a:p>
        </p:txBody>
      </p:sp>
      <p:sp>
        <p:nvSpPr>
          <p:cNvPr id="111" name="TextBox 12"/>
          <p:cNvSpPr txBox="1">
            <a:spLocks noChangeArrowheads="1"/>
          </p:cNvSpPr>
          <p:nvPr/>
        </p:nvSpPr>
        <p:spPr bwMode="auto">
          <a:xfrm>
            <a:off x="14795616" y="27439598"/>
            <a:ext cx="4651634" cy="646331"/>
          </a:xfrm>
          <a:prstGeom prst="rect">
            <a:avLst/>
          </a:prstGeom>
          <a:noFill/>
          <a:ln w="9525">
            <a:noFill/>
            <a:miter lim="800000"/>
            <a:headEnd/>
            <a:tailEnd/>
          </a:ln>
        </p:spPr>
        <p:txBody>
          <a:bodyPr wrap="none">
            <a:spAutoFit/>
          </a:bodyPr>
          <a:lstStyle/>
          <a:p>
            <a:r>
              <a:rPr lang="en-US" sz="3600" b="1" dirty="0" smtClean="0">
                <a:latin typeface="Calibri" pitchFamily="34" charset="0"/>
              </a:rPr>
              <a:t>Visualization of results: </a:t>
            </a:r>
          </a:p>
        </p:txBody>
      </p:sp>
      <p:sp>
        <p:nvSpPr>
          <p:cNvPr id="112" name="Rectangle 111"/>
          <p:cNvSpPr/>
          <p:nvPr/>
        </p:nvSpPr>
        <p:spPr>
          <a:xfrm>
            <a:off x="3801443" y="18406826"/>
            <a:ext cx="9969396" cy="3005951"/>
          </a:xfrm>
          <a:prstGeom prst="rect">
            <a:avLst/>
          </a:prstGeom>
        </p:spPr>
        <p:txBody>
          <a:bodyPr wrap="none">
            <a:spAutoFit/>
          </a:bodyPr>
          <a:lstStyle/>
          <a:p>
            <a:pPr marL="457200" indent="-457200">
              <a:lnSpc>
                <a:spcPct val="150000"/>
              </a:lnSpc>
              <a:buFont typeface="Arial"/>
              <a:buChar char="•"/>
            </a:pPr>
            <a:r>
              <a:rPr lang="en-US" sz="3200" dirty="0" smtClean="0"/>
              <a:t>10/18 microarray papers cannot be reproduced</a:t>
            </a:r>
          </a:p>
          <a:p>
            <a:pPr marL="457200" indent="-457200">
              <a:lnSpc>
                <a:spcPct val="150000"/>
              </a:lnSpc>
              <a:buFont typeface="Arial"/>
              <a:buChar char="•"/>
            </a:pPr>
            <a:r>
              <a:rPr lang="en-US" sz="3200" dirty="0" smtClean="0"/>
              <a:t>Ioannidis: “Most </a:t>
            </a:r>
            <a:r>
              <a:rPr lang="en-US" sz="3200" dirty="0"/>
              <a:t>Published Research Findings Are </a:t>
            </a:r>
            <a:r>
              <a:rPr lang="en-US" sz="3200" dirty="0" smtClean="0"/>
              <a:t>False</a:t>
            </a:r>
            <a:r>
              <a:rPr lang="en-US" sz="3200" b="1" dirty="0" smtClean="0"/>
              <a:t>”</a:t>
            </a:r>
            <a:r>
              <a:rPr lang="en-US" sz="3200" dirty="0" smtClean="0"/>
              <a:t> </a:t>
            </a:r>
          </a:p>
          <a:p>
            <a:pPr marL="457200" indent="-457200">
              <a:lnSpc>
                <a:spcPct val="150000"/>
              </a:lnSpc>
              <a:buFont typeface="Arial"/>
              <a:buChar char="•"/>
            </a:pPr>
            <a:r>
              <a:rPr lang="en-US" sz="3200" dirty="0" smtClean="0"/>
              <a:t>&gt;15X increase in retracted papers in last decade</a:t>
            </a:r>
          </a:p>
          <a:p>
            <a:pPr marL="457200" indent="-457200">
              <a:lnSpc>
                <a:spcPct val="150000"/>
              </a:lnSpc>
              <a:buFont typeface="Arial"/>
              <a:buChar char="•"/>
            </a:pPr>
            <a:r>
              <a:rPr lang="en-US" sz="3200" dirty="0" smtClean="0"/>
              <a:t>Lack of incentives to make data/methods available </a:t>
            </a:r>
            <a:endParaRPr lang="en-US" sz="3200" dirty="0"/>
          </a:p>
        </p:txBody>
      </p:sp>
      <p:sp>
        <p:nvSpPr>
          <p:cNvPr id="114" name="TextBox 12"/>
          <p:cNvSpPr txBox="1">
            <a:spLocks noChangeArrowheads="1"/>
          </p:cNvSpPr>
          <p:nvPr/>
        </p:nvSpPr>
        <p:spPr bwMode="auto">
          <a:xfrm>
            <a:off x="3449539" y="17748684"/>
            <a:ext cx="4904107" cy="646331"/>
          </a:xfrm>
          <a:prstGeom prst="rect">
            <a:avLst/>
          </a:prstGeom>
          <a:noFill/>
          <a:ln w="9525">
            <a:noFill/>
            <a:miter lim="800000"/>
            <a:headEnd/>
            <a:tailEnd/>
          </a:ln>
        </p:spPr>
        <p:txBody>
          <a:bodyPr wrap="none">
            <a:spAutoFit/>
          </a:bodyPr>
          <a:lstStyle/>
          <a:p>
            <a:r>
              <a:rPr lang="en-US" sz="3600" b="1" dirty="0" smtClean="0">
                <a:latin typeface="Calibri" pitchFamily="34" charset="0"/>
              </a:rPr>
              <a:t>Growing replication gap:</a:t>
            </a:r>
            <a:endParaRPr lang="en-US" sz="3600" b="1" dirty="0">
              <a:latin typeface="Calibri" pitchFamily="34" charset="0"/>
            </a:endParaRPr>
          </a:p>
        </p:txBody>
      </p:sp>
      <p:sp>
        <p:nvSpPr>
          <p:cNvPr id="115" name="TextBox 12"/>
          <p:cNvSpPr txBox="1">
            <a:spLocks noChangeArrowheads="1"/>
          </p:cNvSpPr>
          <p:nvPr/>
        </p:nvSpPr>
        <p:spPr bwMode="auto">
          <a:xfrm>
            <a:off x="3449539" y="16919383"/>
            <a:ext cx="2839840" cy="738664"/>
          </a:xfrm>
          <a:prstGeom prst="rect">
            <a:avLst/>
          </a:prstGeom>
          <a:noFill/>
          <a:ln w="9525">
            <a:noFill/>
            <a:miter lim="800000"/>
            <a:headEnd/>
            <a:tailEnd/>
          </a:ln>
        </p:spPr>
        <p:txBody>
          <a:bodyPr wrap="none">
            <a:spAutoFit/>
          </a:bodyPr>
          <a:lstStyle/>
          <a:p>
            <a:r>
              <a:rPr lang="en-US" sz="4200" b="1" dirty="0" smtClean="0">
                <a:latin typeface="Calibri" pitchFamily="34" charset="0"/>
              </a:rPr>
              <a:t>Background</a:t>
            </a:r>
            <a:endParaRPr lang="en-US" sz="4200" b="1" dirty="0">
              <a:latin typeface="Calibri" pitchFamily="34" charset="0"/>
            </a:endParaRPr>
          </a:p>
        </p:txBody>
      </p:sp>
      <p:sp>
        <p:nvSpPr>
          <p:cNvPr id="116" name="TextBox 12"/>
          <p:cNvSpPr txBox="1">
            <a:spLocks noChangeArrowheads="1"/>
          </p:cNvSpPr>
          <p:nvPr/>
        </p:nvSpPr>
        <p:spPr bwMode="auto">
          <a:xfrm>
            <a:off x="14829677" y="16898262"/>
            <a:ext cx="5549716" cy="738664"/>
          </a:xfrm>
          <a:prstGeom prst="rect">
            <a:avLst/>
          </a:prstGeom>
          <a:noFill/>
          <a:ln w="9525">
            <a:noFill/>
            <a:miter lim="800000"/>
            <a:headEnd/>
            <a:tailEnd/>
          </a:ln>
        </p:spPr>
        <p:txBody>
          <a:bodyPr wrap="none">
            <a:spAutoFit/>
          </a:bodyPr>
          <a:lstStyle/>
          <a:p>
            <a:r>
              <a:rPr lang="en-US" sz="4200" b="1" dirty="0" smtClean="0">
                <a:latin typeface="Calibri" pitchFamily="34" charset="0"/>
              </a:rPr>
              <a:t>Example: SOAPdenovo2</a:t>
            </a:r>
            <a:endParaRPr lang="en-US" sz="4200" b="1" dirty="0">
              <a:latin typeface="Calibri" pitchFamily="34" charset="0"/>
            </a:endParaRPr>
          </a:p>
        </p:txBody>
      </p:sp>
      <p:sp>
        <p:nvSpPr>
          <p:cNvPr id="117" name="TextBox 116"/>
          <p:cNvSpPr txBox="1"/>
          <p:nvPr/>
        </p:nvSpPr>
        <p:spPr>
          <a:xfrm>
            <a:off x="3440154" y="32472329"/>
            <a:ext cx="10621477" cy="1477328"/>
          </a:xfrm>
          <a:prstGeom prst="rect">
            <a:avLst/>
          </a:prstGeom>
          <a:noFill/>
        </p:spPr>
        <p:txBody>
          <a:bodyPr wrap="square" rtlCol="0">
            <a:spAutoFit/>
          </a:bodyPr>
          <a:lstStyle/>
          <a:p>
            <a:pPr marL="228600" indent="-228600">
              <a:buAutoNum type="arabicPeriod"/>
            </a:pPr>
            <a:r>
              <a:rPr lang="en-US" sz="1800" dirty="0" smtClean="0"/>
              <a:t>Ioannidis et al., Repeatability </a:t>
            </a:r>
            <a:r>
              <a:rPr lang="en-US" sz="1800" dirty="0"/>
              <a:t>of published microarray gene expression </a:t>
            </a:r>
            <a:r>
              <a:rPr lang="en-US" sz="1800" dirty="0" smtClean="0"/>
              <a:t>analyses. </a:t>
            </a:r>
            <a:r>
              <a:rPr lang="en-US" sz="1800" i="1" dirty="0" smtClean="0"/>
              <a:t>Nature Genetics </a:t>
            </a:r>
            <a:r>
              <a:rPr lang="en-US" sz="1800" dirty="0" smtClean="0"/>
              <a:t>2009 41: 14</a:t>
            </a:r>
          </a:p>
          <a:p>
            <a:pPr marL="228600" indent="-228600">
              <a:buAutoNum type="arabicPeriod"/>
            </a:pPr>
            <a:r>
              <a:rPr lang="en-US" sz="1800" dirty="0" smtClean="0"/>
              <a:t>Science </a:t>
            </a:r>
            <a:r>
              <a:rPr lang="en-US" sz="1800" dirty="0"/>
              <a:t>publishing: The trouble with </a:t>
            </a:r>
            <a:r>
              <a:rPr lang="en-US" sz="1800" dirty="0" smtClean="0"/>
              <a:t>retractions </a:t>
            </a:r>
            <a:r>
              <a:rPr lang="en-US" sz="1800" i="1" dirty="0" smtClean="0"/>
              <a:t>Nature</a:t>
            </a:r>
            <a:r>
              <a:rPr lang="en-US" sz="1800" dirty="0" smtClean="0"/>
              <a:t> 2011 478</a:t>
            </a:r>
            <a:r>
              <a:rPr lang="en-US" sz="1800" dirty="0"/>
              <a:t>, 26-</a:t>
            </a:r>
            <a:r>
              <a:rPr lang="en-US" sz="1800" dirty="0" smtClean="0"/>
              <a:t>28</a:t>
            </a:r>
          </a:p>
          <a:p>
            <a:pPr marL="228600" indent="-228600">
              <a:buAutoNum type="arabicPeriod"/>
            </a:pPr>
            <a:r>
              <a:rPr lang="en-US" sz="1800" dirty="0" smtClean="0"/>
              <a:t>Ioannidis J.  </a:t>
            </a:r>
            <a:r>
              <a:rPr lang="en-US" sz="1800" dirty="0"/>
              <a:t>Why Most Published Research Findings Are False</a:t>
            </a:r>
            <a:r>
              <a:rPr lang="en-US" sz="1800" i="1" dirty="0"/>
              <a:t>. </a:t>
            </a:r>
            <a:r>
              <a:rPr lang="en-US" sz="1800" i="1" dirty="0" err="1"/>
              <a:t>PLoS</a:t>
            </a:r>
            <a:r>
              <a:rPr lang="en-US" sz="1800" i="1" dirty="0"/>
              <a:t> </a:t>
            </a:r>
            <a:r>
              <a:rPr lang="en-US" sz="1800" i="1" dirty="0" smtClean="0"/>
              <a:t>Med </a:t>
            </a:r>
            <a:r>
              <a:rPr lang="en-US" sz="1800" dirty="0" smtClean="0"/>
              <a:t>2005 </a:t>
            </a:r>
            <a:r>
              <a:rPr lang="en-US" sz="1800" dirty="0"/>
              <a:t>2(8): e124. </a:t>
            </a:r>
            <a:endParaRPr lang="en-US" sz="1800" dirty="0" smtClean="0"/>
          </a:p>
          <a:p>
            <a:pPr marL="228600" indent="-228600">
              <a:buAutoNum type="arabicPeriod"/>
            </a:pPr>
            <a:r>
              <a:rPr lang="en-US" sz="1800" dirty="0" err="1"/>
              <a:t>Luo</a:t>
            </a:r>
            <a:r>
              <a:rPr lang="en-US" sz="1800" dirty="0"/>
              <a:t> R et al., SOAPdenovo2: an empirically improved memory-efficient short-read de novo assembler </a:t>
            </a:r>
            <a:r>
              <a:rPr lang="en-US" sz="1800" i="1" dirty="0"/>
              <a:t>GigaScience</a:t>
            </a:r>
            <a:r>
              <a:rPr lang="en-US" sz="1800" dirty="0"/>
              <a:t> 2012, 1:</a:t>
            </a:r>
            <a:r>
              <a:rPr lang="en-US" sz="1800" dirty="0" smtClean="0"/>
              <a:t>18</a:t>
            </a:r>
          </a:p>
        </p:txBody>
      </p:sp>
      <p:pic>
        <p:nvPicPr>
          <p:cNvPr id="119" name="Picture 118" descr="bgi-galaxy-1.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831511" y="24982863"/>
            <a:ext cx="4107565" cy="1579124"/>
          </a:xfrm>
          <a:prstGeom prst="rect">
            <a:avLst/>
          </a:prstGeom>
        </p:spPr>
      </p:pic>
      <p:pic>
        <p:nvPicPr>
          <p:cNvPr id="120" name="Picture 2"/>
          <p:cNvPicPr>
            <a:picLocks noChangeAspect="1"/>
          </p:cNvPicPr>
          <p:nvPr/>
        </p:nvPicPr>
        <p:blipFill>
          <a:blip r:embed="rId15"/>
          <a:srcRect/>
          <a:stretch>
            <a:fillRect/>
          </a:stretch>
        </p:blipFill>
        <p:spPr bwMode="auto">
          <a:xfrm>
            <a:off x="3777414" y="23332377"/>
            <a:ext cx="2944613" cy="967699"/>
          </a:xfrm>
          <a:prstGeom prst="rect">
            <a:avLst/>
          </a:prstGeom>
          <a:noFill/>
          <a:ln w="9525">
            <a:noFill/>
            <a:miter lim="800000"/>
            <a:headEnd/>
            <a:tailEnd/>
          </a:ln>
        </p:spPr>
      </p:pic>
      <p:pic>
        <p:nvPicPr>
          <p:cNvPr id="121" name="Picture 120" descr="gigadb-06.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626869" y="24407400"/>
            <a:ext cx="2699276" cy="769197"/>
          </a:xfrm>
          <a:prstGeom prst="rect">
            <a:avLst/>
          </a:prstGeom>
        </p:spPr>
      </p:pic>
      <p:sp>
        <p:nvSpPr>
          <p:cNvPr id="122" name="Title 1"/>
          <p:cNvSpPr txBox="1">
            <a:spLocks/>
          </p:cNvSpPr>
          <p:nvPr/>
        </p:nvSpPr>
        <p:spPr>
          <a:xfrm>
            <a:off x="3497492" y="22333168"/>
            <a:ext cx="8784850" cy="80148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t>Combine and integrate (via citable DOIs):</a:t>
            </a:r>
            <a:endParaRPr lang="en-US" sz="3200" b="1" dirty="0"/>
          </a:p>
        </p:txBody>
      </p:sp>
      <p:sp>
        <p:nvSpPr>
          <p:cNvPr id="123" name="Rectangle 122"/>
          <p:cNvSpPr/>
          <p:nvPr/>
        </p:nvSpPr>
        <p:spPr>
          <a:xfrm>
            <a:off x="7519422" y="23344339"/>
            <a:ext cx="4461102" cy="954107"/>
          </a:xfrm>
          <a:prstGeom prst="rect">
            <a:avLst/>
          </a:prstGeom>
        </p:spPr>
        <p:txBody>
          <a:bodyPr wrap="none">
            <a:spAutoFit/>
          </a:bodyPr>
          <a:lstStyle/>
          <a:p>
            <a:pPr algn="ctr"/>
            <a:r>
              <a:rPr lang="en-US" sz="2800" dirty="0" smtClean="0">
                <a:latin typeface="Arial"/>
                <a:ea typeface="ＭＳ Ｐゴシック" pitchFamily="34" charset="-128"/>
                <a:cs typeface="Arial"/>
              </a:rPr>
              <a:t>Open-access journal</a:t>
            </a:r>
          </a:p>
          <a:p>
            <a:pPr algn="ctr"/>
            <a:r>
              <a:rPr lang="en-US" sz="2800" dirty="0" smtClean="0">
                <a:solidFill>
                  <a:schemeClr val="tx2"/>
                </a:solidFill>
                <a:latin typeface="Calibri" pitchFamily="34" charset="0"/>
                <a:hlinkClick r:id="rId23"/>
              </a:rPr>
              <a:t>www.gigasciencejournal.com</a:t>
            </a:r>
            <a:r>
              <a:rPr lang="en-US" sz="2800" dirty="0" smtClean="0">
                <a:latin typeface="Arial"/>
                <a:ea typeface="ＭＳ Ｐゴシック" pitchFamily="34" charset="-128"/>
                <a:cs typeface="Arial"/>
              </a:rPr>
              <a:t> </a:t>
            </a:r>
            <a:endParaRPr lang="en-US" sz="2800" dirty="0">
              <a:latin typeface="Arial"/>
              <a:ea typeface="ＭＳ Ｐゴシック" pitchFamily="34" charset="-128"/>
              <a:cs typeface="Arial"/>
            </a:endParaRPr>
          </a:p>
        </p:txBody>
      </p:sp>
      <p:sp>
        <p:nvSpPr>
          <p:cNvPr id="124" name="Rectangle 123"/>
          <p:cNvSpPr/>
          <p:nvPr/>
        </p:nvSpPr>
        <p:spPr>
          <a:xfrm>
            <a:off x="7721888" y="24474289"/>
            <a:ext cx="4136394" cy="954107"/>
          </a:xfrm>
          <a:prstGeom prst="rect">
            <a:avLst/>
          </a:prstGeom>
        </p:spPr>
        <p:txBody>
          <a:bodyPr wrap="none">
            <a:spAutoFit/>
          </a:bodyPr>
          <a:lstStyle/>
          <a:p>
            <a:pPr algn="ctr"/>
            <a:r>
              <a:rPr lang="en-US" sz="2800" dirty="0" smtClean="0">
                <a:latin typeface="Arial"/>
                <a:ea typeface="ＭＳ Ｐゴシック" pitchFamily="34" charset="-128"/>
                <a:cs typeface="Arial"/>
              </a:rPr>
              <a:t>Data Publishing Platform</a:t>
            </a:r>
          </a:p>
          <a:p>
            <a:pPr algn="ctr"/>
            <a:r>
              <a:rPr lang="en-US" sz="2800" dirty="0" smtClean="0">
                <a:solidFill>
                  <a:schemeClr val="tx2"/>
                </a:solidFill>
                <a:latin typeface="Calibri" pitchFamily="34" charset="0"/>
                <a:hlinkClick r:id="rId24"/>
              </a:rPr>
              <a:t>gigadb.org</a:t>
            </a:r>
            <a:endParaRPr lang="en-US" sz="2800" dirty="0" smtClean="0">
              <a:solidFill>
                <a:schemeClr val="tx2"/>
              </a:solidFill>
              <a:latin typeface="Calibri" pitchFamily="34" charset="0"/>
            </a:endParaRPr>
          </a:p>
        </p:txBody>
      </p:sp>
      <p:sp>
        <p:nvSpPr>
          <p:cNvPr id="125" name="Rectangle 124"/>
          <p:cNvSpPr/>
          <p:nvPr/>
        </p:nvSpPr>
        <p:spPr>
          <a:xfrm>
            <a:off x="7923202" y="25590977"/>
            <a:ext cx="3796783" cy="954107"/>
          </a:xfrm>
          <a:prstGeom prst="rect">
            <a:avLst/>
          </a:prstGeom>
        </p:spPr>
        <p:txBody>
          <a:bodyPr wrap="none">
            <a:spAutoFit/>
          </a:bodyPr>
          <a:lstStyle/>
          <a:p>
            <a:pPr algn="ctr"/>
            <a:r>
              <a:rPr lang="en-US" sz="2800" dirty="0" smtClean="0">
                <a:latin typeface="Arial"/>
                <a:ea typeface="ＭＳ Ｐゴシック" pitchFamily="34" charset="-128"/>
                <a:cs typeface="Arial"/>
              </a:rPr>
              <a:t>Data Analysis Platform</a:t>
            </a:r>
          </a:p>
          <a:p>
            <a:pPr algn="ctr"/>
            <a:r>
              <a:rPr lang="en-US" sz="2800" u="sng" dirty="0" smtClean="0">
                <a:solidFill>
                  <a:srgbClr val="0000FF"/>
                </a:solidFill>
                <a:latin typeface="Calibri" pitchFamily="34" charset="0"/>
              </a:rPr>
              <a:t>galaxy.cbiit.cuhk.edu.hk</a:t>
            </a:r>
          </a:p>
        </p:txBody>
      </p:sp>
      <p:pic>
        <p:nvPicPr>
          <p:cNvPr id="126" name="Picture 1"/>
          <p:cNvPicPr>
            <a:picLocks noChangeAspect="1"/>
          </p:cNvPicPr>
          <p:nvPr/>
        </p:nvPicPr>
        <p:blipFill>
          <a:blip r:embed="rId25"/>
          <a:srcRect/>
          <a:stretch>
            <a:fillRect/>
          </a:stretch>
        </p:blipFill>
        <p:spPr bwMode="auto">
          <a:xfrm>
            <a:off x="12004103" y="23215731"/>
            <a:ext cx="1804255" cy="721702"/>
          </a:xfrm>
          <a:prstGeom prst="rect">
            <a:avLst/>
          </a:prstGeom>
          <a:noFill/>
          <a:ln w="9525">
            <a:noFill/>
            <a:miter lim="800000"/>
            <a:headEnd/>
            <a:tailEnd/>
          </a:ln>
        </p:spPr>
      </p:pic>
      <p:pic>
        <p:nvPicPr>
          <p:cNvPr id="127" name="Picture 2"/>
          <p:cNvPicPr>
            <a:picLocks noChangeAspect="1"/>
          </p:cNvPicPr>
          <p:nvPr/>
        </p:nvPicPr>
        <p:blipFill>
          <a:blip r:embed="rId26"/>
          <a:srcRect/>
          <a:stretch>
            <a:fillRect/>
          </a:stretch>
        </p:blipFill>
        <p:spPr bwMode="auto">
          <a:xfrm>
            <a:off x="12282342" y="24290580"/>
            <a:ext cx="1213632" cy="710379"/>
          </a:xfrm>
          <a:prstGeom prst="rect">
            <a:avLst/>
          </a:prstGeom>
          <a:noFill/>
          <a:ln w="9525">
            <a:noFill/>
            <a:miter lim="800000"/>
            <a:headEnd/>
            <a:tailEnd/>
          </a:ln>
        </p:spPr>
      </p:pic>
      <p:pic>
        <p:nvPicPr>
          <p:cNvPr id="128" name="Picture 127"/>
          <p:cNvPicPr>
            <a:picLocks noChangeAspect="1"/>
          </p:cNvPicPr>
          <p:nvPr/>
        </p:nvPicPr>
        <p:blipFill>
          <a:blip r:embed="rId27"/>
          <a:stretch>
            <a:fillRect/>
          </a:stretch>
        </p:blipFill>
        <p:spPr>
          <a:xfrm>
            <a:off x="12428258" y="25449784"/>
            <a:ext cx="956617" cy="860955"/>
          </a:xfrm>
          <a:prstGeom prst="rect">
            <a:avLst/>
          </a:prstGeom>
        </p:spPr>
      </p:pic>
      <p:sp>
        <p:nvSpPr>
          <p:cNvPr id="129" name="TextBox 12"/>
          <p:cNvSpPr txBox="1">
            <a:spLocks noChangeArrowheads="1"/>
          </p:cNvSpPr>
          <p:nvPr/>
        </p:nvSpPr>
        <p:spPr bwMode="auto">
          <a:xfrm>
            <a:off x="3449539" y="21756873"/>
            <a:ext cx="7688748" cy="646331"/>
          </a:xfrm>
          <a:prstGeom prst="rect">
            <a:avLst/>
          </a:prstGeom>
          <a:noFill/>
          <a:ln w="9525">
            <a:noFill/>
            <a:miter lim="800000"/>
            <a:headEnd/>
            <a:tailEnd/>
          </a:ln>
        </p:spPr>
        <p:txBody>
          <a:bodyPr wrap="none">
            <a:spAutoFit/>
          </a:bodyPr>
          <a:lstStyle/>
          <a:p>
            <a:r>
              <a:rPr lang="en-US" sz="3600" b="1" dirty="0" err="1" smtClean="0">
                <a:latin typeface="Calibri" pitchFamily="34" charset="0"/>
              </a:rPr>
              <a:t>GigaSolution</a:t>
            </a:r>
            <a:r>
              <a:rPr lang="en-US" sz="3600" b="1" dirty="0" smtClean="0">
                <a:latin typeface="Calibri" pitchFamily="34" charset="0"/>
              </a:rPr>
              <a:t>: deconstructing the paper</a:t>
            </a:r>
            <a:endParaRPr lang="en-US" sz="3600" b="1" dirty="0">
              <a:latin typeface="Calibri" pitchFamily="34" charset="0"/>
            </a:endParaRPr>
          </a:p>
        </p:txBody>
      </p:sp>
      <p:pic>
        <p:nvPicPr>
          <p:cNvPr id="130" name="Picture 129" descr="Screen shot 2013-06-02 at 11.28.56 AM.png"/>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4627823" y="27690410"/>
            <a:ext cx="8757052" cy="3895070"/>
          </a:xfrm>
          <a:prstGeom prst="rect">
            <a:avLst/>
          </a:prstGeom>
        </p:spPr>
      </p:pic>
      <p:sp>
        <p:nvSpPr>
          <p:cNvPr id="132" name="TextBox 12"/>
          <p:cNvSpPr txBox="1">
            <a:spLocks noChangeArrowheads="1"/>
          </p:cNvSpPr>
          <p:nvPr/>
        </p:nvSpPr>
        <p:spPr bwMode="auto">
          <a:xfrm>
            <a:off x="14777807" y="22711803"/>
            <a:ext cx="8071966" cy="646331"/>
          </a:xfrm>
          <a:prstGeom prst="rect">
            <a:avLst/>
          </a:prstGeom>
          <a:noFill/>
          <a:ln w="9525">
            <a:noFill/>
            <a:miter lim="800000"/>
            <a:headEnd/>
            <a:tailEnd/>
          </a:ln>
        </p:spPr>
        <p:txBody>
          <a:bodyPr wrap="none">
            <a:spAutoFit/>
          </a:bodyPr>
          <a:lstStyle/>
          <a:p>
            <a:r>
              <a:rPr lang="en-US" sz="3600" b="1" dirty="0" smtClean="0">
                <a:latin typeface="Calibri" pitchFamily="34" charset="0"/>
              </a:rPr>
              <a:t>Implement paper pipelines in </a:t>
            </a:r>
            <a:r>
              <a:rPr lang="en-US" sz="3600" b="1" dirty="0" err="1" smtClean="0">
                <a:latin typeface="Calibri" pitchFamily="34" charset="0"/>
              </a:rPr>
              <a:t>GigaGalaxy</a:t>
            </a:r>
            <a:endParaRPr lang="en-US" sz="3600" b="1" dirty="0">
              <a:latin typeface="Calibri" pitchFamily="34" charset="0"/>
            </a:endParaRPr>
          </a:p>
        </p:txBody>
      </p:sp>
      <p:sp>
        <p:nvSpPr>
          <p:cNvPr id="134" name="Rectangle 133"/>
          <p:cNvSpPr/>
          <p:nvPr/>
        </p:nvSpPr>
        <p:spPr>
          <a:xfrm>
            <a:off x="14967271" y="37180373"/>
            <a:ext cx="10282370" cy="830997"/>
          </a:xfrm>
          <a:prstGeom prst="rect">
            <a:avLst/>
          </a:prstGeom>
        </p:spPr>
        <p:txBody>
          <a:bodyPr wrap="square">
            <a:spAutoFit/>
          </a:bodyPr>
          <a:lstStyle/>
          <a:p>
            <a:r>
              <a:rPr lang="en-US" sz="2400" b="1" dirty="0" smtClean="0"/>
              <a:t>Submit your next manuscript containing large-scale data and workflows to GigaScience and take full advantage of: </a:t>
            </a:r>
          </a:p>
        </p:txBody>
      </p:sp>
      <p:pic>
        <p:nvPicPr>
          <p:cNvPr id="135" name="Picture 2"/>
          <p:cNvPicPr>
            <a:picLocks noChangeAspect="1"/>
          </p:cNvPicPr>
          <p:nvPr/>
        </p:nvPicPr>
        <p:blipFill>
          <a:blip r:embed="rId15"/>
          <a:srcRect/>
          <a:stretch>
            <a:fillRect/>
          </a:stretch>
        </p:blipFill>
        <p:spPr bwMode="auto">
          <a:xfrm>
            <a:off x="22998752" y="39598706"/>
            <a:ext cx="2091546" cy="687352"/>
          </a:xfrm>
          <a:prstGeom prst="rect">
            <a:avLst/>
          </a:prstGeom>
          <a:noFill/>
          <a:ln w="9525">
            <a:noFill/>
            <a:miter lim="800000"/>
            <a:headEnd/>
            <a:tailEnd/>
          </a:ln>
        </p:spPr>
      </p:pic>
      <p:sp>
        <p:nvSpPr>
          <p:cNvPr id="136" name="Rectangle 135"/>
          <p:cNvSpPr/>
          <p:nvPr/>
        </p:nvSpPr>
        <p:spPr>
          <a:xfrm>
            <a:off x="14967271" y="37984814"/>
            <a:ext cx="10237545" cy="2308324"/>
          </a:xfrm>
          <a:prstGeom prst="rect">
            <a:avLst/>
          </a:prstGeom>
        </p:spPr>
        <p:txBody>
          <a:bodyPr wrap="square">
            <a:spAutoFit/>
          </a:bodyPr>
          <a:lstStyle/>
          <a:p>
            <a:pPr marL="457200" indent="-457200">
              <a:buFont typeface="Arial"/>
              <a:buChar char="•"/>
            </a:pPr>
            <a:r>
              <a:rPr lang="en-US" sz="2400" dirty="0" smtClean="0"/>
              <a:t>No space constraints, and unlimited data and workflow hosting in </a:t>
            </a:r>
            <a:r>
              <a:rPr lang="en-US" sz="2400" dirty="0" err="1" smtClean="0"/>
              <a:t>GigaDB</a:t>
            </a:r>
            <a:r>
              <a:rPr lang="en-US" sz="2400" dirty="0" smtClean="0"/>
              <a:t> and </a:t>
            </a:r>
            <a:r>
              <a:rPr lang="en-US" sz="2400" dirty="0" err="1" smtClean="0"/>
              <a:t>GigaGalaxy</a:t>
            </a:r>
            <a:endParaRPr lang="en-US" sz="2400" dirty="0" smtClean="0"/>
          </a:p>
          <a:p>
            <a:pPr marL="457200" indent="-457200">
              <a:buFont typeface="Arial"/>
              <a:buChar char="•"/>
            </a:pPr>
            <a:r>
              <a:rPr lang="en-US" sz="2400" dirty="0"/>
              <a:t>A</a:t>
            </a:r>
            <a:r>
              <a:rPr lang="en-US" sz="2400" dirty="0" smtClean="0"/>
              <a:t>rticle processing charges for all submissions in 2013 covered by BGI</a:t>
            </a:r>
          </a:p>
          <a:p>
            <a:pPr marL="457200" indent="-457200">
              <a:buFont typeface="Arial"/>
              <a:buChar char="•"/>
            </a:pPr>
            <a:r>
              <a:rPr lang="en-US" sz="2400" dirty="0" smtClean="0"/>
              <a:t>Open access, </a:t>
            </a:r>
            <a:r>
              <a:rPr lang="en-US" sz="2400" dirty="0"/>
              <a:t>o</a:t>
            </a:r>
            <a:r>
              <a:rPr lang="en-US" sz="2400" dirty="0" smtClean="0"/>
              <a:t>pen data and highly visible work freely available for distribution</a:t>
            </a:r>
          </a:p>
          <a:p>
            <a:pPr marL="457200" indent="-457200">
              <a:buFont typeface="Arial"/>
              <a:buChar char="•"/>
            </a:pPr>
            <a:r>
              <a:rPr lang="en-US" sz="2400" dirty="0" smtClean="0"/>
              <a:t>Inclusion in PubMed and Google Scholar</a:t>
            </a:r>
            <a:endParaRPr lang="en-US" sz="2400" dirty="0"/>
          </a:p>
        </p:txBody>
      </p:sp>
      <p:sp>
        <p:nvSpPr>
          <p:cNvPr id="133" name="Rounded Rectangle 132"/>
          <p:cNvSpPr/>
          <p:nvPr/>
        </p:nvSpPr>
        <p:spPr>
          <a:xfrm>
            <a:off x="14777807" y="37098201"/>
            <a:ext cx="10595917" cy="3268421"/>
          </a:xfrm>
          <a:prstGeom prst="roundRect">
            <a:avLst/>
          </a:prstGeom>
          <a:noFill/>
          <a:ln w="762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descr="soapdenovo2-edited.pdf"/>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4754565" y="22580521"/>
            <a:ext cx="10672357" cy="6136086"/>
          </a:xfrm>
          <a:prstGeom prst="rect">
            <a:avLst/>
          </a:prstGeom>
        </p:spPr>
      </p:pic>
      <p:sp>
        <p:nvSpPr>
          <p:cNvPr id="93" name="Title 1"/>
          <p:cNvSpPr txBox="1">
            <a:spLocks/>
          </p:cNvSpPr>
          <p:nvPr/>
        </p:nvSpPr>
        <p:spPr>
          <a:xfrm>
            <a:off x="14829677" y="28145552"/>
            <a:ext cx="8784850" cy="80148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t>e.g. GAGE metrics and </a:t>
            </a:r>
            <a:r>
              <a:rPr lang="en-US" sz="3200" dirty="0" err="1" smtClean="0"/>
              <a:t>CONTIGuator</a:t>
            </a:r>
            <a:r>
              <a:rPr lang="en-US" sz="3200" dirty="0" smtClean="0"/>
              <a:t> 2 outputs:</a:t>
            </a:r>
            <a:endParaRPr lang="en-US" sz="3200" b="1" dirty="0"/>
          </a:p>
        </p:txBody>
      </p:sp>
      <p:sp>
        <p:nvSpPr>
          <p:cNvPr id="11" name="Rectangle 10"/>
          <p:cNvSpPr/>
          <p:nvPr/>
        </p:nvSpPr>
        <p:spPr>
          <a:xfrm>
            <a:off x="14854870" y="32436148"/>
            <a:ext cx="10515809" cy="1754327"/>
          </a:xfrm>
          <a:prstGeom prst="rect">
            <a:avLst/>
          </a:prstGeom>
        </p:spPr>
        <p:txBody>
          <a:bodyPr wrap="square">
            <a:spAutoFit/>
          </a:bodyPr>
          <a:lstStyle/>
          <a:p>
            <a:pPr marL="342900" indent="-342900">
              <a:buFont typeface="+mj-lt"/>
              <a:buAutoNum type="arabicPeriod" startAt="5"/>
            </a:pPr>
            <a:r>
              <a:rPr lang="en-US" sz="1800" dirty="0"/>
              <a:t>Wang, J; et al., (2012): Updated genome assembly of YH: the first diploid genome sequence of a Han Chinese individual (version 2, 07/2012). GigaScience Database. </a:t>
            </a:r>
            <a:r>
              <a:rPr lang="en-US" sz="1800" dirty="0">
                <a:hlinkClick r:id="rId17" tooltip="V2 YH genome DOI"/>
              </a:rPr>
              <a:t>http://dx.doi.org/10.5524/100038</a:t>
            </a:r>
            <a:r>
              <a:rPr lang="en-US" sz="1800" dirty="0"/>
              <a:t>. </a:t>
            </a:r>
            <a:endParaRPr lang="en-US" sz="1800" dirty="0" smtClean="0"/>
          </a:p>
          <a:p>
            <a:pPr marL="342900" indent="-342900">
              <a:buFont typeface="+mj-lt"/>
              <a:buAutoNum type="arabicPeriod" startAt="5"/>
            </a:pPr>
            <a:r>
              <a:rPr lang="en-US" sz="1800" dirty="0" err="1" smtClean="0"/>
              <a:t>Luo</a:t>
            </a:r>
            <a:r>
              <a:rPr lang="en-US" sz="1800" dirty="0"/>
              <a:t>, R; et al., (2012): Software and supporting material for “SOAPdenovo2: An empirically improved memory-efficient short read de novo assembly”. GigaScience Database. </a:t>
            </a:r>
            <a:r>
              <a:rPr lang="en-US" sz="1800" dirty="0">
                <a:hlinkClick r:id="rId16" tooltip="software DOI"/>
              </a:rPr>
              <a:t>http://dx.doi.org/10.5524/</a:t>
            </a:r>
            <a:r>
              <a:rPr lang="en-US" sz="1800" dirty="0" smtClean="0">
                <a:hlinkClick r:id="rId16" tooltip="software DOI"/>
              </a:rPr>
              <a:t>100044</a:t>
            </a:r>
            <a:endParaRPr lang="en-US" sz="1800" dirty="0" smtClean="0"/>
          </a:p>
          <a:p>
            <a:pPr marL="342900" indent="-342900">
              <a:buFont typeface="+mj-lt"/>
              <a:buAutoNum type="arabicPeriod" startAt="5"/>
            </a:pPr>
            <a:r>
              <a:rPr lang="en-US" sz="1800" dirty="0" err="1" smtClean="0"/>
              <a:t>Galardini</a:t>
            </a:r>
            <a:r>
              <a:rPr lang="en-US" sz="1800" dirty="0" smtClean="0"/>
              <a:t> </a:t>
            </a:r>
            <a:r>
              <a:rPr lang="en-US" sz="1800" dirty="0"/>
              <a:t>et al.:</a:t>
            </a:r>
            <a:r>
              <a:rPr lang="en-US" sz="1800" dirty="0" err="1"/>
              <a:t>CONTIGuator</a:t>
            </a:r>
            <a:r>
              <a:rPr lang="en-US" sz="1800" dirty="0"/>
              <a:t>: a bacterial genomes finishing tool for structural insights on draft genomes</a:t>
            </a:r>
            <a:r>
              <a:rPr lang="en-US" sz="1800" i="1" dirty="0"/>
              <a:t>. Source Code for Biology and Medicine</a:t>
            </a:r>
            <a:r>
              <a:rPr lang="en-US" sz="1800" dirty="0"/>
              <a:t> 2011 6:11.</a:t>
            </a:r>
          </a:p>
        </p:txBody>
      </p:sp>
      <p:cxnSp>
        <p:nvCxnSpPr>
          <p:cNvPr id="105" name="Straight Connector 104"/>
          <p:cNvCxnSpPr/>
          <p:nvPr/>
        </p:nvCxnSpPr>
        <p:spPr>
          <a:xfrm>
            <a:off x="3444700" y="32080202"/>
            <a:ext cx="21951379" cy="14504"/>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0" name="TextBox 12"/>
          <p:cNvSpPr txBox="1">
            <a:spLocks noChangeArrowheads="1"/>
          </p:cNvSpPr>
          <p:nvPr/>
        </p:nvSpPr>
        <p:spPr bwMode="auto">
          <a:xfrm>
            <a:off x="3516201" y="26822282"/>
            <a:ext cx="4659073" cy="646331"/>
          </a:xfrm>
          <a:prstGeom prst="rect">
            <a:avLst/>
          </a:prstGeom>
          <a:noFill/>
          <a:ln w="9525">
            <a:noFill/>
            <a:miter lim="800000"/>
            <a:headEnd/>
            <a:tailEnd/>
          </a:ln>
        </p:spPr>
        <p:txBody>
          <a:bodyPr wrap="none">
            <a:spAutoFit/>
          </a:bodyPr>
          <a:lstStyle/>
          <a:p>
            <a:r>
              <a:rPr lang="en-US" sz="3600" b="1" dirty="0" err="1" smtClean="0">
                <a:latin typeface="Calibri" pitchFamily="34" charset="0"/>
              </a:rPr>
              <a:t>GigaGalaxy</a:t>
            </a:r>
            <a:r>
              <a:rPr lang="en-US" sz="3600" b="1" dirty="0" smtClean="0">
                <a:latin typeface="Calibri" pitchFamily="34" charset="0"/>
              </a:rPr>
              <a:t>: screenshot</a:t>
            </a:r>
            <a:endParaRPr lang="en-US" sz="3600" b="1" dirty="0">
              <a:latin typeface="Calibri" pitchFamily="34" charset="0"/>
            </a:endParaRPr>
          </a:p>
        </p:txBody>
      </p:sp>
      <p:pic>
        <p:nvPicPr>
          <p:cNvPr id="3" name="Picture 2"/>
          <p:cNvPicPr>
            <a:picLocks noChangeAspect="1"/>
          </p:cNvPicPr>
          <p:nvPr/>
        </p:nvPicPr>
        <p:blipFill>
          <a:blip r:embed="rId30"/>
          <a:stretch>
            <a:fillRect/>
          </a:stretch>
        </p:blipFill>
        <p:spPr>
          <a:xfrm>
            <a:off x="15101707" y="34970275"/>
            <a:ext cx="1332483" cy="1332483"/>
          </a:xfrm>
          <a:prstGeom prst="rect">
            <a:avLst/>
          </a:prstGeom>
        </p:spPr>
      </p:pic>
      <p:cxnSp>
        <p:nvCxnSpPr>
          <p:cNvPr id="24" name="Straight Connector 23"/>
          <p:cNvCxnSpPr/>
          <p:nvPr/>
        </p:nvCxnSpPr>
        <p:spPr>
          <a:xfrm>
            <a:off x="3444700" y="37466020"/>
            <a:ext cx="10616932"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54753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326</TotalTime>
  <Words>909</Words>
  <Application>Microsoft Macintosh PowerPoint</Application>
  <PresentationFormat>Custom</PresentationFormat>
  <Paragraphs>72</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BGI Shenzhen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Edmunds</dc:creator>
  <cp:lastModifiedBy>Scott Edmunds</cp:lastModifiedBy>
  <cp:revision>28</cp:revision>
  <cp:lastPrinted>2013-06-07T06:37:04Z</cp:lastPrinted>
  <dcterms:created xsi:type="dcterms:W3CDTF">2013-06-06T03:36:39Z</dcterms:created>
  <dcterms:modified xsi:type="dcterms:W3CDTF">2013-06-07T06:56:16Z</dcterms:modified>
</cp:coreProperties>
</file>